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מצטבר'!$A$3:$A$37</c:f>
              <c:numCache>
                <c:formatCode>m/d/yyyy</c:formatCode>
                <c:ptCount val="35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</c:numCache>
            </c:numRef>
          </c:cat>
          <c:val>
            <c:numRef>
              <c:f>'מצב רפואי מצטבר'!$E$3:$E$37</c:f>
              <c:numCache>
                <c:formatCode>General</c:formatCode>
                <c:ptCount val="3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מצטבר'!$A$3:$A$37</c:f>
              <c:numCache>
                <c:formatCode>m/d/yyyy</c:formatCode>
                <c:ptCount val="35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</c:numCache>
            </c:numRef>
          </c:cat>
          <c:val>
            <c:numRef>
              <c:f>'מצב רפואי מצטבר'!$G$3:$G$37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מצטבר'!$A$3:$A$37</c:f>
              <c:numCache>
                <c:formatCode>m/d/yyyy</c:formatCode>
                <c:ptCount val="35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</c:numCache>
            </c:numRef>
          </c:cat>
          <c:val>
            <c:numRef>
              <c:f>'מצב רפואי מצטבר'!$H$3:$H$37</c:f>
              <c:numCache>
                <c:formatCode>General</c:formatCode>
                <c:ptCount val="3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מצטבר'!$A$3:$A$37</c15:sqref>
                        </c15:formulaRef>
                      </c:ext>
                    </c:extLst>
                    <c:numCache>
                      <c:formatCode>m/d/yyyy</c:formatCode>
                      <c:ptCount val="35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מצטבר'!$A$3:$A$37</c15:sqref>
                        </c15:formulaRef>
                      </c:ext>
                    </c:extLst>
                    <c:numCache>
                      <c:formatCode>m/d/yyyy</c:formatCode>
                      <c:ptCount val="35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0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גיליון1!$A$2:$A$3</c:f>
              <c:strCache>
                <c:ptCount val="1"/>
                <c:pt idx="0">
                  <c:v>מונשמים נפטרים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גיליון1!$B$1:$AJ$1</c:f>
              <c:numCache>
                <c:formatCode>m/d/yyyy</c:formatCode>
                <c:ptCount val="35"/>
                <c:pt idx="0">
                  <c:v>43930</c:v>
                </c:pt>
                <c:pt idx="1">
                  <c:v>43929</c:v>
                </c:pt>
                <c:pt idx="2">
                  <c:v>43928</c:v>
                </c:pt>
                <c:pt idx="3">
                  <c:v>43927</c:v>
                </c:pt>
                <c:pt idx="4">
                  <c:v>43926</c:v>
                </c:pt>
                <c:pt idx="5">
                  <c:v>43925</c:v>
                </c:pt>
                <c:pt idx="6">
                  <c:v>43924</c:v>
                </c:pt>
                <c:pt idx="7">
                  <c:v>43923</c:v>
                </c:pt>
                <c:pt idx="8">
                  <c:v>43922</c:v>
                </c:pt>
                <c:pt idx="9">
                  <c:v>43921</c:v>
                </c:pt>
                <c:pt idx="10">
                  <c:v>43920</c:v>
                </c:pt>
                <c:pt idx="11">
                  <c:v>43919</c:v>
                </c:pt>
                <c:pt idx="12">
                  <c:v>43918</c:v>
                </c:pt>
                <c:pt idx="13">
                  <c:v>43917</c:v>
                </c:pt>
                <c:pt idx="14">
                  <c:v>43916</c:v>
                </c:pt>
                <c:pt idx="15">
                  <c:v>43915</c:v>
                </c:pt>
                <c:pt idx="16">
                  <c:v>43914</c:v>
                </c:pt>
                <c:pt idx="17">
                  <c:v>43913</c:v>
                </c:pt>
                <c:pt idx="18">
                  <c:v>43912</c:v>
                </c:pt>
                <c:pt idx="19">
                  <c:v>43911</c:v>
                </c:pt>
                <c:pt idx="20">
                  <c:v>43910</c:v>
                </c:pt>
                <c:pt idx="21">
                  <c:v>43909</c:v>
                </c:pt>
                <c:pt idx="22">
                  <c:v>43908</c:v>
                </c:pt>
                <c:pt idx="23">
                  <c:v>43907</c:v>
                </c:pt>
                <c:pt idx="24">
                  <c:v>43906</c:v>
                </c:pt>
                <c:pt idx="25">
                  <c:v>43905</c:v>
                </c:pt>
                <c:pt idx="26">
                  <c:v>43904</c:v>
                </c:pt>
                <c:pt idx="27">
                  <c:v>43903</c:v>
                </c:pt>
                <c:pt idx="28">
                  <c:v>43902</c:v>
                </c:pt>
                <c:pt idx="29">
                  <c:v>43901</c:v>
                </c:pt>
                <c:pt idx="30">
                  <c:v>43900</c:v>
                </c:pt>
                <c:pt idx="31">
                  <c:v>43899</c:v>
                </c:pt>
                <c:pt idx="32">
                  <c:v>43898</c:v>
                </c:pt>
                <c:pt idx="33">
                  <c:v>43897</c:v>
                </c:pt>
                <c:pt idx="34">
                  <c:v>43896</c:v>
                </c:pt>
              </c:numCache>
            </c:numRef>
          </c:cat>
          <c:val>
            <c:numRef>
              <c:f>גיליון1!$B$2:$AJ$2</c:f>
              <c:numCache>
                <c:formatCode>General</c:formatCode>
                <c:ptCount val="35"/>
                <c:pt idx="0">
                  <c:v>119</c:v>
                </c:pt>
                <c:pt idx="1">
                  <c:v>122</c:v>
                </c:pt>
                <c:pt idx="2">
                  <c:v>113</c:v>
                </c:pt>
                <c:pt idx="3">
                  <c:v>107</c:v>
                </c:pt>
                <c:pt idx="4">
                  <c:v>106</c:v>
                </c:pt>
                <c:pt idx="5">
                  <c:v>107</c:v>
                </c:pt>
                <c:pt idx="6">
                  <c:v>95</c:v>
                </c:pt>
                <c:pt idx="7">
                  <c:v>83</c:v>
                </c:pt>
                <c:pt idx="8">
                  <c:v>76</c:v>
                </c:pt>
                <c:pt idx="9">
                  <c:v>76</c:v>
                </c:pt>
                <c:pt idx="10">
                  <c:v>63</c:v>
                </c:pt>
                <c:pt idx="11">
                  <c:v>54</c:v>
                </c:pt>
                <c:pt idx="12">
                  <c:v>43</c:v>
                </c:pt>
                <c:pt idx="13">
                  <c:v>38</c:v>
                </c:pt>
                <c:pt idx="14">
                  <c:v>37</c:v>
                </c:pt>
                <c:pt idx="15">
                  <c:v>34</c:v>
                </c:pt>
                <c:pt idx="16">
                  <c:v>31</c:v>
                </c:pt>
                <c:pt idx="17">
                  <c:v>29</c:v>
                </c:pt>
                <c:pt idx="18">
                  <c:v>15</c:v>
                </c:pt>
                <c:pt idx="19">
                  <c:v>15</c:v>
                </c:pt>
                <c:pt idx="20">
                  <c:v>12</c:v>
                </c:pt>
                <c:pt idx="21">
                  <c:v>6</c:v>
                </c:pt>
                <c:pt idx="22">
                  <c:v>5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גיליון1!$B$1:$AJ$1</c:f>
              <c:numCache>
                <c:formatCode>m/d/yyyy</c:formatCode>
                <c:ptCount val="35"/>
                <c:pt idx="0">
                  <c:v>43930</c:v>
                </c:pt>
                <c:pt idx="1">
                  <c:v>43929</c:v>
                </c:pt>
                <c:pt idx="2">
                  <c:v>43928</c:v>
                </c:pt>
                <c:pt idx="3">
                  <c:v>43927</c:v>
                </c:pt>
                <c:pt idx="4">
                  <c:v>43926</c:v>
                </c:pt>
                <c:pt idx="5">
                  <c:v>43925</c:v>
                </c:pt>
                <c:pt idx="6">
                  <c:v>43924</c:v>
                </c:pt>
                <c:pt idx="7">
                  <c:v>43923</c:v>
                </c:pt>
                <c:pt idx="8">
                  <c:v>43922</c:v>
                </c:pt>
                <c:pt idx="9">
                  <c:v>43921</c:v>
                </c:pt>
                <c:pt idx="10">
                  <c:v>43920</c:v>
                </c:pt>
                <c:pt idx="11">
                  <c:v>43919</c:v>
                </c:pt>
                <c:pt idx="12">
                  <c:v>43918</c:v>
                </c:pt>
                <c:pt idx="13">
                  <c:v>43917</c:v>
                </c:pt>
                <c:pt idx="14">
                  <c:v>43916</c:v>
                </c:pt>
                <c:pt idx="15">
                  <c:v>43915</c:v>
                </c:pt>
                <c:pt idx="16">
                  <c:v>43914</c:v>
                </c:pt>
                <c:pt idx="17">
                  <c:v>43913</c:v>
                </c:pt>
                <c:pt idx="18">
                  <c:v>43912</c:v>
                </c:pt>
                <c:pt idx="19">
                  <c:v>43911</c:v>
                </c:pt>
                <c:pt idx="20">
                  <c:v>43910</c:v>
                </c:pt>
                <c:pt idx="21">
                  <c:v>43909</c:v>
                </c:pt>
                <c:pt idx="22">
                  <c:v>43908</c:v>
                </c:pt>
                <c:pt idx="23">
                  <c:v>43907</c:v>
                </c:pt>
                <c:pt idx="24">
                  <c:v>43906</c:v>
                </c:pt>
                <c:pt idx="25">
                  <c:v>43905</c:v>
                </c:pt>
                <c:pt idx="26">
                  <c:v>43904</c:v>
                </c:pt>
                <c:pt idx="27">
                  <c:v>43903</c:v>
                </c:pt>
                <c:pt idx="28">
                  <c:v>43902</c:v>
                </c:pt>
                <c:pt idx="29">
                  <c:v>43901</c:v>
                </c:pt>
                <c:pt idx="30">
                  <c:v>43900</c:v>
                </c:pt>
                <c:pt idx="31">
                  <c:v>43899</c:v>
                </c:pt>
                <c:pt idx="32">
                  <c:v>43898</c:v>
                </c:pt>
                <c:pt idx="33">
                  <c:v>43897</c:v>
                </c:pt>
                <c:pt idx="34">
                  <c:v>43896</c:v>
                </c:pt>
              </c:numCache>
            </c:numRef>
          </c:cat>
          <c:val>
            <c:numRef>
              <c:f>גיליון1!$B$3:$AJ$3</c:f>
              <c:numCache>
                <c:formatCode>General</c:formatCode>
                <c:ptCount val="35"/>
                <c:pt idx="0">
                  <c:v>79</c:v>
                </c:pt>
                <c:pt idx="1">
                  <c:v>71</c:v>
                </c:pt>
                <c:pt idx="2">
                  <c:v>59</c:v>
                </c:pt>
                <c:pt idx="3">
                  <c:v>51</c:v>
                </c:pt>
                <c:pt idx="4">
                  <c:v>46</c:v>
                </c:pt>
                <c:pt idx="5">
                  <c:v>42</c:v>
                </c:pt>
                <c:pt idx="6">
                  <c:v>36</c:v>
                </c:pt>
                <c:pt idx="7">
                  <c:v>29</c:v>
                </c:pt>
                <c:pt idx="8">
                  <c:v>21</c:v>
                </c:pt>
                <c:pt idx="9">
                  <c:v>20</c:v>
                </c:pt>
                <c:pt idx="10">
                  <c:v>15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8</c:v>
                </c:pt>
                <c:pt idx="15">
                  <c:v>5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0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8005126291924"/>
          <c:y val="0.94923110868084537"/>
          <c:w val="0.1758398974741614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ט"ו/ניסן/תש"ף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ט"ו/ניסן/תש"ף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09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09/04/2020 בשעה 10:00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09567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9,755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8,476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171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165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119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284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12.3%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2.4% -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11.4%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11.3%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03253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712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6,657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944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499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864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09/04/2020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4746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09/04/2020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10702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37731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08/04/2020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20.4%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09/04/2020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10.4%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9.1%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09.04.2020 ל 08:00 ביום 08.04.2020)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09/04/2020 בשעה 10:00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871363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09/04/2020 בשעה 10:00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147337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162487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5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  <a:endParaRPr lang="he-IL" sz="5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09/04/2020 בשעה 10:00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918"/>
              </p:ext>
            </p:extLst>
          </p:nvPr>
        </p:nvGraphicFramePr>
        <p:xfrm>
          <a:off x="119339" y="913740"/>
          <a:ext cx="11881317" cy="5952725"/>
        </p:xfrm>
        <a:graphic>
          <a:graphicData uri="http://schemas.openxmlformats.org/drawingml/2006/table">
            <a:tbl>
              <a:tblPr rtl="1"/>
              <a:tblGrid>
                <a:gridCol w="746910">
                  <a:extLst>
                    <a:ext uri="{9D8B030D-6E8A-4147-A177-3AD203B41FA5}">
                      <a16:colId xmlns:a16="http://schemas.microsoft.com/office/drawing/2014/main" val="2332375063"/>
                    </a:ext>
                  </a:extLst>
                </a:gridCol>
                <a:gridCol w="556867">
                  <a:extLst>
                    <a:ext uri="{9D8B030D-6E8A-4147-A177-3AD203B41FA5}">
                      <a16:colId xmlns:a16="http://schemas.microsoft.com/office/drawing/2014/main" val="1679444435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3527158036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1838630793"/>
                    </a:ext>
                  </a:extLst>
                </a:gridCol>
                <a:gridCol w="291693">
                  <a:extLst>
                    <a:ext uri="{9D8B030D-6E8A-4147-A177-3AD203B41FA5}">
                      <a16:colId xmlns:a16="http://schemas.microsoft.com/office/drawing/2014/main" val="3058130135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3356587360"/>
                    </a:ext>
                  </a:extLst>
                </a:gridCol>
                <a:gridCol w="335889">
                  <a:extLst>
                    <a:ext uri="{9D8B030D-6E8A-4147-A177-3AD203B41FA5}">
                      <a16:colId xmlns:a16="http://schemas.microsoft.com/office/drawing/2014/main" val="2379448850"/>
                    </a:ext>
                  </a:extLst>
                </a:gridCol>
                <a:gridCol w="335889">
                  <a:extLst>
                    <a:ext uri="{9D8B030D-6E8A-4147-A177-3AD203B41FA5}">
                      <a16:colId xmlns:a16="http://schemas.microsoft.com/office/drawing/2014/main" val="3675206013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8715450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23021996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137828628"/>
                    </a:ext>
                  </a:extLst>
                </a:gridCol>
                <a:gridCol w="335889">
                  <a:extLst>
                    <a:ext uri="{9D8B030D-6E8A-4147-A177-3AD203B41FA5}">
                      <a16:colId xmlns:a16="http://schemas.microsoft.com/office/drawing/2014/main" val="1311857294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3748125447"/>
                    </a:ext>
                  </a:extLst>
                </a:gridCol>
                <a:gridCol w="335889">
                  <a:extLst>
                    <a:ext uri="{9D8B030D-6E8A-4147-A177-3AD203B41FA5}">
                      <a16:colId xmlns:a16="http://schemas.microsoft.com/office/drawing/2014/main" val="36542382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23647284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046537129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181440325"/>
                    </a:ext>
                  </a:extLst>
                </a:gridCol>
                <a:gridCol w="291693">
                  <a:extLst>
                    <a:ext uri="{9D8B030D-6E8A-4147-A177-3AD203B41FA5}">
                      <a16:colId xmlns:a16="http://schemas.microsoft.com/office/drawing/2014/main" val="2490524687"/>
                    </a:ext>
                  </a:extLst>
                </a:gridCol>
                <a:gridCol w="335889">
                  <a:extLst>
                    <a:ext uri="{9D8B030D-6E8A-4147-A177-3AD203B41FA5}">
                      <a16:colId xmlns:a16="http://schemas.microsoft.com/office/drawing/2014/main" val="3776450738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118071345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1328444635"/>
                    </a:ext>
                  </a:extLst>
                </a:gridCol>
                <a:gridCol w="327048">
                  <a:extLst>
                    <a:ext uri="{9D8B030D-6E8A-4147-A177-3AD203B41FA5}">
                      <a16:colId xmlns:a16="http://schemas.microsoft.com/office/drawing/2014/main" val="3135170214"/>
                    </a:ext>
                  </a:extLst>
                </a:gridCol>
                <a:gridCol w="291693">
                  <a:extLst>
                    <a:ext uri="{9D8B030D-6E8A-4147-A177-3AD203B41FA5}">
                      <a16:colId xmlns:a16="http://schemas.microsoft.com/office/drawing/2014/main" val="3723257905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313017076"/>
                    </a:ext>
                  </a:extLst>
                </a:gridCol>
                <a:gridCol w="291693">
                  <a:extLst>
                    <a:ext uri="{9D8B030D-6E8A-4147-A177-3AD203B41FA5}">
                      <a16:colId xmlns:a16="http://schemas.microsoft.com/office/drawing/2014/main" val="2601828081"/>
                    </a:ext>
                  </a:extLst>
                </a:gridCol>
                <a:gridCol w="291693">
                  <a:extLst>
                    <a:ext uri="{9D8B030D-6E8A-4147-A177-3AD203B41FA5}">
                      <a16:colId xmlns:a16="http://schemas.microsoft.com/office/drawing/2014/main" val="1648928552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1552528095"/>
                    </a:ext>
                  </a:extLst>
                </a:gridCol>
                <a:gridCol w="291693">
                  <a:extLst>
                    <a:ext uri="{9D8B030D-6E8A-4147-A177-3AD203B41FA5}">
                      <a16:colId xmlns:a16="http://schemas.microsoft.com/office/drawing/2014/main" val="1841616417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2595781241"/>
                    </a:ext>
                  </a:extLst>
                </a:gridCol>
                <a:gridCol w="393343">
                  <a:extLst>
                    <a:ext uri="{9D8B030D-6E8A-4147-A177-3AD203B41FA5}">
                      <a16:colId xmlns:a16="http://schemas.microsoft.com/office/drawing/2014/main" val="3604768236"/>
                    </a:ext>
                  </a:extLst>
                </a:gridCol>
                <a:gridCol w="291693">
                  <a:extLst>
                    <a:ext uri="{9D8B030D-6E8A-4147-A177-3AD203B41FA5}">
                      <a16:colId xmlns:a16="http://schemas.microsoft.com/office/drawing/2014/main" val="2397052582"/>
                    </a:ext>
                  </a:extLst>
                </a:gridCol>
                <a:gridCol w="393343">
                  <a:extLst>
                    <a:ext uri="{9D8B030D-6E8A-4147-A177-3AD203B41FA5}">
                      <a16:colId xmlns:a16="http://schemas.microsoft.com/office/drawing/2014/main" val="1734229902"/>
                    </a:ext>
                  </a:extLst>
                </a:gridCol>
                <a:gridCol w="265174">
                  <a:extLst>
                    <a:ext uri="{9D8B030D-6E8A-4147-A177-3AD203B41FA5}">
                      <a16:colId xmlns:a16="http://schemas.microsoft.com/office/drawing/2014/main" val="3567748334"/>
                    </a:ext>
                  </a:extLst>
                </a:gridCol>
                <a:gridCol w="335889">
                  <a:extLst>
                    <a:ext uri="{9D8B030D-6E8A-4147-A177-3AD203B41FA5}">
                      <a16:colId xmlns:a16="http://schemas.microsoft.com/office/drawing/2014/main" val="982708219"/>
                    </a:ext>
                  </a:extLst>
                </a:gridCol>
                <a:gridCol w="394816">
                  <a:extLst>
                    <a:ext uri="{9D8B030D-6E8A-4147-A177-3AD203B41FA5}">
                      <a16:colId xmlns:a16="http://schemas.microsoft.com/office/drawing/2014/main" val="1295464068"/>
                    </a:ext>
                  </a:extLst>
                </a:gridCol>
                <a:gridCol w="592225">
                  <a:extLst>
                    <a:ext uri="{9D8B030D-6E8A-4147-A177-3AD203B41FA5}">
                      <a16:colId xmlns:a16="http://schemas.microsoft.com/office/drawing/2014/main" val="1980595714"/>
                    </a:ext>
                  </a:extLst>
                </a:gridCol>
              </a:tblGrid>
              <a:tr h="265856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35528"/>
                  </a:ext>
                </a:extLst>
              </a:tr>
              <a:tr h="132453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32503"/>
                  </a:ext>
                </a:extLst>
              </a:tr>
              <a:tr h="247974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25572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64272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83938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46332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51474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32342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03316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52167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49953"/>
                  </a:ext>
                </a:extLst>
              </a:tr>
              <a:tr h="261110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647247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159393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336683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315357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418191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5462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679469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422013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643" y="1052736"/>
            <a:ext cx="1357013" cy="13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8834</TotalTime>
  <Words>845</Words>
  <Application>Microsoft Office PowerPoint</Application>
  <PresentationFormat>מסך רחב</PresentationFormat>
  <Paragraphs>598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629</cp:revision>
  <cp:lastPrinted>2020-03-23T05:54:24Z</cp:lastPrinted>
  <dcterms:created xsi:type="dcterms:W3CDTF">2018-06-12T03:19:29Z</dcterms:created>
  <dcterms:modified xsi:type="dcterms:W3CDTF">2020-04-09T07:06:41Z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