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מצטבר'!$E$3:$E$39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  <c:pt idx="36">
                  <c:v>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מצטבר'!$G$3:$G$39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  <c:pt idx="36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מצטבר'!$A$3:$A$39</c:f>
              <c:numCache>
                <c:formatCode>m/d/yyyy</c:formatCode>
                <c:ptCount val="37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</c:numCache>
            </c:numRef>
          </c:cat>
          <c:val>
            <c:numRef>
              <c:f>'מצב רפואי מצטבר'!$H$3:$H$39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  <c:pt idx="36">
                  <c:v>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מצטבר'!$A$3:$A$39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מצטבר'!$A$3:$A$39</c15:sqref>
                        </c15:formulaRef>
                      </c:ext>
                    </c:extLst>
                    <c:numCache>
                      <c:formatCode>m/d/yyyy</c:formatCode>
                      <c:ptCount val="37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2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גיליון1!$A$2:$A$3</c:f>
              <c:strCache>
                <c:ptCount val="1"/>
                <c:pt idx="0">
                  <c:v>מונשמים נפטרים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גיליון1!$B$1:$AL$1</c:f>
              <c:numCache>
                <c:formatCode>m/d/yyyy</c:formatCode>
                <c:ptCount val="37"/>
                <c:pt idx="0">
                  <c:v>43932</c:v>
                </c:pt>
                <c:pt idx="1">
                  <c:v>43931</c:v>
                </c:pt>
                <c:pt idx="2">
                  <c:v>43930</c:v>
                </c:pt>
                <c:pt idx="3">
                  <c:v>43929</c:v>
                </c:pt>
                <c:pt idx="4">
                  <c:v>43928</c:v>
                </c:pt>
                <c:pt idx="5">
                  <c:v>43927</c:v>
                </c:pt>
                <c:pt idx="6">
                  <c:v>43926</c:v>
                </c:pt>
                <c:pt idx="7">
                  <c:v>43925</c:v>
                </c:pt>
                <c:pt idx="8">
                  <c:v>43924</c:v>
                </c:pt>
                <c:pt idx="9">
                  <c:v>43923</c:v>
                </c:pt>
                <c:pt idx="10">
                  <c:v>43922</c:v>
                </c:pt>
                <c:pt idx="11">
                  <c:v>43921</c:v>
                </c:pt>
                <c:pt idx="12">
                  <c:v>43920</c:v>
                </c:pt>
                <c:pt idx="13">
                  <c:v>43919</c:v>
                </c:pt>
                <c:pt idx="14">
                  <c:v>43918</c:v>
                </c:pt>
                <c:pt idx="15">
                  <c:v>43917</c:v>
                </c:pt>
                <c:pt idx="16">
                  <c:v>43916</c:v>
                </c:pt>
                <c:pt idx="17">
                  <c:v>43915</c:v>
                </c:pt>
                <c:pt idx="18">
                  <c:v>43914</c:v>
                </c:pt>
                <c:pt idx="19">
                  <c:v>43913</c:v>
                </c:pt>
                <c:pt idx="20">
                  <c:v>43912</c:v>
                </c:pt>
                <c:pt idx="21">
                  <c:v>43911</c:v>
                </c:pt>
                <c:pt idx="22">
                  <c:v>43910</c:v>
                </c:pt>
                <c:pt idx="23">
                  <c:v>43909</c:v>
                </c:pt>
                <c:pt idx="24">
                  <c:v>43908</c:v>
                </c:pt>
                <c:pt idx="25">
                  <c:v>43907</c:v>
                </c:pt>
                <c:pt idx="26">
                  <c:v>43906</c:v>
                </c:pt>
                <c:pt idx="27">
                  <c:v>43905</c:v>
                </c:pt>
                <c:pt idx="28">
                  <c:v>43904</c:v>
                </c:pt>
                <c:pt idx="29">
                  <c:v>43903</c:v>
                </c:pt>
                <c:pt idx="30">
                  <c:v>43902</c:v>
                </c:pt>
                <c:pt idx="31">
                  <c:v>43901</c:v>
                </c:pt>
                <c:pt idx="32">
                  <c:v>43900</c:v>
                </c:pt>
                <c:pt idx="33">
                  <c:v>43899</c:v>
                </c:pt>
                <c:pt idx="34">
                  <c:v>43898</c:v>
                </c:pt>
                <c:pt idx="35">
                  <c:v>43897</c:v>
                </c:pt>
                <c:pt idx="36">
                  <c:v>43896</c:v>
                </c:pt>
              </c:numCache>
            </c:numRef>
          </c:cat>
          <c:val>
            <c:numRef>
              <c:f>גיליון1!$B$2:$AL$2</c:f>
              <c:numCache>
                <c:formatCode>General</c:formatCode>
                <c:ptCount val="37"/>
                <c:pt idx="0">
                  <c:v>132</c:v>
                </c:pt>
                <c:pt idx="1">
                  <c:v>125</c:v>
                </c:pt>
                <c:pt idx="2">
                  <c:v>119</c:v>
                </c:pt>
                <c:pt idx="3">
                  <c:v>122</c:v>
                </c:pt>
                <c:pt idx="4">
                  <c:v>113</c:v>
                </c:pt>
                <c:pt idx="5">
                  <c:v>107</c:v>
                </c:pt>
                <c:pt idx="6">
                  <c:v>106</c:v>
                </c:pt>
                <c:pt idx="7">
                  <c:v>107</c:v>
                </c:pt>
                <c:pt idx="8">
                  <c:v>95</c:v>
                </c:pt>
                <c:pt idx="9">
                  <c:v>83</c:v>
                </c:pt>
                <c:pt idx="10">
                  <c:v>76</c:v>
                </c:pt>
                <c:pt idx="11">
                  <c:v>76</c:v>
                </c:pt>
                <c:pt idx="12">
                  <c:v>63</c:v>
                </c:pt>
                <c:pt idx="13">
                  <c:v>54</c:v>
                </c:pt>
                <c:pt idx="14">
                  <c:v>43</c:v>
                </c:pt>
                <c:pt idx="15">
                  <c:v>38</c:v>
                </c:pt>
                <c:pt idx="16">
                  <c:v>37</c:v>
                </c:pt>
                <c:pt idx="17">
                  <c:v>34</c:v>
                </c:pt>
                <c:pt idx="18">
                  <c:v>31</c:v>
                </c:pt>
                <c:pt idx="19">
                  <c:v>29</c:v>
                </c:pt>
                <c:pt idx="20">
                  <c:v>15</c:v>
                </c:pt>
                <c:pt idx="21">
                  <c:v>15</c:v>
                </c:pt>
                <c:pt idx="22">
                  <c:v>12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4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גיליון1!$B$1:$AL$1</c:f>
              <c:numCache>
                <c:formatCode>m/d/yyyy</c:formatCode>
                <c:ptCount val="37"/>
                <c:pt idx="0">
                  <c:v>43932</c:v>
                </c:pt>
                <c:pt idx="1">
                  <c:v>43931</c:v>
                </c:pt>
                <c:pt idx="2">
                  <c:v>43930</c:v>
                </c:pt>
                <c:pt idx="3">
                  <c:v>43929</c:v>
                </c:pt>
                <c:pt idx="4">
                  <c:v>43928</c:v>
                </c:pt>
                <c:pt idx="5">
                  <c:v>43927</c:v>
                </c:pt>
                <c:pt idx="6">
                  <c:v>43926</c:v>
                </c:pt>
                <c:pt idx="7">
                  <c:v>43925</c:v>
                </c:pt>
                <c:pt idx="8">
                  <c:v>43924</c:v>
                </c:pt>
                <c:pt idx="9">
                  <c:v>43923</c:v>
                </c:pt>
                <c:pt idx="10">
                  <c:v>43922</c:v>
                </c:pt>
                <c:pt idx="11">
                  <c:v>43921</c:v>
                </c:pt>
                <c:pt idx="12">
                  <c:v>43920</c:v>
                </c:pt>
                <c:pt idx="13">
                  <c:v>43919</c:v>
                </c:pt>
                <c:pt idx="14">
                  <c:v>43918</c:v>
                </c:pt>
                <c:pt idx="15">
                  <c:v>43917</c:v>
                </c:pt>
                <c:pt idx="16">
                  <c:v>43916</c:v>
                </c:pt>
                <c:pt idx="17">
                  <c:v>43915</c:v>
                </c:pt>
                <c:pt idx="18">
                  <c:v>43914</c:v>
                </c:pt>
                <c:pt idx="19">
                  <c:v>43913</c:v>
                </c:pt>
                <c:pt idx="20">
                  <c:v>43912</c:v>
                </c:pt>
                <c:pt idx="21">
                  <c:v>43911</c:v>
                </c:pt>
                <c:pt idx="22">
                  <c:v>43910</c:v>
                </c:pt>
                <c:pt idx="23">
                  <c:v>43909</c:v>
                </c:pt>
                <c:pt idx="24">
                  <c:v>43908</c:v>
                </c:pt>
                <c:pt idx="25">
                  <c:v>43907</c:v>
                </c:pt>
                <c:pt idx="26">
                  <c:v>43906</c:v>
                </c:pt>
                <c:pt idx="27">
                  <c:v>43905</c:v>
                </c:pt>
                <c:pt idx="28">
                  <c:v>43904</c:v>
                </c:pt>
                <c:pt idx="29">
                  <c:v>43903</c:v>
                </c:pt>
                <c:pt idx="30">
                  <c:v>43902</c:v>
                </c:pt>
                <c:pt idx="31">
                  <c:v>43901</c:v>
                </c:pt>
                <c:pt idx="32">
                  <c:v>43900</c:v>
                </c:pt>
                <c:pt idx="33">
                  <c:v>43899</c:v>
                </c:pt>
                <c:pt idx="34">
                  <c:v>43898</c:v>
                </c:pt>
                <c:pt idx="35">
                  <c:v>43897</c:v>
                </c:pt>
                <c:pt idx="36">
                  <c:v>43896</c:v>
                </c:pt>
              </c:numCache>
            </c:numRef>
          </c:cat>
          <c:val>
            <c:numRef>
              <c:f>גיליון1!$B$3:$AL$3</c:f>
              <c:numCache>
                <c:formatCode>General</c:formatCode>
                <c:ptCount val="37"/>
                <c:pt idx="0">
                  <c:v>95</c:v>
                </c:pt>
                <c:pt idx="1">
                  <c:v>92</c:v>
                </c:pt>
                <c:pt idx="2">
                  <c:v>79</c:v>
                </c:pt>
                <c:pt idx="3">
                  <c:v>71</c:v>
                </c:pt>
                <c:pt idx="4">
                  <c:v>59</c:v>
                </c:pt>
                <c:pt idx="5">
                  <c:v>51</c:v>
                </c:pt>
                <c:pt idx="6">
                  <c:v>46</c:v>
                </c:pt>
                <c:pt idx="7">
                  <c:v>42</c:v>
                </c:pt>
                <c:pt idx="8">
                  <c:v>36</c:v>
                </c:pt>
                <c:pt idx="9">
                  <c:v>29</c:v>
                </c:pt>
                <c:pt idx="10">
                  <c:v>21</c:v>
                </c:pt>
                <c:pt idx="11">
                  <c:v>20</c:v>
                </c:pt>
                <c:pt idx="12">
                  <c:v>15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8</c:v>
                </c:pt>
                <c:pt idx="17">
                  <c:v>5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2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42474602125927"/>
          <c:y val="0.94923110868084537"/>
          <c:w val="0.314699058964947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י"ז/ניסן/תש"ף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י"ז/ניסן/תש"ף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11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11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11/04/2020 בשעה 09:00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0312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10,505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8,831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152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191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132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338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16.5%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5.6%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12.3%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3.3%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26198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739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6,713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1,044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678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1,236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11/04/2020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704612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681742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57725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10/04/2020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11/04/2020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13.2%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11.04.2020 ל 08:00 ביום 10.04.2020)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בשעה 09:00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68128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בית</a:t>
                      </a:r>
                      <a:r>
                        <a:rPr lang="he-IL" sz="2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בלב בת 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בשעה 09:00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897289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162487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11/04/2020 בשעה 09:00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91281"/>
              </p:ext>
            </p:extLst>
          </p:nvPr>
        </p:nvGraphicFramePr>
        <p:xfrm>
          <a:off x="191350" y="913745"/>
          <a:ext cx="11881313" cy="5953009"/>
        </p:xfrm>
        <a:graphic>
          <a:graphicData uri="http://schemas.openxmlformats.org/drawingml/2006/table">
            <a:tbl>
              <a:tblPr rtl="1"/>
              <a:tblGrid>
                <a:gridCol w="745061">
                  <a:extLst>
                    <a:ext uri="{9D8B030D-6E8A-4147-A177-3AD203B41FA5}">
                      <a16:colId xmlns:a16="http://schemas.microsoft.com/office/drawing/2014/main" val="2758101237"/>
                    </a:ext>
                  </a:extLst>
                </a:gridCol>
                <a:gridCol w="555490">
                  <a:extLst>
                    <a:ext uri="{9D8B030D-6E8A-4147-A177-3AD203B41FA5}">
                      <a16:colId xmlns:a16="http://schemas.microsoft.com/office/drawing/2014/main" val="1515719169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3092948433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3840520060"/>
                    </a:ext>
                  </a:extLst>
                </a:gridCol>
                <a:gridCol w="290971">
                  <a:extLst>
                    <a:ext uri="{9D8B030D-6E8A-4147-A177-3AD203B41FA5}">
                      <a16:colId xmlns:a16="http://schemas.microsoft.com/office/drawing/2014/main" val="3236773599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2168925799"/>
                    </a:ext>
                  </a:extLst>
                </a:gridCol>
                <a:gridCol w="335057">
                  <a:extLst>
                    <a:ext uri="{9D8B030D-6E8A-4147-A177-3AD203B41FA5}">
                      <a16:colId xmlns:a16="http://schemas.microsoft.com/office/drawing/2014/main" val="3537521734"/>
                    </a:ext>
                  </a:extLst>
                </a:gridCol>
                <a:gridCol w="335057">
                  <a:extLst>
                    <a:ext uri="{9D8B030D-6E8A-4147-A177-3AD203B41FA5}">
                      <a16:colId xmlns:a16="http://schemas.microsoft.com/office/drawing/2014/main" val="271187734"/>
                    </a:ext>
                  </a:extLst>
                </a:gridCol>
                <a:gridCol w="293909">
                  <a:extLst>
                    <a:ext uri="{9D8B030D-6E8A-4147-A177-3AD203B41FA5}">
                      <a16:colId xmlns:a16="http://schemas.microsoft.com/office/drawing/2014/main" val="415827378"/>
                    </a:ext>
                  </a:extLst>
                </a:gridCol>
                <a:gridCol w="293909">
                  <a:extLst>
                    <a:ext uri="{9D8B030D-6E8A-4147-A177-3AD203B41FA5}">
                      <a16:colId xmlns:a16="http://schemas.microsoft.com/office/drawing/2014/main" val="3886642680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2300475829"/>
                    </a:ext>
                  </a:extLst>
                </a:gridCol>
                <a:gridCol w="335057">
                  <a:extLst>
                    <a:ext uri="{9D8B030D-6E8A-4147-A177-3AD203B41FA5}">
                      <a16:colId xmlns:a16="http://schemas.microsoft.com/office/drawing/2014/main" val="1397382349"/>
                    </a:ext>
                  </a:extLst>
                </a:gridCol>
                <a:gridCol w="293909">
                  <a:extLst>
                    <a:ext uri="{9D8B030D-6E8A-4147-A177-3AD203B41FA5}">
                      <a16:colId xmlns:a16="http://schemas.microsoft.com/office/drawing/2014/main" val="1071747639"/>
                    </a:ext>
                  </a:extLst>
                </a:gridCol>
                <a:gridCol w="335057">
                  <a:extLst>
                    <a:ext uri="{9D8B030D-6E8A-4147-A177-3AD203B41FA5}">
                      <a16:colId xmlns:a16="http://schemas.microsoft.com/office/drawing/2014/main" val="2193020571"/>
                    </a:ext>
                  </a:extLst>
                </a:gridCol>
                <a:gridCol w="293909">
                  <a:extLst>
                    <a:ext uri="{9D8B030D-6E8A-4147-A177-3AD203B41FA5}">
                      <a16:colId xmlns:a16="http://schemas.microsoft.com/office/drawing/2014/main" val="1393967556"/>
                    </a:ext>
                  </a:extLst>
                </a:gridCol>
                <a:gridCol w="293909">
                  <a:extLst>
                    <a:ext uri="{9D8B030D-6E8A-4147-A177-3AD203B41FA5}">
                      <a16:colId xmlns:a16="http://schemas.microsoft.com/office/drawing/2014/main" val="2930341476"/>
                    </a:ext>
                  </a:extLst>
                </a:gridCol>
                <a:gridCol w="293909">
                  <a:extLst>
                    <a:ext uri="{9D8B030D-6E8A-4147-A177-3AD203B41FA5}">
                      <a16:colId xmlns:a16="http://schemas.microsoft.com/office/drawing/2014/main" val="3456961004"/>
                    </a:ext>
                  </a:extLst>
                </a:gridCol>
                <a:gridCol w="290971">
                  <a:extLst>
                    <a:ext uri="{9D8B030D-6E8A-4147-A177-3AD203B41FA5}">
                      <a16:colId xmlns:a16="http://schemas.microsoft.com/office/drawing/2014/main" val="2023528281"/>
                    </a:ext>
                  </a:extLst>
                </a:gridCol>
                <a:gridCol w="335057">
                  <a:extLst>
                    <a:ext uri="{9D8B030D-6E8A-4147-A177-3AD203B41FA5}">
                      <a16:colId xmlns:a16="http://schemas.microsoft.com/office/drawing/2014/main" val="1855554265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2696287672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3569490865"/>
                    </a:ext>
                  </a:extLst>
                </a:gridCol>
                <a:gridCol w="326241">
                  <a:extLst>
                    <a:ext uri="{9D8B030D-6E8A-4147-A177-3AD203B41FA5}">
                      <a16:colId xmlns:a16="http://schemas.microsoft.com/office/drawing/2014/main" val="384205907"/>
                    </a:ext>
                  </a:extLst>
                </a:gridCol>
                <a:gridCol w="290971">
                  <a:extLst>
                    <a:ext uri="{9D8B030D-6E8A-4147-A177-3AD203B41FA5}">
                      <a16:colId xmlns:a16="http://schemas.microsoft.com/office/drawing/2014/main" val="3622290810"/>
                    </a:ext>
                  </a:extLst>
                </a:gridCol>
                <a:gridCol w="293909">
                  <a:extLst>
                    <a:ext uri="{9D8B030D-6E8A-4147-A177-3AD203B41FA5}">
                      <a16:colId xmlns:a16="http://schemas.microsoft.com/office/drawing/2014/main" val="3875787235"/>
                    </a:ext>
                  </a:extLst>
                </a:gridCol>
                <a:gridCol w="290971">
                  <a:extLst>
                    <a:ext uri="{9D8B030D-6E8A-4147-A177-3AD203B41FA5}">
                      <a16:colId xmlns:a16="http://schemas.microsoft.com/office/drawing/2014/main" val="886346932"/>
                    </a:ext>
                  </a:extLst>
                </a:gridCol>
                <a:gridCol w="290971">
                  <a:extLst>
                    <a:ext uri="{9D8B030D-6E8A-4147-A177-3AD203B41FA5}">
                      <a16:colId xmlns:a16="http://schemas.microsoft.com/office/drawing/2014/main" val="4254206425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874593051"/>
                    </a:ext>
                  </a:extLst>
                </a:gridCol>
                <a:gridCol w="290971">
                  <a:extLst>
                    <a:ext uri="{9D8B030D-6E8A-4147-A177-3AD203B41FA5}">
                      <a16:colId xmlns:a16="http://schemas.microsoft.com/office/drawing/2014/main" val="2567867628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3533155050"/>
                    </a:ext>
                  </a:extLst>
                </a:gridCol>
                <a:gridCol w="392370">
                  <a:extLst>
                    <a:ext uri="{9D8B030D-6E8A-4147-A177-3AD203B41FA5}">
                      <a16:colId xmlns:a16="http://schemas.microsoft.com/office/drawing/2014/main" val="3232766838"/>
                    </a:ext>
                  </a:extLst>
                </a:gridCol>
                <a:gridCol w="290971">
                  <a:extLst>
                    <a:ext uri="{9D8B030D-6E8A-4147-A177-3AD203B41FA5}">
                      <a16:colId xmlns:a16="http://schemas.microsoft.com/office/drawing/2014/main" val="1576003009"/>
                    </a:ext>
                  </a:extLst>
                </a:gridCol>
                <a:gridCol w="392370">
                  <a:extLst>
                    <a:ext uri="{9D8B030D-6E8A-4147-A177-3AD203B41FA5}">
                      <a16:colId xmlns:a16="http://schemas.microsoft.com/office/drawing/2014/main" val="3551055904"/>
                    </a:ext>
                  </a:extLst>
                </a:gridCol>
                <a:gridCol w="264520">
                  <a:extLst>
                    <a:ext uri="{9D8B030D-6E8A-4147-A177-3AD203B41FA5}">
                      <a16:colId xmlns:a16="http://schemas.microsoft.com/office/drawing/2014/main" val="1267838315"/>
                    </a:ext>
                  </a:extLst>
                </a:gridCol>
                <a:gridCol w="335057">
                  <a:extLst>
                    <a:ext uri="{9D8B030D-6E8A-4147-A177-3AD203B41FA5}">
                      <a16:colId xmlns:a16="http://schemas.microsoft.com/office/drawing/2014/main" val="2186211757"/>
                    </a:ext>
                  </a:extLst>
                </a:gridCol>
                <a:gridCol w="393840">
                  <a:extLst>
                    <a:ext uri="{9D8B030D-6E8A-4147-A177-3AD203B41FA5}">
                      <a16:colId xmlns:a16="http://schemas.microsoft.com/office/drawing/2014/main" val="536551236"/>
                    </a:ext>
                  </a:extLst>
                </a:gridCol>
                <a:gridCol w="590759">
                  <a:extLst>
                    <a:ext uri="{9D8B030D-6E8A-4147-A177-3AD203B41FA5}">
                      <a16:colId xmlns:a16="http://schemas.microsoft.com/office/drawing/2014/main" val="1832433260"/>
                    </a:ext>
                  </a:extLst>
                </a:gridCol>
              </a:tblGrid>
              <a:tr h="265565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9390"/>
                  </a:ext>
                </a:extLst>
              </a:tr>
              <a:tr h="13278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75233"/>
                  </a:ext>
                </a:extLst>
              </a:tr>
              <a:tr h="247899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895541"/>
                  </a:ext>
                </a:extLst>
              </a:tr>
              <a:tr h="24789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289943"/>
                  </a:ext>
                </a:extLst>
              </a:tr>
              <a:tr h="24789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80494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60414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41686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93626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12496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27621"/>
                  </a:ext>
                </a:extLst>
              </a:tr>
              <a:tr h="24789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182595"/>
                  </a:ext>
                </a:extLst>
              </a:tr>
              <a:tr h="260822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575773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423986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339253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9981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96371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376471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727253"/>
                  </a:ext>
                </a:extLst>
              </a:tr>
              <a:tr h="26556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948343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800" y="1052736"/>
            <a:ext cx="1374863" cy="13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9374</TotalTime>
  <Words>846</Words>
  <Application>Microsoft Office PowerPoint</Application>
  <PresentationFormat>מסך רחב</PresentationFormat>
  <Paragraphs>598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662</cp:revision>
  <cp:lastPrinted>2020-03-23T05:54:24Z</cp:lastPrinted>
  <dcterms:created xsi:type="dcterms:W3CDTF">2018-06-12T03:19:29Z</dcterms:created>
  <dcterms:modified xsi:type="dcterms:W3CDTF">2020-04-11T06:32:55Z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