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655" r:id="rId5"/>
    <p:sldId id="921" r:id="rId6"/>
    <p:sldId id="925" r:id="rId7"/>
    <p:sldId id="923" r:id="rId8"/>
    <p:sldId id="924" r:id="rId9"/>
    <p:sldId id="920" r:id="rId10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מצטבר'!$E$3:$E$31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מצטבר'!$G$3:$G$31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מצטבר'!$A$3:$A$31</c:f>
              <c:numCache>
                <c:formatCode>m/d/yyyy</c:formatCode>
                <c:ptCount val="2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</c:numCache>
            </c:numRef>
          </c:cat>
          <c:val>
            <c:numRef>
              <c:f>'מצב רפואי מצטבר'!$H$3:$H$31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מצטבר'!$A$3:$A$31</c15:sqref>
                        </c15:formulaRef>
                      </c:ext>
                    </c:extLst>
                    <c:numCache>
                      <c:formatCode>m/d/yyyy</c:formatCode>
                      <c:ptCount val="2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מצטבר'!$A$3:$A$31</c15:sqref>
                        </c15:formulaRef>
                      </c:ext>
                    </c:extLst>
                    <c:numCache>
                      <c:formatCode>m/d/yyyy</c:formatCode>
                      <c:ptCount val="2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4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גיליון1!$B$1:$AD$1</c:f>
              <c:numCache>
                <c:formatCode>m/d/yyyy</c:formatCode>
                <c:ptCount val="29"/>
                <c:pt idx="0">
                  <c:v>43924</c:v>
                </c:pt>
                <c:pt idx="1">
                  <c:v>43923</c:v>
                </c:pt>
                <c:pt idx="2">
                  <c:v>43922</c:v>
                </c:pt>
                <c:pt idx="3">
                  <c:v>43921</c:v>
                </c:pt>
                <c:pt idx="4">
                  <c:v>43920</c:v>
                </c:pt>
                <c:pt idx="5">
                  <c:v>43919</c:v>
                </c:pt>
                <c:pt idx="6">
                  <c:v>43918</c:v>
                </c:pt>
                <c:pt idx="7">
                  <c:v>43917</c:v>
                </c:pt>
                <c:pt idx="8">
                  <c:v>43916</c:v>
                </c:pt>
                <c:pt idx="9">
                  <c:v>43915</c:v>
                </c:pt>
                <c:pt idx="10">
                  <c:v>43914</c:v>
                </c:pt>
                <c:pt idx="11">
                  <c:v>43913</c:v>
                </c:pt>
                <c:pt idx="12">
                  <c:v>43912</c:v>
                </c:pt>
                <c:pt idx="13">
                  <c:v>43911</c:v>
                </c:pt>
                <c:pt idx="14">
                  <c:v>43910</c:v>
                </c:pt>
                <c:pt idx="15">
                  <c:v>43909</c:v>
                </c:pt>
                <c:pt idx="16">
                  <c:v>43908</c:v>
                </c:pt>
                <c:pt idx="17">
                  <c:v>43907</c:v>
                </c:pt>
                <c:pt idx="18">
                  <c:v>43906</c:v>
                </c:pt>
                <c:pt idx="19">
                  <c:v>43905</c:v>
                </c:pt>
                <c:pt idx="20">
                  <c:v>43904</c:v>
                </c:pt>
                <c:pt idx="21">
                  <c:v>43903</c:v>
                </c:pt>
                <c:pt idx="22">
                  <c:v>43902</c:v>
                </c:pt>
                <c:pt idx="23">
                  <c:v>43901</c:v>
                </c:pt>
                <c:pt idx="24">
                  <c:v>43900</c:v>
                </c:pt>
                <c:pt idx="25">
                  <c:v>43899</c:v>
                </c:pt>
                <c:pt idx="26">
                  <c:v>43898</c:v>
                </c:pt>
                <c:pt idx="27">
                  <c:v>43897</c:v>
                </c:pt>
                <c:pt idx="28">
                  <c:v>43896</c:v>
                </c:pt>
              </c:numCache>
            </c:numRef>
          </c:cat>
          <c:val>
            <c:numRef>
              <c:f>גיליון1!$B$2:$AD$2</c:f>
              <c:numCache>
                <c:formatCode>General</c:formatCode>
                <c:ptCount val="29"/>
                <c:pt idx="0">
                  <c:v>96</c:v>
                </c:pt>
                <c:pt idx="1">
                  <c:v>87</c:v>
                </c:pt>
                <c:pt idx="2">
                  <c:v>81</c:v>
                </c:pt>
                <c:pt idx="3">
                  <c:v>76</c:v>
                </c:pt>
                <c:pt idx="4">
                  <c:v>66</c:v>
                </c:pt>
                <c:pt idx="5">
                  <c:v>59</c:v>
                </c:pt>
                <c:pt idx="6">
                  <c:v>43</c:v>
                </c:pt>
                <c:pt idx="7">
                  <c:v>38</c:v>
                </c:pt>
                <c:pt idx="8">
                  <c:v>37</c:v>
                </c:pt>
                <c:pt idx="9">
                  <c:v>34</c:v>
                </c:pt>
                <c:pt idx="10">
                  <c:v>31</c:v>
                </c:pt>
                <c:pt idx="11">
                  <c:v>29</c:v>
                </c:pt>
                <c:pt idx="12">
                  <c:v>15</c:v>
                </c:pt>
                <c:pt idx="13">
                  <c:v>15</c:v>
                </c:pt>
                <c:pt idx="14">
                  <c:v>12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גיליון1!$B$1:$AD$1</c:f>
              <c:numCache>
                <c:formatCode>m/d/yyyy</c:formatCode>
                <c:ptCount val="29"/>
                <c:pt idx="0">
                  <c:v>43924</c:v>
                </c:pt>
                <c:pt idx="1">
                  <c:v>43923</c:v>
                </c:pt>
                <c:pt idx="2">
                  <c:v>43922</c:v>
                </c:pt>
                <c:pt idx="3">
                  <c:v>43921</c:v>
                </c:pt>
                <c:pt idx="4">
                  <c:v>43920</c:v>
                </c:pt>
                <c:pt idx="5">
                  <c:v>43919</c:v>
                </c:pt>
                <c:pt idx="6">
                  <c:v>43918</c:v>
                </c:pt>
                <c:pt idx="7">
                  <c:v>43917</c:v>
                </c:pt>
                <c:pt idx="8">
                  <c:v>43916</c:v>
                </c:pt>
                <c:pt idx="9">
                  <c:v>43915</c:v>
                </c:pt>
                <c:pt idx="10">
                  <c:v>43914</c:v>
                </c:pt>
                <c:pt idx="11">
                  <c:v>43913</c:v>
                </c:pt>
                <c:pt idx="12">
                  <c:v>43912</c:v>
                </c:pt>
                <c:pt idx="13">
                  <c:v>43911</c:v>
                </c:pt>
                <c:pt idx="14">
                  <c:v>43910</c:v>
                </c:pt>
                <c:pt idx="15">
                  <c:v>43909</c:v>
                </c:pt>
                <c:pt idx="16">
                  <c:v>43908</c:v>
                </c:pt>
                <c:pt idx="17">
                  <c:v>43907</c:v>
                </c:pt>
                <c:pt idx="18">
                  <c:v>43906</c:v>
                </c:pt>
                <c:pt idx="19">
                  <c:v>43905</c:v>
                </c:pt>
                <c:pt idx="20">
                  <c:v>43904</c:v>
                </c:pt>
                <c:pt idx="21">
                  <c:v>43903</c:v>
                </c:pt>
                <c:pt idx="22">
                  <c:v>43902</c:v>
                </c:pt>
                <c:pt idx="23">
                  <c:v>43901</c:v>
                </c:pt>
                <c:pt idx="24">
                  <c:v>43900</c:v>
                </c:pt>
                <c:pt idx="25">
                  <c:v>43899</c:v>
                </c:pt>
                <c:pt idx="26">
                  <c:v>43898</c:v>
                </c:pt>
                <c:pt idx="27">
                  <c:v>43897</c:v>
                </c:pt>
                <c:pt idx="28">
                  <c:v>43896</c:v>
                </c:pt>
              </c:numCache>
            </c:numRef>
          </c:cat>
          <c:val>
            <c:numRef>
              <c:f>גיליון1!$B$3:$AD$3</c:f>
              <c:numCache>
                <c:formatCode>General</c:formatCode>
                <c:ptCount val="29"/>
                <c:pt idx="0">
                  <c:v>39</c:v>
                </c:pt>
                <c:pt idx="1">
                  <c:v>34</c:v>
                </c:pt>
                <c:pt idx="2">
                  <c:v>26</c:v>
                </c:pt>
                <c:pt idx="3">
                  <c:v>20</c:v>
                </c:pt>
                <c:pt idx="4">
                  <c:v>16</c:v>
                </c:pt>
                <c:pt idx="5">
                  <c:v>15</c:v>
                </c:pt>
                <c:pt idx="6">
                  <c:v>12</c:v>
                </c:pt>
                <c:pt idx="7">
                  <c:v>12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21 חולים קשה נוספו במצטבר מ 02.04.2020 בשעה 20:00 ל 03.04.2020 בשעה 20:00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03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127448" y="634256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סה"כ 7,428 נמצאו חיוביים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127448" y="-158283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03/04/2020 בשעה 20:30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73290"/>
              </p:ext>
            </p:extLst>
          </p:nvPr>
        </p:nvGraphicFramePr>
        <p:xfrm>
          <a:off x="514241" y="1481116"/>
          <a:ext cx="11329682" cy="2407991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631545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חולים חיוביים מאומתים</a:t>
                      </a:r>
                      <a:endParaRPr lang="he-IL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557246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43549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6,718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43549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05449"/>
              </p:ext>
            </p:extLst>
          </p:nvPr>
        </p:nvGraphicFramePr>
        <p:xfrm>
          <a:off x="514241" y="3966836"/>
          <a:ext cx="11329683" cy="277368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424697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5086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387624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681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4,202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712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1,391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403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230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03/04/2020 בשעה 20:30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706097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03/04/2020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06518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03/04/2020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122977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03/04/2020 בשעה 20:30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81353"/>
              </p:ext>
            </p:extLst>
          </p:nvPr>
        </p:nvGraphicFramePr>
        <p:xfrm>
          <a:off x="119347" y="913741"/>
          <a:ext cx="11953316" cy="5837949"/>
        </p:xfrm>
        <a:graphic>
          <a:graphicData uri="http://schemas.openxmlformats.org/drawingml/2006/table">
            <a:tbl>
              <a:tblPr rtl="1"/>
              <a:tblGrid>
                <a:gridCol w="701290">
                  <a:extLst>
                    <a:ext uri="{9D8B030D-6E8A-4147-A177-3AD203B41FA5}">
                      <a16:colId xmlns:a16="http://schemas.microsoft.com/office/drawing/2014/main" val="1497459820"/>
                    </a:ext>
                  </a:extLst>
                </a:gridCol>
                <a:gridCol w="512883">
                  <a:extLst>
                    <a:ext uri="{9D8B030D-6E8A-4147-A177-3AD203B41FA5}">
                      <a16:colId xmlns:a16="http://schemas.microsoft.com/office/drawing/2014/main" val="918453909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97282815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425914644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4149613456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453590898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3302059209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41342442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63406297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901142138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139546718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85200024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09940424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442105001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325610156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877879153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19021660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171737261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40911358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889553389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941931931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908494261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491763705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2859991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624165707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737241261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526846334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2144314083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3502250298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4280021734"/>
                    </a:ext>
                  </a:extLst>
                </a:gridCol>
                <a:gridCol w="308777">
                  <a:extLst>
                    <a:ext uri="{9D8B030D-6E8A-4147-A177-3AD203B41FA5}">
                      <a16:colId xmlns:a16="http://schemas.microsoft.com/office/drawing/2014/main" val="3748728825"/>
                    </a:ext>
                  </a:extLst>
                </a:gridCol>
                <a:gridCol w="397746">
                  <a:extLst>
                    <a:ext uri="{9D8B030D-6E8A-4147-A177-3AD203B41FA5}">
                      <a16:colId xmlns:a16="http://schemas.microsoft.com/office/drawing/2014/main" val="3419357520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1488919182"/>
                    </a:ext>
                  </a:extLst>
                </a:gridCol>
                <a:gridCol w="303543">
                  <a:extLst>
                    <a:ext uri="{9D8B030D-6E8A-4147-A177-3AD203B41FA5}">
                      <a16:colId xmlns:a16="http://schemas.microsoft.com/office/drawing/2014/main" val="843701687"/>
                    </a:ext>
                  </a:extLst>
                </a:gridCol>
                <a:gridCol w="307032">
                  <a:extLst>
                    <a:ext uri="{9D8B030D-6E8A-4147-A177-3AD203B41FA5}">
                      <a16:colId xmlns:a16="http://schemas.microsoft.com/office/drawing/2014/main" val="496083393"/>
                    </a:ext>
                  </a:extLst>
                </a:gridCol>
                <a:gridCol w="580919">
                  <a:extLst>
                    <a:ext uri="{9D8B030D-6E8A-4147-A177-3AD203B41FA5}">
                      <a16:colId xmlns:a16="http://schemas.microsoft.com/office/drawing/2014/main" val="1634341868"/>
                    </a:ext>
                  </a:extLst>
                </a:gridCol>
              </a:tblGrid>
              <a:tr h="263997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</a:t>
                      </a:r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2089"/>
                  </a:ext>
                </a:extLst>
              </a:tr>
              <a:tr h="126833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41544"/>
                  </a:ext>
                </a:extLst>
              </a:tr>
              <a:tr h="24322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11981"/>
                  </a:ext>
                </a:extLst>
              </a:tr>
              <a:tr h="24322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5854"/>
                  </a:ext>
                </a:extLst>
              </a:tr>
              <a:tr h="24322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14125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51656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745074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61706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4156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80658"/>
                  </a:ext>
                </a:extLst>
              </a:tr>
              <a:tr h="24322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86144"/>
                  </a:ext>
                </a:extLst>
              </a:tr>
              <a:tr h="258258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427696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422927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048062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51874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85892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07343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799844"/>
                  </a:ext>
                </a:extLst>
              </a:tr>
              <a:tr h="263997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777283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90" y="1052736"/>
            <a:ext cx="1239273" cy="121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6338</TotalTime>
  <Words>658</Words>
  <Application>Microsoft Office PowerPoint</Application>
  <PresentationFormat>מסך רחב</PresentationFormat>
  <Paragraphs>498</Paragraphs>
  <Slides>6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516</cp:revision>
  <cp:lastPrinted>2020-03-23T05:54:24Z</cp:lastPrinted>
  <dcterms:created xsi:type="dcterms:W3CDTF">2018-06-12T03:19:29Z</dcterms:created>
  <dcterms:modified xsi:type="dcterms:W3CDTF">2020-04-03T17:33:13Z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