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2"/>
  </p:notesMasterIdLst>
  <p:handoutMasterIdLst>
    <p:handoutMasterId r:id="rId13"/>
  </p:handoutMasterIdLst>
  <p:sldIdLst>
    <p:sldId id="655" r:id="rId5"/>
    <p:sldId id="927" r:id="rId6"/>
    <p:sldId id="925" r:id="rId7"/>
    <p:sldId id="923" r:id="rId8"/>
    <p:sldId id="924" r:id="rId9"/>
    <p:sldId id="920" r:id="rId10"/>
    <p:sldId id="926" r:id="rId11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handoutMaster" Target="handoutMasters/handoutMaster1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notesMaster" Target="notesMasters/notesMaster1.xml" /><Relationship Id="rId17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viewProps" Target="view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81203485825498E-2"/>
          <c:y val="5.3875034445347206E-2"/>
          <c:w val="0.95410358475975143"/>
          <c:h val="0.76678832881654013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מצטבר'!$A$3:$A$33</c:f>
              <c:numCache>
                <c:formatCode>m/d/yyyy</c:formatCode>
                <c:ptCount val="31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</c:numCache>
            </c:numRef>
          </c:cat>
          <c:val>
            <c:numRef>
              <c:f>'מצב רפואי מצטבר'!$E$3:$E$33</c:f>
              <c:numCache>
                <c:formatCode>General</c:formatCode>
                <c:ptCount val="3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74</c:v>
                </c:pt>
                <c:pt idx="24">
                  <c:v>79</c:v>
                </c:pt>
                <c:pt idx="25">
                  <c:v>94</c:v>
                </c:pt>
                <c:pt idx="26">
                  <c:v>95</c:v>
                </c:pt>
                <c:pt idx="27">
                  <c:v>108</c:v>
                </c:pt>
                <c:pt idx="28">
                  <c:v>113</c:v>
                </c:pt>
                <c:pt idx="29">
                  <c:v>126</c:v>
                </c:pt>
                <c:pt idx="30">
                  <c:v>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מצטבר'!$A$3:$A$33</c:f>
              <c:numCache>
                <c:formatCode>m/d/yyyy</c:formatCode>
                <c:ptCount val="31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</c:numCache>
            </c:numRef>
          </c:cat>
          <c:val>
            <c:numRef>
              <c:f>'מצב רפואי מצטבר'!$G$3:$G$33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15</c:v>
                </c:pt>
                <c:pt idx="24">
                  <c:v>16</c:v>
                </c:pt>
                <c:pt idx="25">
                  <c:v>20</c:v>
                </c:pt>
                <c:pt idx="26">
                  <c:v>26</c:v>
                </c:pt>
                <c:pt idx="27">
                  <c:v>34</c:v>
                </c:pt>
                <c:pt idx="28">
                  <c:v>39</c:v>
                </c:pt>
                <c:pt idx="29">
                  <c:v>43</c:v>
                </c:pt>
                <c:pt idx="30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מצטבר'!$A$3:$A$33</c:f>
              <c:numCache>
                <c:formatCode>m/d/yyyy</c:formatCode>
                <c:ptCount val="31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</c:numCache>
            </c:numRef>
          </c:cat>
          <c:val>
            <c:numRef>
              <c:f>'מצב רפואי מצטבר'!$H$3:$H$33</c:f>
              <c:numCache>
                <c:formatCode>General</c:formatCode>
                <c:ptCount val="3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89</c:v>
                </c:pt>
                <c:pt idx="24">
                  <c:v>99</c:v>
                </c:pt>
                <c:pt idx="25">
                  <c:v>117</c:v>
                </c:pt>
                <c:pt idx="26">
                  <c:v>131</c:v>
                </c:pt>
                <c:pt idx="27">
                  <c:v>153</c:v>
                </c:pt>
                <c:pt idx="28">
                  <c:v>174</c:v>
                </c:pt>
                <c:pt idx="29">
                  <c:v>191</c:v>
                </c:pt>
                <c:pt idx="30">
                  <c:v>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מצטבר'!$A$3:$A$33</c15:sqref>
                        </c15:formulaRef>
                      </c:ext>
                    </c:extLst>
                    <c:numCache>
                      <c:formatCode>m/d/yyyy</c:formatCode>
                      <c:ptCount val="31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'מצב רפואי מצטבר'!$A$3:$A$33</c15:sqref>
                        </c15:formulaRef>
                      </c:ext>
                    </c:extLst>
                    <c:numCache>
                      <c:formatCode>m/d/yyyy</c:formatCode>
                      <c:ptCount val="31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26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0.31720914878266537"/>
          <c:y val="0.93542922890272495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122101225700491E-2"/>
          <c:y val="1.6976327782398219E-2"/>
          <c:w val="0.95965424859085269"/>
          <c:h val="0.784500932780344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</c:f>
              <c:strCache>
                <c:ptCount val="1"/>
                <c:pt idx="0">
                  <c:v>מונשמים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גיליון1!$B$1:$AF$1</c:f>
              <c:numCache>
                <c:formatCode>m/d/yyyy</c:formatCode>
                <c:ptCount val="31"/>
                <c:pt idx="0">
                  <c:v>43926</c:v>
                </c:pt>
                <c:pt idx="1">
                  <c:v>43925</c:v>
                </c:pt>
                <c:pt idx="2">
                  <c:v>43924</c:v>
                </c:pt>
                <c:pt idx="3">
                  <c:v>43923</c:v>
                </c:pt>
                <c:pt idx="4">
                  <c:v>43922</c:v>
                </c:pt>
                <c:pt idx="5">
                  <c:v>43921</c:v>
                </c:pt>
                <c:pt idx="6">
                  <c:v>43920</c:v>
                </c:pt>
                <c:pt idx="7">
                  <c:v>43919</c:v>
                </c:pt>
                <c:pt idx="8">
                  <c:v>43918</c:v>
                </c:pt>
                <c:pt idx="9">
                  <c:v>43917</c:v>
                </c:pt>
                <c:pt idx="10">
                  <c:v>43916</c:v>
                </c:pt>
                <c:pt idx="11">
                  <c:v>43915</c:v>
                </c:pt>
                <c:pt idx="12">
                  <c:v>43914</c:v>
                </c:pt>
                <c:pt idx="13">
                  <c:v>43913</c:v>
                </c:pt>
                <c:pt idx="14">
                  <c:v>43912</c:v>
                </c:pt>
                <c:pt idx="15">
                  <c:v>43911</c:v>
                </c:pt>
                <c:pt idx="16">
                  <c:v>43910</c:v>
                </c:pt>
                <c:pt idx="17">
                  <c:v>43909</c:v>
                </c:pt>
                <c:pt idx="18">
                  <c:v>43908</c:v>
                </c:pt>
                <c:pt idx="19">
                  <c:v>43907</c:v>
                </c:pt>
                <c:pt idx="20">
                  <c:v>43906</c:v>
                </c:pt>
                <c:pt idx="21">
                  <c:v>43905</c:v>
                </c:pt>
                <c:pt idx="22">
                  <c:v>43904</c:v>
                </c:pt>
                <c:pt idx="23">
                  <c:v>43903</c:v>
                </c:pt>
                <c:pt idx="24">
                  <c:v>43902</c:v>
                </c:pt>
                <c:pt idx="25">
                  <c:v>43901</c:v>
                </c:pt>
                <c:pt idx="26">
                  <c:v>43900</c:v>
                </c:pt>
                <c:pt idx="27">
                  <c:v>43899</c:v>
                </c:pt>
                <c:pt idx="28">
                  <c:v>43898</c:v>
                </c:pt>
                <c:pt idx="29">
                  <c:v>43897</c:v>
                </c:pt>
                <c:pt idx="30">
                  <c:v>43896</c:v>
                </c:pt>
              </c:numCache>
            </c:numRef>
          </c:cat>
          <c:val>
            <c:numRef>
              <c:f>גיליון1!$B$2:$AF$2</c:f>
              <c:numCache>
                <c:formatCode>General</c:formatCode>
                <c:ptCount val="31"/>
                <c:pt idx="0">
                  <c:v>106</c:v>
                </c:pt>
                <c:pt idx="1">
                  <c:v>108</c:v>
                </c:pt>
                <c:pt idx="2">
                  <c:v>96</c:v>
                </c:pt>
                <c:pt idx="3">
                  <c:v>87</c:v>
                </c:pt>
                <c:pt idx="4">
                  <c:v>81</c:v>
                </c:pt>
                <c:pt idx="5">
                  <c:v>76</c:v>
                </c:pt>
                <c:pt idx="6">
                  <c:v>66</c:v>
                </c:pt>
                <c:pt idx="7">
                  <c:v>59</c:v>
                </c:pt>
                <c:pt idx="8">
                  <c:v>43</c:v>
                </c:pt>
                <c:pt idx="9">
                  <c:v>38</c:v>
                </c:pt>
                <c:pt idx="10">
                  <c:v>37</c:v>
                </c:pt>
                <c:pt idx="11">
                  <c:v>34</c:v>
                </c:pt>
                <c:pt idx="12">
                  <c:v>31</c:v>
                </c:pt>
                <c:pt idx="13">
                  <c:v>29</c:v>
                </c:pt>
                <c:pt idx="14">
                  <c:v>15</c:v>
                </c:pt>
                <c:pt idx="15">
                  <c:v>15</c:v>
                </c:pt>
                <c:pt idx="16">
                  <c:v>12</c:v>
                </c:pt>
                <c:pt idx="17">
                  <c:v>6</c:v>
                </c:pt>
                <c:pt idx="18">
                  <c:v>5</c:v>
                </c:pt>
                <c:pt idx="19">
                  <c:v>5</c:v>
                </c:pt>
                <c:pt idx="20">
                  <c:v>4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גיליון1!$B$1:$AF$1</c:f>
              <c:numCache>
                <c:formatCode>m/d/yyyy</c:formatCode>
                <c:ptCount val="31"/>
                <c:pt idx="0">
                  <c:v>43926</c:v>
                </c:pt>
                <c:pt idx="1">
                  <c:v>43925</c:v>
                </c:pt>
                <c:pt idx="2">
                  <c:v>43924</c:v>
                </c:pt>
                <c:pt idx="3">
                  <c:v>43923</c:v>
                </c:pt>
                <c:pt idx="4">
                  <c:v>43922</c:v>
                </c:pt>
                <c:pt idx="5">
                  <c:v>43921</c:v>
                </c:pt>
                <c:pt idx="6">
                  <c:v>43920</c:v>
                </c:pt>
                <c:pt idx="7">
                  <c:v>43919</c:v>
                </c:pt>
                <c:pt idx="8">
                  <c:v>43918</c:v>
                </c:pt>
                <c:pt idx="9">
                  <c:v>43917</c:v>
                </c:pt>
                <c:pt idx="10">
                  <c:v>43916</c:v>
                </c:pt>
                <c:pt idx="11">
                  <c:v>43915</c:v>
                </c:pt>
                <c:pt idx="12">
                  <c:v>43914</c:v>
                </c:pt>
                <c:pt idx="13">
                  <c:v>43913</c:v>
                </c:pt>
                <c:pt idx="14">
                  <c:v>43912</c:v>
                </c:pt>
                <c:pt idx="15">
                  <c:v>43911</c:v>
                </c:pt>
                <c:pt idx="16">
                  <c:v>43910</c:v>
                </c:pt>
                <c:pt idx="17">
                  <c:v>43909</c:v>
                </c:pt>
                <c:pt idx="18">
                  <c:v>43908</c:v>
                </c:pt>
                <c:pt idx="19">
                  <c:v>43907</c:v>
                </c:pt>
                <c:pt idx="20">
                  <c:v>43906</c:v>
                </c:pt>
                <c:pt idx="21">
                  <c:v>43905</c:v>
                </c:pt>
                <c:pt idx="22">
                  <c:v>43904</c:v>
                </c:pt>
                <c:pt idx="23">
                  <c:v>43903</c:v>
                </c:pt>
                <c:pt idx="24">
                  <c:v>43902</c:v>
                </c:pt>
                <c:pt idx="25">
                  <c:v>43901</c:v>
                </c:pt>
                <c:pt idx="26">
                  <c:v>43900</c:v>
                </c:pt>
                <c:pt idx="27">
                  <c:v>43899</c:v>
                </c:pt>
                <c:pt idx="28">
                  <c:v>43898</c:v>
                </c:pt>
                <c:pt idx="29">
                  <c:v>43897</c:v>
                </c:pt>
                <c:pt idx="30">
                  <c:v>43896</c:v>
                </c:pt>
              </c:numCache>
            </c:numRef>
          </c:cat>
          <c:val>
            <c:numRef>
              <c:f>גיליון1!$B$3:$AF$3</c:f>
              <c:numCache>
                <c:formatCode>General</c:formatCode>
                <c:ptCount val="31"/>
                <c:pt idx="0">
                  <c:v>46</c:v>
                </c:pt>
                <c:pt idx="1">
                  <c:v>43</c:v>
                </c:pt>
                <c:pt idx="2">
                  <c:v>39</c:v>
                </c:pt>
                <c:pt idx="3">
                  <c:v>34</c:v>
                </c:pt>
                <c:pt idx="4">
                  <c:v>26</c:v>
                </c:pt>
                <c:pt idx="5">
                  <c:v>20</c:v>
                </c:pt>
                <c:pt idx="6">
                  <c:v>16</c:v>
                </c:pt>
                <c:pt idx="7">
                  <c:v>15</c:v>
                </c:pt>
                <c:pt idx="8">
                  <c:v>12</c:v>
                </c:pt>
                <c:pt idx="9">
                  <c:v>12</c:v>
                </c:pt>
                <c:pt idx="10">
                  <c:v>8</c:v>
                </c:pt>
                <c:pt idx="11">
                  <c:v>5</c:v>
                </c:pt>
                <c:pt idx="12">
                  <c:v>3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  <cdr:relSizeAnchor xmlns:cdr="http://schemas.openxmlformats.org/drawingml/2006/chartDrawing">
    <cdr:from>
      <cdr:x>0.13122</cdr:x>
      <cdr:y>0.02955</cdr:y>
    </cdr:from>
    <cdr:to>
      <cdr:x>0.91258</cdr:x>
      <cdr:y>0.1418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584176" y="170637"/>
          <a:ext cx="9433048" cy="6480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pPr algn="ctr"/>
          <a:r>
            <a:rPr lang="he-IL" sz="2000" b="1" dirty="0"/>
            <a:t>17 חולים קשה נוספו במצטבר מ 04.04.2020 בשעה 08:00 ל 05.04.2020 בשעה 08:00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י"א/ניסן/תש"ף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י"א/ניסן/תש"ף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05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 bwMode="auto">
          <a:xfrm>
            <a:off x="1560063" y="484162"/>
            <a:ext cx="1060732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 bwMode="auto">
          <a:xfrm>
            <a:off x="1055440" y="-164724"/>
            <a:ext cx="936347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מעודכן ליום 05/04/2020 בשעה 08:00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08396"/>
              </p:ext>
            </p:extLst>
          </p:nvPr>
        </p:nvGraphicFramePr>
        <p:xfrm>
          <a:off x="514241" y="848348"/>
          <a:ext cx="11329682" cy="384048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585519">
                  <a:extLst>
                    <a:ext uri="{9D8B030D-6E8A-4147-A177-3AD203B41FA5}">
                      <a16:colId xmlns:a16="http://schemas.microsoft.com/office/drawing/2014/main" val="3056437697"/>
                    </a:ext>
                  </a:extLst>
                </a:gridCol>
                <a:gridCol w="1719378">
                  <a:extLst>
                    <a:ext uri="{9D8B030D-6E8A-4147-A177-3AD203B41FA5}">
                      <a16:colId xmlns:a16="http://schemas.microsoft.com/office/drawing/2014/main" val="33768508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41574951"/>
                    </a:ext>
                  </a:extLst>
                </a:gridCol>
                <a:gridCol w="1919617">
                  <a:extLst>
                    <a:ext uri="{9D8B030D-6E8A-4147-A177-3AD203B41FA5}">
                      <a16:colId xmlns:a16="http://schemas.microsoft.com/office/drawing/2014/main" val="2395284790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813580288"/>
                    </a:ext>
                  </a:extLst>
                </a:gridCol>
                <a:gridCol w="2265936">
                  <a:extLst>
                    <a:ext uri="{9D8B030D-6E8A-4147-A177-3AD203B41FA5}">
                      <a16:colId xmlns:a16="http://schemas.microsoft.com/office/drawing/2014/main" val="2909309514"/>
                    </a:ext>
                  </a:extLst>
                </a:gridCol>
              </a:tblGrid>
              <a:tr h="776580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8,018</a:t>
                      </a:r>
                      <a:r>
                        <a:rPr kumimoji="0" lang="he-IL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74685"/>
                  </a:ext>
                </a:extLst>
              </a:tr>
              <a:tr h="48895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02779"/>
                  </a:ext>
                </a:extLst>
              </a:tr>
              <a:tr h="604007"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7,195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173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46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46636"/>
                  </a:ext>
                </a:extLst>
              </a:tr>
              <a:tr h="54648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127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106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195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87403"/>
                  </a:ext>
                </a:extLst>
              </a:tr>
              <a:tr h="805342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  <a:p>
                      <a:pPr algn="ctr" rtl="1"/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10.4%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8.2%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9.5%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9.52%</a:t>
                      </a:r>
                    </a:p>
                    <a:p>
                      <a:pPr rtl="1"/>
                      <a:endParaRPr lang="he-IL" sz="3200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310641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79497"/>
              </p:ext>
            </p:extLst>
          </p:nvPr>
        </p:nvGraphicFramePr>
        <p:xfrm>
          <a:off x="514240" y="4267240"/>
          <a:ext cx="11329683" cy="259076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142">
                  <a:extLst>
                    <a:ext uri="{9D8B030D-6E8A-4147-A177-3AD203B41FA5}">
                      <a16:colId xmlns:a16="http://schemas.microsoft.com/office/drawing/2014/main" val="1363580286"/>
                    </a:ext>
                  </a:extLst>
                </a:gridCol>
                <a:gridCol w="944142">
                  <a:extLst>
                    <a:ext uri="{9D8B030D-6E8A-4147-A177-3AD203B41FA5}">
                      <a16:colId xmlns:a16="http://schemas.microsoft.com/office/drawing/2014/main" val="2906743018"/>
                    </a:ext>
                  </a:extLst>
                </a:gridCol>
                <a:gridCol w="1888280">
                  <a:extLst>
                    <a:ext uri="{9D8B030D-6E8A-4147-A177-3AD203B41FA5}">
                      <a16:colId xmlns:a16="http://schemas.microsoft.com/office/drawing/2014/main" val="406929730"/>
                    </a:ext>
                  </a:extLst>
                </a:gridCol>
                <a:gridCol w="1979865">
                  <a:extLst>
                    <a:ext uri="{9D8B030D-6E8A-4147-A177-3AD203B41FA5}">
                      <a16:colId xmlns:a16="http://schemas.microsoft.com/office/drawing/2014/main" val="1332911930"/>
                    </a:ext>
                  </a:extLst>
                </a:gridCol>
                <a:gridCol w="2982644">
                  <a:extLst>
                    <a:ext uri="{9D8B030D-6E8A-4147-A177-3AD203B41FA5}">
                      <a16:colId xmlns:a16="http://schemas.microsoft.com/office/drawing/2014/main" val="2802809384"/>
                    </a:ext>
                  </a:extLst>
                </a:gridCol>
                <a:gridCol w="2590610">
                  <a:extLst>
                    <a:ext uri="{9D8B030D-6E8A-4147-A177-3AD203B41FA5}">
                      <a16:colId xmlns:a16="http://schemas.microsoft.com/office/drawing/2014/main" val="4279746111"/>
                    </a:ext>
                  </a:extLst>
                </a:gridCol>
              </a:tblGrid>
              <a:tr h="353059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</a:rPr>
                        <a:t>תמונת מצב 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7485"/>
                  </a:ext>
                </a:extLst>
              </a:tr>
              <a:tr h="342885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בתי חולים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בית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במלון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להחלטה קהילה\אשפוז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החלימו ושוחררו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8858"/>
                  </a:ext>
                </a:extLst>
              </a:tr>
              <a:tr h="542901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739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4,897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693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1,166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477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163152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24330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0363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8273"/>
                  </a:ext>
                </a:extLst>
              </a:tr>
            </a:tbl>
          </a:graphicData>
        </a:graphic>
      </p:graphicFrame>
      <p:sp>
        <p:nvSpPr>
          <p:cNvPr id="8" name="מלבן 7"/>
          <p:cNvSpPr/>
          <p:nvPr/>
        </p:nvSpPr>
        <p:spPr>
          <a:xfrm>
            <a:off x="9476102" y="142404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88049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2934964" y="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kern="0" dirty="0">
                <a:solidFill>
                  <a:srgbClr val="002060"/>
                </a:solidFill>
                <a:latin typeface="Calibri" pitchFamily="34" charset="0"/>
              </a:rPr>
              <a:t>מעודכן ליום 05/04/2020 בשעה 08:00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23502"/>
              </p:ext>
            </p:extLst>
          </p:nvPr>
        </p:nvGraphicFramePr>
        <p:xfrm>
          <a:off x="119336" y="954107"/>
          <a:ext cx="12072664" cy="577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7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05/04/2020 בשעה 08:00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261317"/>
              </p:ext>
            </p:extLst>
          </p:nvPr>
        </p:nvGraphicFramePr>
        <p:xfrm>
          <a:off x="119336" y="1124745"/>
          <a:ext cx="12072664" cy="5608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05/04/2020 בשעה 08:00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538438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בילינסון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ביקור 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הר הצופים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הסהר האדום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77712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05/04/2020 בשעה 08:00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42111"/>
              </p:ext>
            </p:extLst>
          </p:nvPr>
        </p:nvGraphicFramePr>
        <p:xfrm>
          <a:off x="119336" y="913742"/>
          <a:ext cx="11953328" cy="5944257"/>
        </p:xfrm>
        <a:graphic>
          <a:graphicData uri="http://schemas.openxmlformats.org/drawingml/2006/table">
            <a:tbl>
              <a:tblPr rtl="1"/>
              <a:tblGrid>
                <a:gridCol w="619391">
                  <a:extLst>
                    <a:ext uri="{9D8B030D-6E8A-4147-A177-3AD203B41FA5}">
                      <a16:colId xmlns:a16="http://schemas.microsoft.com/office/drawing/2014/main" val="1011043824"/>
                    </a:ext>
                  </a:extLst>
                </a:gridCol>
                <a:gridCol w="513077">
                  <a:extLst>
                    <a:ext uri="{9D8B030D-6E8A-4147-A177-3AD203B41FA5}">
                      <a16:colId xmlns:a16="http://schemas.microsoft.com/office/drawing/2014/main" val="3124118548"/>
                    </a:ext>
                  </a:extLst>
                </a:gridCol>
                <a:gridCol w="277340">
                  <a:extLst>
                    <a:ext uri="{9D8B030D-6E8A-4147-A177-3AD203B41FA5}">
                      <a16:colId xmlns:a16="http://schemas.microsoft.com/office/drawing/2014/main" val="2183444290"/>
                    </a:ext>
                  </a:extLst>
                </a:gridCol>
                <a:gridCol w="277340">
                  <a:extLst>
                    <a:ext uri="{9D8B030D-6E8A-4147-A177-3AD203B41FA5}">
                      <a16:colId xmlns:a16="http://schemas.microsoft.com/office/drawing/2014/main" val="4287435320"/>
                    </a:ext>
                  </a:extLst>
                </a:gridCol>
                <a:gridCol w="305073">
                  <a:extLst>
                    <a:ext uri="{9D8B030D-6E8A-4147-A177-3AD203B41FA5}">
                      <a16:colId xmlns:a16="http://schemas.microsoft.com/office/drawing/2014/main" val="3996264114"/>
                    </a:ext>
                  </a:extLst>
                </a:gridCol>
                <a:gridCol w="277340">
                  <a:extLst>
                    <a:ext uri="{9D8B030D-6E8A-4147-A177-3AD203B41FA5}">
                      <a16:colId xmlns:a16="http://schemas.microsoft.com/office/drawing/2014/main" val="306468147"/>
                    </a:ext>
                  </a:extLst>
                </a:gridCol>
                <a:gridCol w="351296">
                  <a:extLst>
                    <a:ext uri="{9D8B030D-6E8A-4147-A177-3AD203B41FA5}">
                      <a16:colId xmlns:a16="http://schemas.microsoft.com/office/drawing/2014/main" val="2049728438"/>
                    </a:ext>
                  </a:extLst>
                </a:gridCol>
                <a:gridCol w="351296">
                  <a:extLst>
                    <a:ext uri="{9D8B030D-6E8A-4147-A177-3AD203B41FA5}">
                      <a16:colId xmlns:a16="http://schemas.microsoft.com/office/drawing/2014/main" val="2530961277"/>
                    </a:ext>
                  </a:extLst>
                </a:gridCol>
                <a:gridCol w="277340">
                  <a:extLst>
                    <a:ext uri="{9D8B030D-6E8A-4147-A177-3AD203B41FA5}">
                      <a16:colId xmlns:a16="http://schemas.microsoft.com/office/drawing/2014/main" val="3262077917"/>
                    </a:ext>
                  </a:extLst>
                </a:gridCol>
                <a:gridCol w="277340">
                  <a:extLst>
                    <a:ext uri="{9D8B030D-6E8A-4147-A177-3AD203B41FA5}">
                      <a16:colId xmlns:a16="http://schemas.microsoft.com/office/drawing/2014/main" val="1881136000"/>
                    </a:ext>
                  </a:extLst>
                </a:gridCol>
                <a:gridCol w="277340">
                  <a:extLst>
                    <a:ext uri="{9D8B030D-6E8A-4147-A177-3AD203B41FA5}">
                      <a16:colId xmlns:a16="http://schemas.microsoft.com/office/drawing/2014/main" val="1769634797"/>
                    </a:ext>
                  </a:extLst>
                </a:gridCol>
                <a:gridCol w="351296">
                  <a:extLst>
                    <a:ext uri="{9D8B030D-6E8A-4147-A177-3AD203B41FA5}">
                      <a16:colId xmlns:a16="http://schemas.microsoft.com/office/drawing/2014/main" val="2604510028"/>
                    </a:ext>
                  </a:extLst>
                </a:gridCol>
                <a:gridCol w="277340">
                  <a:extLst>
                    <a:ext uri="{9D8B030D-6E8A-4147-A177-3AD203B41FA5}">
                      <a16:colId xmlns:a16="http://schemas.microsoft.com/office/drawing/2014/main" val="1699399932"/>
                    </a:ext>
                  </a:extLst>
                </a:gridCol>
                <a:gridCol w="351296">
                  <a:extLst>
                    <a:ext uri="{9D8B030D-6E8A-4147-A177-3AD203B41FA5}">
                      <a16:colId xmlns:a16="http://schemas.microsoft.com/office/drawing/2014/main" val="4255814356"/>
                    </a:ext>
                  </a:extLst>
                </a:gridCol>
                <a:gridCol w="308155">
                  <a:extLst>
                    <a:ext uri="{9D8B030D-6E8A-4147-A177-3AD203B41FA5}">
                      <a16:colId xmlns:a16="http://schemas.microsoft.com/office/drawing/2014/main" val="1460946439"/>
                    </a:ext>
                  </a:extLst>
                </a:gridCol>
                <a:gridCol w="277340">
                  <a:extLst>
                    <a:ext uri="{9D8B030D-6E8A-4147-A177-3AD203B41FA5}">
                      <a16:colId xmlns:a16="http://schemas.microsoft.com/office/drawing/2014/main" val="2073335548"/>
                    </a:ext>
                  </a:extLst>
                </a:gridCol>
                <a:gridCol w="308155">
                  <a:extLst>
                    <a:ext uri="{9D8B030D-6E8A-4147-A177-3AD203B41FA5}">
                      <a16:colId xmlns:a16="http://schemas.microsoft.com/office/drawing/2014/main" val="1443559137"/>
                    </a:ext>
                  </a:extLst>
                </a:gridCol>
                <a:gridCol w="305073">
                  <a:extLst>
                    <a:ext uri="{9D8B030D-6E8A-4147-A177-3AD203B41FA5}">
                      <a16:colId xmlns:a16="http://schemas.microsoft.com/office/drawing/2014/main" val="90940331"/>
                    </a:ext>
                  </a:extLst>
                </a:gridCol>
                <a:gridCol w="351296">
                  <a:extLst>
                    <a:ext uri="{9D8B030D-6E8A-4147-A177-3AD203B41FA5}">
                      <a16:colId xmlns:a16="http://schemas.microsoft.com/office/drawing/2014/main" val="3372214536"/>
                    </a:ext>
                  </a:extLst>
                </a:gridCol>
                <a:gridCol w="277340">
                  <a:extLst>
                    <a:ext uri="{9D8B030D-6E8A-4147-A177-3AD203B41FA5}">
                      <a16:colId xmlns:a16="http://schemas.microsoft.com/office/drawing/2014/main" val="3712643637"/>
                    </a:ext>
                  </a:extLst>
                </a:gridCol>
                <a:gridCol w="277340">
                  <a:extLst>
                    <a:ext uri="{9D8B030D-6E8A-4147-A177-3AD203B41FA5}">
                      <a16:colId xmlns:a16="http://schemas.microsoft.com/office/drawing/2014/main" val="485353127"/>
                    </a:ext>
                  </a:extLst>
                </a:gridCol>
                <a:gridCol w="342051">
                  <a:extLst>
                    <a:ext uri="{9D8B030D-6E8A-4147-A177-3AD203B41FA5}">
                      <a16:colId xmlns:a16="http://schemas.microsoft.com/office/drawing/2014/main" val="851153949"/>
                    </a:ext>
                  </a:extLst>
                </a:gridCol>
                <a:gridCol w="305073">
                  <a:extLst>
                    <a:ext uri="{9D8B030D-6E8A-4147-A177-3AD203B41FA5}">
                      <a16:colId xmlns:a16="http://schemas.microsoft.com/office/drawing/2014/main" val="885234870"/>
                    </a:ext>
                  </a:extLst>
                </a:gridCol>
                <a:gridCol w="308155">
                  <a:extLst>
                    <a:ext uri="{9D8B030D-6E8A-4147-A177-3AD203B41FA5}">
                      <a16:colId xmlns:a16="http://schemas.microsoft.com/office/drawing/2014/main" val="3755179954"/>
                    </a:ext>
                  </a:extLst>
                </a:gridCol>
                <a:gridCol w="277340">
                  <a:extLst>
                    <a:ext uri="{9D8B030D-6E8A-4147-A177-3AD203B41FA5}">
                      <a16:colId xmlns:a16="http://schemas.microsoft.com/office/drawing/2014/main" val="817498721"/>
                    </a:ext>
                  </a:extLst>
                </a:gridCol>
                <a:gridCol w="305073">
                  <a:extLst>
                    <a:ext uri="{9D8B030D-6E8A-4147-A177-3AD203B41FA5}">
                      <a16:colId xmlns:a16="http://schemas.microsoft.com/office/drawing/2014/main" val="1314856502"/>
                    </a:ext>
                  </a:extLst>
                </a:gridCol>
                <a:gridCol w="277340">
                  <a:extLst>
                    <a:ext uri="{9D8B030D-6E8A-4147-A177-3AD203B41FA5}">
                      <a16:colId xmlns:a16="http://schemas.microsoft.com/office/drawing/2014/main" val="3289946691"/>
                    </a:ext>
                  </a:extLst>
                </a:gridCol>
                <a:gridCol w="305073">
                  <a:extLst>
                    <a:ext uri="{9D8B030D-6E8A-4147-A177-3AD203B41FA5}">
                      <a16:colId xmlns:a16="http://schemas.microsoft.com/office/drawing/2014/main" val="385513902"/>
                    </a:ext>
                  </a:extLst>
                </a:gridCol>
                <a:gridCol w="277340">
                  <a:extLst>
                    <a:ext uri="{9D8B030D-6E8A-4147-A177-3AD203B41FA5}">
                      <a16:colId xmlns:a16="http://schemas.microsoft.com/office/drawing/2014/main" val="915544778"/>
                    </a:ext>
                  </a:extLst>
                </a:gridCol>
                <a:gridCol w="351296">
                  <a:extLst>
                    <a:ext uri="{9D8B030D-6E8A-4147-A177-3AD203B41FA5}">
                      <a16:colId xmlns:a16="http://schemas.microsoft.com/office/drawing/2014/main" val="3047470077"/>
                    </a:ext>
                  </a:extLst>
                </a:gridCol>
                <a:gridCol w="305073">
                  <a:extLst>
                    <a:ext uri="{9D8B030D-6E8A-4147-A177-3AD203B41FA5}">
                      <a16:colId xmlns:a16="http://schemas.microsoft.com/office/drawing/2014/main" val="757924351"/>
                    </a:ext>
                  </a:extLst>
                </a:gridCol>
                <a:gridCol w="411387">
                  <a:extLst>
                    <a:ext uri="{9D8B030D-6E8A-4147-A177-3AD203B41FA5}">
                      <a16:colId xmlns:a16="http://schemas.microsoft.com/office/drawing/2014/main" val="3694543502"/>
                    </a:ext>
                  </a:extLst>
                </a:gridCol>
                <a:gridCol w="277340">
                  <a:extLst>
                    <a:ext uri="{9D8B030D-6E8A-4147-A177-3AD203B41FA5}">
                      <a16:colId xmlns:a16="http://schemas.microsoft.com/office/drawing/2014/main" val="845194591"/>
                    </a:ext>
                  </a:extLst>
                </a:gridCol>
                <a:gridCol w="351296">
                  <a:extLst>
                    <a:ext uri="{9D8B030D-6E8A-4147-A177-3AD203B41FA5}">
                      <a16:colId xmlns:a16="http://schemas.microsoft.com/office/drawing/2014/main" val="2015793971"/>
                    </a:ext>
                  </a:extLst>
                </a:gridCol>
                <a:gridCol w="351296">
                  <a:extLst>
                    <a:ext uri="{9D8B030D-6E8A-4147-A177-3AD203B41FA5}">
                      <a16:colId xmlns:a16="http://schemas.microsoft.com/office/drawing/2014/main" val="3720766056"/>
                    </a:ext>
                  </a:extLst>
                </a:gridCol>
                <a:gridCol w="619391">
                  <a:extLst>
                    <a:ext uri="{9D8B030D-6E8A-4147-A177-3AD203B41FA5}">
                      <a16:colId xmlns:a16="http://schemas.microsoft.com/office/drawing/2014/main" val="1308933590"/>
                    </a:ext>
                  </a:extLst>
                </a:gridCol>
              </a:tblGrid>
              <a:tr h="253554">
                <a:tc gridSpan="36">
                  <a:txBody>
                    <a:bodyPr/>
                    <a:lstStyle/>
                    <a:p>
                      <a:pPr algn="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תמונת מצב אשפוזים ושחרורים כוללת - חולי קורונה (חמ"ל אשפוז)</a:t>
                      </a:r>
                      <a:endParaRPr lang="he-IL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00595"/>
                  </a:ext>
                </a:extLst>
              </a:tr>
              <a:tr h="1290408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בילינסון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ביקור 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הר הצופים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הסהר האדום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976621"/>
                  </a:ext>
                </a:extLst>
              </a:tr>
              <a:tr h="237639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12373"/>
                  </a:ext>
                </a:extLst>
              </a:tr>
              <a:tr h="237639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73478"/>
                  </a:ext>
                </a:extLst>
              </a:tr>
              <a:tr h="237639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07696"/>
                  </a:ext>
                </a:extLst>
              </a:tr>
              <a:tr h="23763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426323"/>
                  </a:ext>
                </a:extLst>
              </a:tr>
              <a:tr h="23763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24583"/>
                  </a:ext>
                </a:extLst>
              </a:tr>
              <a:tr h="47527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613410"/>
                  </a:ext>
                </a:extLst>
              </a:tr>
              <a:tr h="237639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689573"/>
                  </a:ext>
                </a:extLst>
              </a:tr>
              <a:tr h="237639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802575"/>
                  </a:ext>
                </a:extLst>
              </a:tr>
              <a:tr h="237639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404397"/>
                  </a:ext>
                </a:extLst>
              </a:tr>
              <a:tr h="249026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977139"/>
                  </a:ext>
                </a:extLst>
              </a:tr>
              <a:tr h="253554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428163"/>
                  </a:ext>
                </a:extLst>
              </a:tr>
              <a:tr h="253554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4,897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178356"/>
                  </a:ext>
                </a:extLst>
              </a:tr>
              <a:tr h="253554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011144"/>
                  </a:ext>
                </a:extLst>
              </a:tr>
              <a:tr h="253554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1,166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001929"/>
                  </a:ext>
                </a:extLst>
              </a:tr>
              <a:tr h="253554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302049"/>
                  </a:ext>
                </a:extLst>
              </a:tr>
              <a:tr h="253554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317464"/>
                  </a:ext>
                </a:extLst>
              </a:tr>
              <a:tr h="253554"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8,018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76838"/>
                  </a:ext>
                </a:extLst>
              </a:tr>
            </a:tbl>
          </a:graphicData>
        </a:graphic>
      </p:graphicFrame>
      <p:pic>
        <p:nvPicPr>
          <p:cNvPr id="8" name="תמונה 7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040" y="1052737"/>
            <a:ext cx="117274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616" y="188640"/>
            <a:ext cx="7704856" cy="15388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b="1" dirty="0">
                <a:solidFill>
                  <a:srgbClr val="002060"/>
                </a:solidFill>
                <a:latin typeface="Calibri" pitchFamily="34" charset="0"/>
              </a:rPr>
              <a:t>תמונת מצב – נפטרים</a:t>
            </a:r>
            <a:br>
              <a:rPr lang="he-IL" sz="5400" b="1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b="1" dirty="0">
                <a:solidFill>
                  <a:srgbClr val="002060"/>
                </a:solidFill>
                <a:latin typeface="Calibri" pitchFamily="34" charset="0"/>
              </a:rPr>
              <a:t>מעודכן ליום 05/04/2020 בשעה 08:00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02089"/>
              </p:ext>
            </p:extLst>
          </p:nvPr>
        </p:nvGraphicFramePr>
        <p:xfrm>
          <a:off x="2946888" y="1019637"/>
          <a:ext cx="6802280" cy="5851351"/>
        </p:xfrm>
        <a:graphic>
          <a:graphicData uri="http://schemas.openxmlformats.org/drawingml/2006/table">
            <a:tbl>
              <a:tblPr rtl="1" firstRow="1" bandRow="1">
                <a:tableStyleId>{46F890A9-2807-4EBB-B81D-B2AA78EC7F39}</a:tableStyleId>
              </a:tblPr>
              <a:tblGrid>
                <a:gridCol w="3401140">
                  <a:extLst>
                    <a:ext uri="{9D8B030D-6E8A-4147-A177-3AD203B41FA5}">
                      <a16:colId xmlns:a16="http://schemas.microsoft.com/office/drawing/2014/main" val="4069318551"/>
                    </a:ext>
                  </a:extLst>
                </a:gridCol>
                <a:gridCol w="3401140">
                  <a:extLst>
                    <a:ext uri="{9D8B030D-6E8A-4147-A177-3AD203B41FA5}">
                      <a16:colId xmlns:a16="http://schemas.microsoft.com/office/drawing/2014/main" val="3513817590"/>
                    </a:ext>
                  </a:extLst>
                </a:gridCol>
              </a:tblGrid>
              <a:tr h="446866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בית</a:t>
                      </a:r>
                      <a:r>
                        <a:rPr lang="he-IL" sz="24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חולים</a:t>
                      </a:r>
                      <a:endParaRPr lang="he-IL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מספר נפטרים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91656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049291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 אשדוד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0659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10440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90957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51136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8677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8251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964045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73367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0050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68574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42591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155357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8680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</a:t>
                      </a:r>
                      <a:r>
                        <a:rPr lang="he-IL" sz="2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יפה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33723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901073"/>
                  </a:ext>
                </a:extLst>
              </a:tr>
              <a:tr h="37438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27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70985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Props1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customXml/itemProps2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7408</TotalTime>
  <Words>720</Words>
  <Application>Microsoft Office PowerPoint</Application>
  <PresentationFormat>מסך רחב</PresentationFormat>
  <Paragraphs>540</Paragraphs>
  <Slides>7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8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555</cp:revision>
  <cp:lastPrinted>2020-03-23T05:54:24Z</cp:lastPrinted>
  <dcterms:created xsi:type="dcterms:W3CDTF">2018-06-12T03:19:29Z</dcterms:created>
  <dcterms:modified xsi:type="dcterms:W3CDTF">2020-04-05T05:10:57Z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