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27" r:id="rId6"/>
    <p:sldId id="925" r:id="rId7"/>
    <p:sldId id="923" r:id="rId8"/>
    <p:sldId id="928" r:id="rId9"/>
    <p:sldId id="924" r:id="rId10"/>
    <p:sldId id="920" r:id="rId11"/>
    <p:sldId id="926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6678832881654013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מצטבר'!$A$3:$A$33</c:f>
              <c:numCache>
                <c:formatCode>m/d/yyyy</c:formatCode>
                <c:ptCount val="3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</c:numCache>
            </c:numRef>
          </c:cat>
          <c:val>
            <c:numRef>
              <c:f>'מצב רפואי מצטבר'!$E$3:$E$33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74</c:v>
                </c:pt>
                <c:pt idx="24">
                  <c:v>79</c:v>
                </c:pt>
                <c:pt idx="25">
                  <c:v>94</c:v>
                </c:pt>
                <c:pt idx="26">
                  <c:v>95</c:v>
                </c:pt>
                <c:pt idx="27">
                  <c:v>108</c:v>
                </c:pt>
                <c:pt idx="28">
                  <c:v>113</c:v>
                </c:pt>
                <c:pt idx="29">
                  <c:v>126</c:v>
                </c:pt>
                <c:pt idx="30">
                  <c:v>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מצטבר'!$A$3:$A$33</c:f>
              <c:numCache>
                <c:formatCode>m/d/yyyy</c:formatCode>
                <c:ptCount val="3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</c:numCache>
            </c:numRef>
          </c:cat>
          <c:val>
            <c:numRef>
              <c:f>'מצב רפואי מצטבר'!$G$3:$G$33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15</c:v>
                </c:pt>
                <c:pt idx="24">
                  <c:v>16</c:v>
                </c:pt>
                <c:pt idx="25">
                  <c:v>20</c:v>
                </c:pt>
                <c:pt idx="26">
                  <c:v>26</c:v>
                </c:pt>
                <c:pt idx="27">
                  <c:v>34</c:v>
                </c:pt>
                <c:pt idx="28">
                  <c:v>39</c:v>
                </c:pt>
                <c:pt idx="29">
                  <c:v>43</c:v>
                </c:pt>
                <c:pt idx="30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מצטבר'!$A$3:$A$33</c:f>
              <c:numCache>
                <c:formatCode>m/d/yyyy</c:formatCode>
                <c:ptCount val="31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</c:numCache>
            </c:numRef>
          </c:cat>
          <c:val>
            <c:numRef>
              <c:f>'מצב רפואי מצטבר'!$H$3:$H$33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89</c:v>
                </c:pt>
                <c:pt idx="24">
                  <c:v>99</c:v>
                </c:pt>
                <c:pt idx="25">
                  <c:v>117</c:v>
                </c:pt>
                <c:pt idx="26">
                  <c:v>131</c:v>
                </c:pt>
                <c:pt idx="27">
                  <c:v>153</c:v>
                </c:pt>
                <c:pt idx="28">
                  <c:v>174</c:v>
                </c:pt>
                <c:pt idx="29">
                  <c:v>191</c:v>
                </c:pt>
                <c:pt idx="30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מצטבר'!$A$3:$A$33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מצטבר'!$A$3:$A$33</c15:sqref>
                        </c15:formulaRef>
                      </c:ext>
                    </c:extLst>
                    <c:numCache>
                      <c:formatCode>m/d/yyyy</c:formatCode>
                      <c:ptCount val="31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2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0.31720914878266537"/>
          <c:y val="0.93542922890272495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122101225700491E-2"/>
          <c:y val="1.6976327782398219E-2"/>
          <c:w val="0.95965424859085269"/>
          <c:h val="0.784500932780344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גיליון1!$B$1:$AF$1</c:f>
              <c:numCache>
                <c:formatCode>m/d/yyyy</c:formatCode>
                <c:ptCount val="31"/>
                <c:pt idx="0">
                  <c:v>43926</c:v>
                </c:pt>
                <c:pt idx="1">
                  <c:v>43925</c:v>
                </c:pt>
                <c:pt idx="2">
                  <c:v>43924</c:v>
                </c:pt>
                <c:pt idx="3">
                  <c:v>43923</c:v>
                </c:pt>
                <c:pt idx="4">
                  <c:v>43922</c:v>
                </c:pt>
                <c:pt idx="5">
                  <c:v>43921</c:v>
                </c:pt>
                <c:pt idx="6">
                  <c:v>43920</c:v>
                </c:pt>
                <c:pt idx="7">
                  <c:v>43919</c:v>
                </c:pt>
                <c:pt idx="8">
                  <c:v>43918</c:v>
                </c:pt>
                <c:pt idx="9">
                  <c:v>43917</c:v>
                </c:pt>
                <c:pt idx="10">
                  <c:v>43916</c:v>
                </c:pt>
                <c:pt idx="11">
                  <c:v>43915</c:v>
                </c:pt>
                <c:pt idx="12">
                  <c:v>43914</c:v>
                </c:pt>
                <c:pt idx="13">
                  <c:v>43913</c:v>
                </c:pt>
                <c:pt idx="14">
                  <c:v>43912</c:v>
                </c:pt>
                <c:pt idx="15">
                  <c:v>43911</c:v>
                </c:pt>
                <c:pt idx="16">
                  <c:v>43910</c:v>
                </c:pt>
                <c:pt idx="17">
                  <c:v>43909</c:v>
                </c:pt>
                <c:pt idx="18">
                  <c:v>43908</c:v>
                </c:pt>
                <c:pt idx="19">
                  <c:v>43907</c:v>
                </c:pt>
                <c:pt idx="20">
                  <c:v>43906</c:v>
                </c:pt>
                <c:pt idx="21">
                  <c:v>43905</c:v>
                </c:pt>
                <c:pt idx="22">
                  <c:v>43904</c:v>
                </c:pt>
                <c:pt idx="23">
                  <c:v>43903</c:v>
                </c:pt>
                <c:pt idx="24">
                  <c:v>43902</c:v>
                </c:pt>
                <c:pt idx="25">
                  <c:v>43901</c:v>
                </c:pt>
                <c:pt idx="26">
                  <c:v>43900</c:v>
                </c:pt>
                <c:pt idx="27">
                  <c:v>43899</c:v>
                </c:pt>
                <c:pt idx="28">
                  <c:v>43898</c:v>
                </c:pt>
                <c:pt idx="29">
                  <c:v>43897</c:v>
                </c:pt>
                <c:pt idx="30">
                  <c:v>43896</c:v>
                </c:pt>
              </c:numCache>
            </c:numRef>
          </c:cat>
          <c:val>
            <c:numRef>
              <c:f>גיליון1!$B$2:$AF$2</c:f>
              <c:numCache>
                <c:formatCode>General</c:formatCode>
                <c:ptCount val="31"/>
                <c:pt idx="0">
                  <c:v>106</c:v>
                </c:pt>
                <c:pt idx="1">
                  <c:v>108</c:v>
                </c:pt>
                <c:pt idx="2">
                  <c:v>96</c:v>
                </c:pt>
                <c:pt idx="3">
                  <c:v>87</c:v>
                </c:pt>
                <c:pt idx="4">
                  <c:v>81</c:v>
                </c:pt>
                <c:pt idx="5">
                  <c:v>76</c:v>
                </c:pt>
                <c:pt idx="6">
                  <c:v>66</c:v>
                </c:pt>
                <c:pt idx="7">
                  <c:v>59</c:v>
                </c:pt>
                <c:pt idx="8">
                  <c:v>43</c:v>
                </c:pt>
                <c:pt idx="9">
                  <c:v>38</c:v>
                </c:pt>
                <c:pt idx="10">
                  <c:v>37</c:v>
                </c:pt>
                <c:pt idx="11">
                  <c:v>34</c:v>
                </c:pt>
                <c:pt idx="12">
                  <c:v>31</c:v>
                </c:pt>
                <c:pt idx="13">
                  <c:v>29</c:v>
                </c:pt>
                <c:pt idx="14">
                  <c:v>15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גיליון1!$B$1:$AF$1</c:f>
              <c:numCache>
                <c:formatCode>m/d/yyyy</c:formatCode>
                <c:ptCount val="31"/>
                <c:pt idx="0">
                  <c:v>43926</c:v>
                </c:pt>
                <c:pt idx="1">
                  <c:v>43925</c:v>
                </c:pt>
                <c:pt idx="2">
                  <c:v>43924</c:v>
                </c:pt>
                <c:pt idx="3">
                  <c:v>43923</c:v>
                </c:pt>
                <c:pt idx="4">
                  <c:v>43922</c:v>
                </c:pt>
                <c:pt idx="5">
                  <c:v>43921</c:v>
                </c:pt>
                <c:pt idx="6">
                  <c:v>43920</c:v>
                </c:pt>
                <c:pt idx="7">
                  <c:v>43919</c:v>
                </c:pt>
                <c:pt idx="8">
                  <c:v>43918</c:v>
                </c:pt>
                <c:pt idx="9">
                  <c:v>43917</c:v>
                </c:pt>
                <c:pt idx="10">
                  <c:v>43916</c:v>
                </c:pt>
                <c:pt idx="11">
                  <c:v>43915</c:v>
                </c:pt>
                <c:pt idx="12">
                  <c:v>43914</c:v>
                </c:pt>
                <c:pt idx="13">
                  <c:v>43913</c:v>
                </c:pt>
                <c:pt idx="14">
                  <c:v>43912</c:v>
                </c:pt>
                <c:pt idx="15">
                  <c:v>43911</c:v>
                </c:pt>
                <c:pt idx="16">
                  <c:v>43910</c:v>
                </c:pt>
                <c:pt idx="17">
                  <c:v>43909</c:v>
                </c:pt>
                <c:pt idx="18">
                  <c:v>43908</c:v>
                </c:pt>
                <c:pt idx="19">
                  <c:v>43907</c:v>
                </c:pt>
                <c:pt idx="20">
                  <c:v>43906</c:v>
                </c:pt>
                <c:pt idx="21">
                  <c:v>43905</c:v>
                </c:pt>
                <c:pt idx="22">
                  <c:v>43904</c:v>
                </c:pt>
                <c:pt idx="23">
                  <c:v>43903</c:v>
                </c:pt>
                <c:pt idx="24">
                  <c:v>43902</c:v>
                </c:pt>
                <c:pt idx="25">
                  <c:v>43901</c:v>
                </c:pt>
                <c:pt idx="26">
                  <c:v>43900</c:v>
                </c:pt>
                <c:pt idx="27">
                  <c:v>43899</c:v>
                </c:pt>
                <c:pt idx="28">
                  <c:v>43898</c:v>
                </c:pt>
                <c:pt idx="29">
                  <c:v>43897</c:v>
                </c:pt>
                <c:pt idx="30">
                  <c:v>43896</c:v>
                </c:pt>
              </c:numCache>
            </c:numRef>
          </c:cat>
          <c:val>
            <c:numRef>
              <c:f>גיליון1!$B$3:$AF$3</c:f>
              <c:numCache>
                <c:formatCode>General</c:formatCode>
                <c:ptCount val="31"/>
                <c:pt idx="0">
                  <c:v>49</c:v>
                </c:pt>
                <c:pt idx="1">
                  <c:v>43</c:v>
                </c:pt>
                <c:pt idx="2">
                  <c:v>39</c:v>
                </c:pt>
                <c:pt idx="3">
                  <c:v>34</c:v>
                </c:pt>
                <c:pt idx="4">
                  <c:v>26</c:v>
                </c:pt>
                <c:pt idx="5">
                  <c:v>20</c:v>
                </c:pt>
                <c:pt idx="6">
                  <c:v>16</c:v>
                </c:pt>
                <c:pt idx="7">
                  <c:v>15</c:v>
                </c:pt>
                <c:pt idx="8">
                  <c:v>12</c:v>
                </c:pt>
                <c:pt idx="9">
                  <c:v>12</c:v>
                </c:pt>
                <c:pt idx="10">
                  <c:v>8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  <cdr:relSizeAnchor xmlns:cdr="http://schemas.openxmlformats.org/drawingml/2006/chartDrawing">
    <cdr:from>
      <cdr:x>0.13122</cdr:x>
      <cdr:y>0.02955</cdr:y>
    </cdr:from>
    <cdr:to>
      <cdr:x>0.91258</cdr:x>
      <cdr:y>0.1418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584176" y="170637"/>
          <a:ext cx="943304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pPr algn="ctr"/>
          <a:r>
            <a:rPr lang="he-IL" sz="2000" b="1" dirty="0"/>
            <a:t>20 חולים קשה נוספו במצטבר מ 04.04.2020 בשעה 20:00 ל 05.04.2020 בשעה 20:00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י"א/ניסן/תש"ף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י"א/ניסן/תש"ף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05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5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 bwMode="auto">
          <a:xfrm>
            <a:off x="1560063" y="484162"/>
            <a:ext cx="1060732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 bwMode="auto">
          <a:xfrm>
            <a:off x="1055440" y="-164724"/>
            <a:ext cx="936347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מעודכן ליום 05/04/2020 בשעה 20:30</a:t>
            </a:r>
            <a:endParaRPr lang="he-IL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52619"/>
              </p:ext>
            </p:extLst>
          </p:nvPr>
        </p:nvGraphicFramePr>
        <p:xfrm>
          <a:off x="514241" y="848348"/>
          <a:ext cx="11329682" cy="374904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585519">
                  <a:extLst>
                    <a:ext uri="{9D8B030D-6E8A-4147-A177-3AD203B41FA5}">
                      <a16:colId xmlns:a16="http://schemas.microsoft.com/office/drawing/2014/main" val="3056437697"/>
                    </a:ext>
                  </a:extLst>
                </a:gridCol>
                <a:gridCol w="1719378">
                  <a:extLst>
                    <a:ext uri="{9D8B030D-6E8A-4147-A177-3AD203B41FA5}">
                      <a16:colId xmlns:a16="http://schemas.microsoft.com/office/drawing/2014/main" val="33768508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41574951"/>
                    </a:ext>
                  </a:extLst>
                </a:gridCol>
                <a:gridCol w="1919617">
                  <a:extLst>
                    <a:ext uri="{9D8B030D-6E8A-4147-A177-3AD203B41FA5}">
                      <a16:colId xmlns:a16="http://schemas.microsoft.com/office/drawing/2014/main" val="2395284790"/>
                    </a:ext>
                  </a:extLst>
                </a:gridCol>
                <a:gridCol w="1919616">
                  <a:extLst>
                    <a:ext uri="{9D8B030D-6E8A-4147-A177-3AD203B41FA5}">
                      <a16:colId xmlns:a16="http://schemas.microsoft.com/office/drawing/2014/main" val="2813580288"/>
                    </a:ext>
                  </a:extLst>
                </a:gridCol>
                <a:gridCol w="2265936">
                  <a:extLst>
                    <a:ext uri="{9D8B030D-6E8A-4147-A177-3AD203B41FA5}">
                      <a16:colId xmlns:a16="http://schemas.microsoft.com/office/drawing/2014/main" val="2909309514"/>
                    </a:ext>
                  </a:extLst>
                </a:gridCol>
              </a:tblGrid>
              <a:tr h="776580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8,430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74685"/>
                  </a:ext>
                </a:extLst>
              </a:tr>
              <a:tr h="488958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02779"/>
                  </a:ext>
                </a:extLst>
              </a:tr>
              <a:tr h="604007"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7,515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182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49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46636"/>
                  </a:ext>
                </a:extLst>
              </a:tr>
              <a:tr h="54648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139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106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211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87403"/>
                  </a:ext>
                </a:extLst>
              </a:tr>
              <a:tr h="805342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  <a:p>
                      <a:pPr algn="ctr" rtl="1"/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10.3%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1.85% -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10.5%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14.0%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310641"/>
                  </a:ext>
                </a:extLst>
              </a:tr>
            </a:tbl>
          </a:graphicData>
        </a:graphic>
      </p:graphicFrame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02274"/>
              </p:ext>
            </p:extLst>
          </p:nvPr>
        </p:nvGraphicFramePr>
        <p:xfrm>
          <a:off x="514240" y="4267240"/>
          <a:ext cx="11329683" cy="2590760"/>
        </p:xfrm>
        <a:graphic>
          <a:graphicData uri="http://schemas.openxmlformats.org/drawingml/2006/table">
            <a:tbl>
              <a:tblPr rtl="1"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44142">
                  <a:extLst>
                    <a:ext uri="{9D8B030D-6E8A-4147-A177-3AD203B41FA5}">
                      <a16:colId xmlns:a16="http://schemas.microsoft.com/office/drawing/2014/main" val="1363580286"/>
                    </a:ext>
                  </a:extLst>
                </a:gridCol>
                <a:gridCol w="944142">
                  <a:extLst>
                    <a:ext uri="{9D8B030D-6E8A-4147-A177-3AD203B41FA5}">
                      <a16:colId xmlns:a16="http://schemas.microsoft.com/office/drawing/2014/main" val="2906743018"/>
                    </a:ext>
                  </a:extLst>
                </a:gridCol>
                <a:gridCol w="1888280">
                  <a:extLst>
                    <a:ext uri="{9D8B030D-6E8A-4147-A177-3AD203B41FA5}">
                      <a16:colId xmlns:a16="http://schemas.microsoft.com/office/drawing/2014/main" val="406929730"/>
                    </a:ext>
                  </a:extLst>
                </a:gridCol>
                <a:gridCol w="1979865">
                  <a:extLst>
                    <a:ext uri="{9D8B030D-6E8A-4147-A177-3AD203B41FA5}">
                      <a16:colId xmlns:a16="http://schemas.microsoft.com/office/drawing/2014/main" val="1332911930"/>
                    </a:ext>
                  </a:extLst>
                </a:gridCol>
                <a:gridCol w="2982644">
                  <a:extLst>
                    <a:ext uri="{9D8B030D-6E8A-4147-A177-3AD203B41FA5}">
                      <a16:colId xmlns:a16="http://schemas.microsoft.com/office/drawing/2014/main" val="2802809384"/>
                    </a:ext>
                  </a:extLst>
                </a:gridCol>
                <a:gridCol w="2590610">
                  <a:extLst>
                    <a:ext uri="{9D8B030D-6E8A-4147-A177-3AD203B41FA5}">
                      <a16:colId xmlns:a16="http://schemas.microsoft.com/office/drawing/2014/main" val="4279746111"/>
                    </a:ext>
                  </a:extLst>
                </a:gridCol>
              </a:tblGrid>
              <a:tr h="353059">
                <a:tc gridSpan="6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</a:rPr>
                        <a:t>תמונת מצב 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7485"/>
                  </a:ext>
                </a:extLst>
              </a:tr>
              <a:tr h="342885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בתי חולים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בית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טיפול במלון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להחלטה קהילה\אשפוז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החלימו ושוחררו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68858"/>
                  </a:ext>
                </a:extLst>
              </a:tr>
              <a:tr h="542901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763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5,234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744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1,094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546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63152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קל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24330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1800" b="1" dirty="0"/>
                        <a:t>בינוני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0363"/>
                  </a:ext>
                </a:extLst>
              </a:tr>
              <a:tr h="37145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000" b="1" dirty="0"/>
                        <a:t>קשה</a:t>
                      </a:r>
                    </a:p>
                  </a:txBody>
                  <a:tcPr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8273"/>
                  </a:ext>
                </a:extLst>
              </a:tr>
            </a:tbl>
          </a:graphicData>
        </a:graphic>
      </p:graphicFrame>
      <p:sp>
        <p:nvSpPr>
          <p:cNvPr id="8" name="מלבן 7"/>
          <p:cNvSpPr/>
          <p:nvPr/>
        </p:nvSpPr>
        <p:spPr>
          <a:xfrm>
            <a:off x="9476102" y="142404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8804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2934964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kern="0" dirty="0">
                <a:solidFill>
                  <a:srgbClr val="002060"/>
                </a:solidFill>
                <a:latin typeface="Calibri" pitchFamily="34" charset="0"/>
              </a:rPr>
              <a:t>מעודכן ליום 05/04/2020 בשעה 20:30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773394"/>
              </p:ext>
            </p:extLst>
          </p:nvPr>
        </p:nvGraphicFramePr>
        <p:xfrm>
          <a:off x="119336" y="954107"/>
          <a:ext cx="12072664" cy="577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7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05/04/2020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874775"/>
              </p:ext>
            </p:extLst>
          </p:nvPr>
        </p:nvGraphicFramePr>
        <p:xfrm>
          <a:off x="119336" y="1124745"/>
          <a:ext cx="12072664" cy="56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67095"/>
              </p:ext>
            </p:extLst>
          </p:nvPr>
        </p:nvGraphicFramePr>
        <p:xfrm>
          <a:off x="407366" y="2780928"/>
          <a:ext cx="11352585" cy="225552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04/04/2020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3.2%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4.7%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16.7%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05/04/2020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9.52%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7.18%</a:t>
                      </a:r>
                      <a:r>
                        <a:rPr lang="he-IL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-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05.04.2020 ל 08:00 ביום 04.04.2020)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05/04/2020 בשעה 20:30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301744"/>
              </p:ext>
            </p:extLst>
          </p:nvPr>
        </p:nvGraphicFramePr>
        <p:xfrm>
          <a:off x="119327" y="1268760"/>
          <a:ext cx="11953346" cy="5452716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59754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איטלקי</a:t>
                      </a:r>
                      <a:r>
                        <a:rPr lang="he-IL" sz="20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 נצרת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אלמקאסד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איכילוב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אנגלי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אסותא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בילינסון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ביקור 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בני ציון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ברזילי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הר הצופים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עין כרם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הלל יפה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הסהר האדום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העמק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השרון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וולפסון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זיו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כרמל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לניאדו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מאיר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מעייני הישועה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נהריה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סורוקה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סנט ג'וזף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פוריה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צרפתי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קפלן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רמב"ם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שיבא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שניידר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שמואל הרופא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1" algn="r" rtl="1" fontAlgn="t"/>
                      <a:r>
                        <a:rPr lang="he-IL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שערי צדק</a:t>
                      </a:r>
                      <a:endParaRPr lang="he-IL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b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692680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77712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05/04/2020 בשעה 20:30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84451"/>
              </p:ext>
            </p:extLst>
          </p:nvPr>
        </p:nvGraphicFramePr>
        <p:xfrm>
          <a:off x="119334" y="913739"/>
          <a:ext cx="11953331" cy="5944555"/>
        </p:xfrm>
        <a:graphic>
          <a:graphicData uri="http://schemas.openxmlformats.org/drawingml/2006/table">
            <a:tbl>
              <a:tblPr rtl="1"/>
              <a:tblGrid>
                <a:gridCol w="762498">
                  <a:extLst>
                    <a:ext uri="{9D8B030D-6E8A-4147-A177-3AD203B41FA5}">
                      <a16:colId xmlns:a16="http://schemas.microsoft.com/office/drawing/2014/main" val="3419051318"/>
                    </a:ext>
                  </a:extLst>
                </a:gridCol>
                <a:gridCol w="568490">
                  <a:extLst>
                    <a:ext uri="{9D8B030D-6E8A-4147-A177-3AD203B41FA5}">
                      <a16:colId xmlns:a16="http://schemas.microsoft.com/office/drawing/2014/main" val="1974473850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3114688635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509017723"/>
                    </a:ext>
                  </a:extLst>
                </a:gridCol>
                <a:gridCol w="297779">
                  <a:extLst>
                    <a:ext uri="{9D8B030D-6E8A-4147-A177-3AD203B41FA5}">
                      <a16:colId xmlns:a16="http://schemas.microsoft.com/office/drawing/2014/main" val="126772097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4036034180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1170618967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1742816815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1908449085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1456923094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2541459975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3474893219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1540936840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1147428627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4071423875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819300354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501484437"/>
                    </a:ext>
                  </a:extLst>
                </a:gridCol>
                <a:gridCol w="297779">
                  <a:extLst>
                    <a:ext uri="{9D8B030D-6E8A-4147-A177-3AD203B41FA5}">
                      <a16:colId xmlns:a16="http://schemas.microsoft.com/office/drawing/2014/main" val="1694981113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3353021884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378887445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2247001894"/>
                    </a:ext>
                  </a:extLst>
                </a:gridCol>
                <a:gridCol w="333875">
                  <a:extLst>
                    <a:ext uri="{9D8B030D-6E8A-4147-A177-3AD203B41FA5}">
                      <a16:colId xmlns:a16="http://schemas.microsoft.com/office/drawing/2014/main" val="3755699562"/>
                    </a:ext>
                  </a:extLst>
                </a:gridCol>
                <a:gridCol w="297779">
                  <a:extLst>
                    <a:ext uri="{9D8B030D-6E8A-4147-A177-3AD203B41FA5}">
                      <a16:colId xmlns:a16="http://schemas.microsoft.com/office/drawing/2014/main" val="3460841828"/>
                    </a:ext>
                  </a:extLst>
                </a:gridCol>
                <a:gridCol w="300789">
                  <a:extLst>
                    <a:ext uri="{9D8B030D-6E8A-4147-A177-3AD203B41FA5}">
                      <a16:colId xmlns:a16="http://schemas.microsoft.com/office/drawing/2014/main" val="2733706507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215155654"/>
                    </a:ext>
                  </a:extLst>
                </a:gridCol>
                <a:gridCol w="297779">
                  <a:extLst>
                    <a:ext uri="{9D8B030D-6E8A-4147-A177-3AD203B41FA5}">
                      <a16:colId xmlns:a16="http://schemas.microsoft.com/office/drawing/2014/main" val="2849064626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2177510433"/>
                    </a:ext>
                  </a:extLst>
                </a:gridCol>
                <a:gridCol w="297779">
                  <a:extLst>
                    <a:ext uri="{9D8B030D-6E8A-4147-A177-3AD203B41FA5}">
                      <a16:colId xmlns:a16="http://schemas.microsoft.com/office/drawing/2014/main" val="1809569146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1886816166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1276322574"/>
                    </a:ext>
                  </a:extLst>
                </a:gridCol>
                <a:gridCol w="297779">
                  <a:extLst>
                    <a:ext uri="{9D8B030D-6E8A-4147-A177-3AD203B41FA5}">
                      <a16:colId xmlns:a16="http://schemas.microsoft.com/office/drawing/2014/main" val="2215741026"/>
                    </a:ext>
                  </a:extLst>
                </a:gridCol>
                <a:gridCol w="401552">
                  <a:extLst>
                    <a:ext uri="{9D8B030D-6E8A-4147-A177-3AD203B41FA5}">
                      <a16:colId xmlns:a16="http://schemas.microsoft.com/office/drawing/2014/main" val="2003898280"/>
                    </a:ext>
                  </a:extLst>
                </a:gridCol>
                <a:gridCol w="270710">
                  <a:extLst>
                    <a:ext uri="{9D8B030D-6E8A-4147-A177-3AD203B41FA5}">
                      <a16:colId xmlns:a16="http://schemas.microsoft.com/office/drawing/2014/main" val="4008858865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3123152713"/>
                    </a:ext>
                  </a:extLst>
                </a:gridCol>
                <a:gridCol w="403056">
                  <a:extLst>
                    <a:ext uri="{9D8B030D-6E8A-4147-A177-3AD203B41FA5}">
                      <a16:colId xmlns:a16="http://schemas.microsoft.com/office/drawing/2014/main" val="2915447739"/>
                    </a:ext>
                  </a:extLst>
                </a:gridCol>
                <a:gridCol w="604586">
                  <a:extLst>
                    <a:ext uri="{9D8B030D-6E8A-4147-A177-3AD203B41FA5}">
                      <a16:colId xmlns:a16="http://schemas.microsoft.com/office/drawing/2014/main" val="3869923369"/>
                    </a:ext>
                  </a:extLst>
                </a:gridCol>
              </a:tblGrid>
              <a:tr h="274025">
                <a:tc gridSpan="36">
                  <a:txBody>
                    <a:bodyPr/>
                    <a:lstStyle/>
                    <a:p>
                      <a:pPr algn="ctr" rtl="1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תמונת מצב אשפוזים ושחרורים כוללת - חולי קורונה (חמ"ל אשפוז)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36670"/>
                  </a:ext>
                </a:extLst>
              </a:tr>
              <a:tr h="129993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בילינסון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ביקור 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הר הצופים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הסהר האדום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34888"/>
                  </a:ext>
                </a:extLst>
              </a:tr>
              <a:tr h="248224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5971"/>
                  </a:ext>
                </a:extLst>
              </a:tr>
              <a:tr h="24822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703999"/>
                  </a:ext>
                </a:extLst>
              </a:tr>
              <a:tr h="24822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94177"/>
                  </a:ext>
                </a:extLst>
              </a:tr>
              <a:tr h="24822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83543"/>
                  </a:ext>
                </a:extLst>
              </a:tr>
              <a:tr h="24822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18846"/>
                  </a:ext>
                </a:extLst>
              </a:tr>
              <a:tr h="24822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406617"/>
                  </a:ext>
                </a:extLst>
              </a:tr>
              <a:tr h="248224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505227"/>
                  </a:ext>
                </a:extLst>
              </a:tr>
              <a:tr h="24822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3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5398"/>
                  </a:ext>
                </a:extLst>
              </a:tr>
              <a:tr h="248224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16320"/>
                  </a:ext>
                </a:extLst>
              </a:tr>
              <a:tr h="262855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581786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306401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887019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20648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1,094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314953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485666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19765"/>
                  </a:ext>
                </a:extLst>
              </a:tr>
              <a:tr h="267633"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85576"/>
                  </a:ext>
                </a:extLst>
              </a:tr>
            </a:tbl>
          </a:graphicData>
        </a:graphic>
      </p:graphicFrame>
      <p:pic>
        <p:nvPicPr>
          <p:cNvPr id="7" name="תמונה 6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921" y="1211311"/>
            <a:ext cx="1284744" cy="126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16" y="188640"/>
            <a:ext cx="7704856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נפטרים</a:t>
            </a:r>
            <a:br>
              <a:rPr lang="he-IL" sz="5400" b="1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b="1" dirty="0">
                <a:solidFill>
                  <a:srgbClr val="002060"/>
                </a:solidFill>
                <a:latin typeface="Calibri" pitchFamily="34" charset="0"/>
              </a:rPr>
              <a:t>מעודכן ליום 05/04/2020 בשעה 20:30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4078"/>
              </p:ext>
            </p:extLst>
          </p:nvPr>
        </p:nvGraphicFramePr>
        <p:xfrm>
          <a:off x="2946888" y="1019637"/>
          <a:ext cx="6802280" cy="5851351"/>
        </p:xfrm>
        <a:graphic>
          <a:graphicData uri="http://schemas.openxmlformats.org/drawingml/2006/table">
            <a:tbl>
              <a:tblPr rtl="1" firstRow="1" bandRow="1">
                <a:tableStyleId>{46F890A9-2807-4EBB-B81D-B2AA78EC7F39}</a:tableStyleId>
              </a:tblPr>
              <a:tblGrid>
                <a:gridCol w="3401140">
                  <a:extLst>
                    <a:ext uri="{9D8B030D-6E8A-4147-A177-3AD203B41FA5}">
                      <a16:colId xmlns:a16="http://schemas.microsoft.com/office/drawing/2014/main" val="4069318551"/>
                    </a:ext>
                  </a:extLst>
                </a:gridCol>
                <a:gridCol w="3401140">
                  <a:extLst>
                    <a:ext uri="{9D8B030D-6E8A-4147-A177-3AD203B41FA5}">
                      <a16:colId xmlns:a16="http://schemas.microsoft.com/office/drawing/2014/main" val="3513817590"/>
                    </a:ext>
                  </a:extLst>
                </a:gridCol>
              </a:tblGrid>
              <a:tr h="446866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בית</a:t>
                      </a:r>
                      <a:r>
                        <a:rPr lang="he-IL" sz="2400" b="1" i="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חולים</a:t>
                      </a:r>
                      <a:endParaRPr lang="he-IL" sz="2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מספר נפטרים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91656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49291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 אשדוד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0659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10440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09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1136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8677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08251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64045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73367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0050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85742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42591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155357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6804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</a:t>
                      </a:r>
                      <a:r>
                        <a:rPr lang="he-IL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יפה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37238"/>
                  </a:ext>
                </a:extLst>
              </a:tr>
              <a:tr h="3135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01073"/>
                  </a:ext>
                </a:extLst>
              </a:tr>
              <a:tr h="374383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2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7098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2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</TotalTime>
  <Words>777</Words>
  <Application>Microsoft Office PowerPoint</Application>
  <PresentationFormat>מסך רחב</PresentationFormat>
  <Paragraphs>562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568</cp:revision>
  <cp:lastPrinted>2020-03-23T05:54:24Z</cp:lastPrinted>
  <dcterms:created xsi:type="dcterms:W3CDTF">2018-06-12T03:19:29Z</dcterms:created>
  <dcterms:modified xsi:type="dcterms:W3CDTF">2020-04-05T17:59:49Z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