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3"/>
  </p:notesMasterIdLst>
  <p:handoutMasterIdLst>
    <p:handoutMasterId r:id="rId14"/>
  </p:handoutMasterIdLst>
  <p:sldIdLst>
    <p:sldId id="655" r:id="rId5"/>
    <p:sldId id="927" r:id="rId6"/>
    <p:sldId id="925" r:id="rId7"/>
    <p:sldId id="923" r:id="rId8"/>
    <p:sldId id="928" r:id="rId9"/>
    <p:sldId id="924" r:id="rId10"/>
    <p:sldId id="920" r:id="rId11"/>
    <p:sldId id="926" r:id="rId12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handoutMaster" Target="handoutMasters/handout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5" Type="http://schemas.openxmlformats.org/officeDocument/2006/relationships/chartUserShapes" Target="../drawings/drawing1.xml" /><Relationship Id="rId4" Type="http://schemas.openxmlformats.org/officeDocument/2006/relationships/package" Target="../embeddings/_______________Microsoft_Excel.xlsx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 /><Relationship Id="rId2" Type="http://schemas.microsoft.com/office/2011/relationships/chartColorStyle" Target="colors2.xml" /><Relationship Id="rId1" Type="http://schemas.microsoft.com/office/2011/relationships/chartStyle" Target="style2.xml" /><Relationship Id="rId4" Type="http://schemas.openxmlformats.org/officeDocument/2006/relationships/package" Target="../embeddings/_______________Microsoft_Excel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481203485825498E-2"/>
          <c:y val="5.3875034445347206E-2"/>
          <c:w val="0.95410358475975143"/>
          <c:h val="0.76678832881654013"/>
        </c:manualLayout>
      </c:layout>
      <c:lineChart>
        <c:grouping val="standard"/>
        <c:varyColors val="0"/>
        <c:ser>
          <c:idx val="2"/>
          <c:order val="0"/>
          <c:tx>
            <c:strRef>
              <c:f>'מצב רפואי מצטבר'!$E$2</c:f>
              <c:strCache>
                <c:ptCount val="1"/>
                <c:pt idx="0">
                  <c:v>קשה</c:v>
                </c:pt>
              </c:strCache>
            </c:strRef>
          </c:tx>
          <c:spPr>
            <a:ln w="349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מצטבר'!$A$3:$A$34</c:f>
              <c:numCache>
                <c:formatCode>m/d/yyyy</c:formatCode>
                <c:ptCount val="32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</c:numCache>
            </c:numRef>
          </c:cat>
          <c:val>
            <c:numRef>
              <c:f>'מצב רפואי מצטבר'!$E$3:$E$34</c:f>
              <c:numCache>
                <c:formatCode>General</c:formatCode>
                <c:ptCount val="3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10</c:v>
                </c:pt>
                <c:pt idx="15">
                  <c:v>15</c:v>
                </c:pt>
                <c:pt idx="16">
                  <c:v>24</c:v>
                </c:pt>
                <c:pt idx="17">
                  <c:v>29</c:v>
                </c:pt>
                <c:pt idx="18">
                  <c:v>37</c:v>
                </c:pt>
                <c:pt idx="19">
                  <c:v>39</c:v>
                </c:pt>
                <c:pt idx="20">
                  <c:v>46</c:v>
                </c:pt>
                <c:pt idx="21">
                  <c:v>49</c:v>
                </c:pt>
                <c:pt idx="22">
                  <c:v>54</c:v>
                </c:pt>
                <c:pt idx="23">
                  <c:v>74</c:v>
                </c:pt>
                <c:pt idx="24">
                  <c:v>79</c:v>
                </c:pt>
                <c:pt idx="25">
                  <c:v>94</c:v>
                </c:pt>
                <c:pt idx="26">
                  <c:v>95</c:v>
                </c:pt>
                <c:pt idx="27">
                  <c:v>108</c:v>
                </c:pt>
                <c:pt idx="28">
                  <c:v>113</c:v>
                </c:pt>
                <c:pt idx="29">
                  <c:v>126</c:v>
                </c:pt>
                <c:pt idx="30">
                  <c:v>139</c:v>
                </c:pt>
                <c:pt idx="31">
                  <c:v>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B2-499C-979B-29D808C0BB03}"/>
            </c:ext>
          </c:extLst>
        </c:ser>
        <c:ser>
          <c:idx val="3"/>
          <c:order val="1"/>
          <c:tx>
            <c:strRef>
              <c:f>'מצב רפואי מצטבר'!$G$2</c:f>
              <c:strCache>
                <c:ptCount val="1"/>
                <c:pt idx="0">
                  <c:v>נפטר מצטבר</c:v>
                </c:pt>
              </c:strCache>
            </c:strRef>
          </c:tx>
          <c:spPr>
            <a:ln w="349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B2-499C-979B-29D808C0BB0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B2-499C-979B-29D808C0BB0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B2-499C-979B-29D808C0BB0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B2-499C-979B-29D808C0BB0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B2-499C-979B-29D808C0BB0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B2-499C-979B-29D808C0BB0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B2-499C-979B-29D808C0BB0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B2-499C-979B-29D808C0BB0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B2-499C-979B-29D808C0BB0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4B2-499C-979B-29D808C0BB0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4B2-499C-979B-29D808C0BB0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4B2-499C-979B-29D808C0BB03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4B2-499C-979B-29D808C0BB03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4B2-499C-979B-29D808C0BB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מצטבר'!$A$3:$A$34</c:f>
              <c:numCache>
                <c:formatCode>m/d/yyyy</c:formatCode>
                <c:ptCount val="32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</c:numCache>
            </c:numRef>
          </c:cat>
          <c:val>
            <c:numRef>
              <c:f>'מצב רפואי מצטבר'!$G$3:$G$34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4</c:v>
                </c:pt>
                <c:pt idx="19">
                  <c:v>5</c:v>
                </c:pt>
                <c:pt idx="20">
                  <c:v>8</c:v>
                </c:pt>
                <c:pt idx="21">
                  <c:v>12</c:v>
                </c:pt>
                <c:pt idx="22">
                  <c:v>12</c:v>
                </c:pt>
                <c:pt idx="23">
                  <c:v>15</c:v>
                </c:pt>
                <c:pt idx="24">
                  <c:v>16</c:v>
                </c:pt>
                <c:pt idx="25">
                  <c:v>20</c:v>
                </c:pt>
                <c:pt idx="26">
                  <c:v>26</c:v>
                </c:pt>
                <c:pt idx="27">
                  <c:v>34</c:v>
                </c:pt>
                <c:pt idx="28">
                  <c:v>39</c:v>
                </c:pt>
                <c:pt idx="29">
                  <c:v>43</c:v>
                </c:pt>
                <c:pt idx="30">
                  <c:v>49</c:v>
                </c:pt>
                <c:pt idx="31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4B2-499C-979B-29D808C0BB03}"/>
            </c:ext>
          </c:extLst>
        </c:ser>
        <c:ser>
          <c:idx val="4"/>
          <c:order val="2"/>
          <c:tx>
            <c:strRef>
              <c:f>'מצב רפואי מצטבר'!$H$2</c:f>
              <c:strCache>
                <c:ptCount val="1"/>
                <c:pt idx="0">
                  <c:v>מצטבר קשים</c:v>
                </c:pt>
              </c:strCache>
            </c:strRef>
          </c:tx>
          <c:spPr>
            <a:ln w="34925" cap="rnd" cmpd="sng" algn="ctr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6"/>
              <c:layout>
                <c:manualLayout>
                  <c:x val="-1.7804347426475155E-2"/>
                  <c:y val="-5.13014409110095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545983177237335E-2"/>
                      <c:h val="5.11235875813589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2AA-4C4F-BF32-C1BAD26F33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מצטבר'!$A$3:$A$34</c:f>
              <c:numCache>
                <c:formatCode>m/d/yyyy</c:formatCode>
                <c:ptCount val="32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</c:numCache>
            </c:numRef>
          </c:cat>
          <c:val>
            <c:numRef>
              <c:f>'מצב רפואי מצטבר'!$H$3:$H$34</c:f>
              <c:numCache>
                <c:formatCode>General</c:formatCode>
                <c:ptCount val="3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12</c:v>
                </c:pt>
                <c:pt idx="15">
                  <c:v>17</c:v>
                </c:pt>
                <c:pt idx="16">
                  <c:v>26</c:v>
                </c:pt>
                <c:pt idx="17">
                  <c:v>31</c:v>
                </c:pt>
                <c:pt idx="18">
                  <c:v>42</c:v>
                </c:pt>
                <c:pt idx="19">
                  <c:v>46</c:v>
                </c:pt>
                <c:pt idx="20">
                  <c:v>56</c:v>
                </c:pt>
                <c:pt idx="21">
                  <c:v>63</c:v>
                </c:pt>
                <c:pt idx="22">
                  <c:v>69</c:v>
                </c:pt>
                <c:pt idx="23">
                  <c:v>89</c:v>
                </c:pt>
                <c:pt idx="24">
                  <c:v>99</c:v>
                </c:pt>
                <c:pt idx="25">
                  <c:v>117</c:v>
                </c:pt>
                <c:pt idx="26">
                  <c:v>131</c:v>
                </c:pt>
                <c:pt idx="27">
                  <c:v>153</c:v>
                </c:pt>
                <c:pt idx="28">
                  <c:v>174</c:v>
                </c:pt>
                <c:pt idx="29">
                  <c:v>191</c:v>
                </c:pt>
                <c:pt idx="30">
                  <c:v>211</c:v>
                </c:pt>
                <c:pt idx="31">
                  <c:v>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4B2-499C-979B-29D808C0B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8406768"/>
        <c:axId val="4784172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'מצב רפואי מצטבר'!$B$2</c15:sqref>
                        </c15:formulaRef>
                      </c:ext>
                    </c:extLst>
                    <c:strCache>
                      <c:ptCount val="1"/>
                      <c:pt idx="0">
                        <c:v>קל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'מצב רפואי מצטבר'!$A$3:$A$34</c15:sqref>
                        </c15:formulaRef>
                      </c:ext>
                    </c:extLst>
                    <c:numCache>
                      <c:formatCode>m/d/yyyy</c:formatCode>
                      <c:ptCount val="32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'מצב רפואי מצטבר'!$B$3:$B$23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65</c:v>
                      </c:pt>
                      <c:pt idx="6">
                        <c:v>93</c:v>
                      </c:pt>
                      <c:pt idx="7">
                        <c:v>98</c:v>
                      </c:pt>
                      <c:pt idx="8">
                        <c:v>118</c:v>
                      </c:pt>
                      <c:pt idx="9">
                        <c:v>153</c:v>
                      </c:pt>
                      <c:pt idx="10">
                        <c:v>187</c:v>
                      </c:pt>
                      <c:pt idx="11">
                        <c:v>219</c:v>
                      </c:pt>
                      <c:pt idx="12">
                        <c:v>242</c:v>
                      </c:pt>
                      <c:pt idx="13">
                        <c:v>247</c:v>
                      </c:pt>
                      <c:pt idx="14">
                        <c:v>246</c:v>
                      </c:pt>
                      <c:pt idx="15">
                        <c:v>240</c:v>
                      </c:pt>
                      <c:pt idx="16">
                        <c:v>295</c:v>
                      </c:pt>
                      <c:pt idx="17">
                        <c:v>277</c:v>
                      </c:pt>
                      <c:pt idx="18">
                        <c:v>280</c:v>
                      </c:pt>
                      <c:pt idx="19">
                        <c:v>289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1-14B2-499C-979B-29D808C0BB0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מצטבר'!$C$2</c15:sqref>
                        </c15:formulaRef>
                      </c:ext>
                    </c:extLst>
                    <c:strCache>
                      <c:ptCount val="1"/>
                      <c:pt idx="0">
                        <c:v>בינוני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'מצב רפואי מצטבר'!$A$3:$A$34</c15:sqref>
                        </c15:formulaRef>
                      </c:ext>
                    </c:extLst>
                    <c:numCache>
                      <c:formatCode>m/d/yyyy</c:formatCode>
                      <c:ptCount val="32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מצטבר'!$C$3:$C$23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5</c:v>
                      </c:pt>
                      <c:pt idx="6">
                        <c:v>5</c:v>
                      </c:pt>
                      <c:pt idx="7">
                        <c:v>7</c:v>
                      </c:pt>
                      <c:pt idx="8">
                        <c:v>11</c:v>
                      </c:pt>
                      <c:pt idx="9">
                        <c:v>12</c:v>
                      </c:pt>
                      <c:pt idx="10">
                        <c:v>9</c:v>
                      </c:pt>
                      <c:pt idx="11">
                        <c:v>10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18</c:v>
                      </c:pt>
                      <c:pt idx="15">
                        <c:v>19</c:v>
                      </c:pt>
                      <c:pt idx="16">
                        <c:v>32</c:v>
                      </c:pt>
                      <c:pt idx="17">
                        <c:v>40</c:v>
                      </c:pt>
                      <c:pt idx="18">
                        <c:v>54</c:v>
                      </c:pt>
                      <c:pt idx="19">
                        <c:v>64</c:v>
                      </c:pt>
                      <c:pt idx="20">
                        <c:v>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4B2-499C-979B-29D808C0BB03}"/>
                  </c:ext>
                </c:extLst>
              </c15:ser>
            </c15:filteredLineSeries>
          </c:ext>
        </c:extLst>
      </c:lineChart>
      <c:dateAx>
        <c:axId val="478406768"/>
        <c:scaling>
          <c:orientation val="minMax"/>
          <c:max val="43927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17264"/>
        <c:crosses val="autoZero"/>
        <c:auto val="1"/>
        <c:lblOffset val="100"/>
        <c:baseTimeUnit val="days"/>
      </c:dateAx>
      <c:valAx>
        <c:axId val="47841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0676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 w="0" cap="flat">
          <a:noFill/>
        </a:ln>
        <a:effectLst/>
      </c:spPr>
    </c:plotArea>
    <c:legend>
      <c:legendPos val="b"/>
      <c:layout>
        <c:manualLayout>
          <c:xMode val="edge"/>
          <c:yMode val="edge"/>
          <c:x val="0.31720914878266537"/>
          <c:y val="0.93542922890272495"/>
          <c:w val="0.36558161877595929"/>
          <c:h val="6.4570771097275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122101225700491E-2"/>
          <c:y val="1.6976327782398219E-2"/>
          <c:w val="0.95965424859085269"/>
          <c:h val="0.78450093278034416"/>
        </c:manualLayout>
      </c:layout>
      <c:lineChart>
        <c:grouping val="standard"/>
        <c:varyColors val="0"/>
        <c:ser>
          <c:idx val="0"/>
          <c:order val="0"/>
          <c:tx>
            <c:strRef>
              <c:f>גיליון1!$A$2</c:f>
              <c:strCache>
                <c:ptCount val="1"/>
                <c:pt idx="0">
                  <c:v>מונשמים</c:v>
                </c:pt>
              </c:strCache>
            </c:strRef>
          </c:tx>
          <c:spPr>
            <a:ln w="50800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גיליון1!$B$1:$AG$1</c:f>
              <c:numCache>
                <c:formatCode>m/d/yyyy</c:formatCode>
                <c:ptCount val="32"/>
                <c:pt idx="0">
                  <c:v>43927</c:v>
                </c:pt>
                <c:pt idx="1">
                  <c:v>43926</c:v>
                </c:pt>
                <c:pt idx="2">
                  <c:v>43925</c:v>
                </c:pt>
                <c:pt idx="3">
                  <c:v>43924</c:v>
                </c:pt>
                <c:pt idx="4">
                  <c:v>43923</c:v>
                </c:pt>
                <c:pt idx="5">
                  <c:v>43922</c:v>
                </c:pt>
                <c:pt idx="6">
                  <c:v>43921</c:v>
                </c:pt>
                <c:pt idx="7">
                  <c:v>43920</c:v>
                </c:pt>
                <c:pt idx="8">
                  <c:v>43919</c:v>
                </c:pt>
                <c:pt idx="9">
                  <c:v>43918</c:v>
                </c:pt>
                <c:pt idx="10">
                  <c:v>43917</c:v>
                </c:pt>
                <c:pt idx="11">
                  <c:v>43916</c:v>
                </c:pt>
                <c:pt idx="12">
                  <c:v>43915</c:v>
                </c:pt>
                <c:pt idx="13">
                  <c:v>43914</c:v>
                </c:pt>
                <c:pt idx="14">
                  <c:v>43913</c:v>
                </c:pt>
                <c:pt idx="15">
                  <c:v>43912</c:v>
                </c:pt>
                <c:pt idx="16">
                  <c:v>43911</c:v>
                </c:pt>
                <c:pt idx="17">
                  <c:v>43910</c:v>
                </c:pt>
                <c:pt idx="18">
                  <c:v>43909</c:v>
                </c:pt>
                <c:pt idx="19">
                  <c:v>43908</c:v>
                </c:pt>
                <c:pt idx="20">
                  <c:v>43907</c:v>
                </c:pt>
                <c:pt idx="21">
                  <c:v>43906</c:v>
                </c:pt>
                <c:pt idx="22">
                  <c:v>43905</c:v>
                </c:pt>
                <c:pt idx="23">
                  <c:v>43904</c:v>
                </c:pt>
                <c:pt idx="24">
                  <c:v>43903</c:v>
                </c:pt>
                <c:pt idx="25">
                  <c:v>43902</c:v>
                </c:pt>
                <c:pt idx="26">
                  <c:v>43901</c:v>
                </c:pt>
                <c:pt idx="27">
                  <c:v>43900</c:v>
                </c:pt>
                <c:pt idx="28">
                  <c:v>43899</c:v>
                </c:pt>
                <c:pt idx="29">
                  <c:v>43898</c:v>
                </c:pt>
                <c:pt idx="30">
                  <c:v>43897</c:v>
                </c:pt>
                <c:pt idx="31">
                  <c:v>43896</c:v>
                </c:pt>
              </c:numCache>
            </c:numRef>
          </c:cat>
          <c:val>
            <c:numRef>
              <c:f>גיליון1!$B$2:$AG$2</c:f>
              <c:numCache>
                <c:formatCode>General</c:formatCode>
                <c:ptCount val="32"/>
                <c:pt idx="0">
                  <c:v>107</c:v>
                </c:pt>
                <c:pt idx="1">
                  <c:v>106</c:v>
                </c:pt>
                <c:pt idx="2">
                  <c:v>108</c:v>
                </c:pt>
                <c:pt idx="3">
                  <c:v>96</c:v>
                </c:pt>
                <c:pt idx="4">
                  <c:v>87</c:v>
                </c:pt>
                <c:pt idx="5">
                  <c:v>81</c:v>
                </c:pt>
                <c:pt idx="6">
                  <c:v>76</c:v>
                </c:pt>
                <c:pt idx="7">
                  <c:v>66</c:v>
                </c:pt>
                <c:pt idx="8">
                  <c:v>59</c:v>
                </c:pt>
                <c:pt idx="9">
                  <c:v>43</c:v>
                </c:pt>
                <c:pt idx="10">
                  <c:v>38</c:v>
                </c:pt>
                <c:pt idx="11">
                  <c:v>37</c:v>
                </c:pt>
                <c:pt idx="12">
                  <c:v>34</c:v>
                </c:pt>
                <c:pt idx="13">
                  <c:v>31</c:v>
                </c:pt>
                <c:pt idx="14">
                  <c:v>29</c:v>
                </c:pt>
                <c:pt idx="15">
                  <c:v>15</c:v>
                </c:pt>
                <c:pt idx="16">
                  <c:v>15</c:v>
                </c:pt>
                <c:pt idx="17">
                  <c:v>12</c:v>
                </c:pt>
                <c:pt idx="18">
                  <c:v>6</c:v>
                </c:pt>
                <c:pt idx="19">
                  <c:v>5</c:v>
                </c:pt>
                <c:pt idx="20">
                  <c:v>5</c:v>
                </c:pt>
                <c:pt idx="21">
                  <c:v>4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6-40E8-9FF7-C5EBA659E9F7}"/>
            </c:ext>
          </c:extLst>
        </c:ser>
        <c:ser>
          <c:idx val="1"/>
          <c:order val="1"/>
          <c:tx>
            <c:strRef>
              <c:f>גיליון1!$A$3</c:f>
              <c:strCache>
                <c:ptCount val="1"/>
                <c:pt idx="0">
                  <c:v>נפטרים</c:v>
                </c:pt>
              </c:strCache>
            </c:strRef>
          </c:tx>
          <c:spPr>
            <a:ln w="508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86-40E8-9FF7-C5EBA659E9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86-40E8-9FF7-C5EBA659E9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86-40E8-9FF7-C5EBA659E9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86-40E8-9FF7-C5EBA659E9F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86-40E8-9FF7-C5EBA659E9F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86-40E8-9FF7-C5EBA659E9F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86-40E8-9FF7-C5EBA659E9F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86-40E8-9FF7-C5EBA659E9F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86-40E8-9FF7-C5EBA659E9F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886-40E8-9FF7-C5EBA659E9F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886-40E8-9FF7-C5EBA659E9F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886-40E8-9FF7-C5EBA659E9F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886-40E8-9FF7-C5EBA659E9F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886-40E8-9FF7-C5EBA659E9F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886-40E8-9FF7-C5EBA659E9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גיליון1!$B$1:$AG$1</c:f>
              <c:numCache>
                <c:formatCode>m/d/yyyy</c:formatCode>
                <c:ptCount val="32"/>
                <c:pt idx="0">
                  <c:v>43927</c:v>
                </c:pt>
                <c:pt idx="1">
                  <c:v>43926</c:v>
                </c:pt>
                <c:pt idx="2">
                  <c:v>43925</c:v>
                </c:pt>
                <c:pt idx="3">
                  <c:v>43924</c:v>
                </c:pt>
                <c:pt idx="4">
                  <c:v>43923</c:v>
                </c:pt>
                <c:pt idx="5">
                  <c:v>43922</c:v>
                </c:pt>
                <c:pt idx="6">
                  <c:v>43921</c:v>
                </c:pt>
                <c:pt idx="7">
                  <c:v>43920</c:v>
                </c:pt>
                <c:pt idx="8">
                  <c:v>43919</c:v>
                </c:pt>
                <c:pt idx="9">
                  <c:v>43918</c:v>
                </c:pt>
                <c:pt idx="10">
                  <c:v>43917</c:v>
                </c:pt>
                <c:pt idx="11">
                  <c:v>43916</c:v>
                </c:pt>
                <c:pt idx="12">
                  <c:v>43915</c:v>
                </c:pt>
                <c:pt idx="13">
                  <c:v>43914</c:v>
                </c:pt>
                <c:pt idx="14">
                  <c:v>43913</c:v>
                </c:pt>
                <c:pt idx="15">
                  <c:v>43912</c:v>
                </c:pt>
                <c:pt idx="16">
                  <c:v>43911</c:v>
                </c:pt>
                <c:pt idx="17">
                  <c:v>43910</c:v>
                </c:pt>
                <c:pt idx="18">
                  <c:v>43909</c:v>
                </c:pt>
                <c:pt idx="19">
                  <c:v>43908</c:v>
                </c:pt>
                <c:pt idx="20">
                  <c:v>43907</c:v>
                </c:pt>
                <c:pt idx="21">
                  <c:v>43906</c:v>
                </c:pt>
                <c:pt idx="22">
                  <c:v>43905</c:v>
                </c:pt>
                <c:pt idx="23">
                  <c:v>43904</c:v>
                </c:pt>
                <c:pt idx="24">
                  <c:v>43903</c:v>
                </c:pt>
                <c:pt idx="25">
                  <c:v>43902</c:v>
                </c:pt>
                <c:pt idx="26">
                  <c:v>43901</c:v>
                </c:pt>
                <c:pt idx="27">
                  <c:v>43900</c:v>
                </c:pt>
                <c:pt idx="28">
                  <c:v>43899</c:v>
                </c:pt>
                <c:pt idx="29">
                  <c:v>43898</c:v>
                </c:pt>
                <c:pt idx="30">
                  <c:v>43897</c:v>
                </c:pt>
                <c:pt idx="31">
                  <c:v>43896</c:v>
                </c:pt>
              </c:numCache>
            </c:numRef>
          </c:cat>
          <c:val>
            <c:numRef>
              <c:f>גיליון1!$B$3:$AG$3</c:f>
              <c:numCache>
                <c:formatCode>General</c:formatCode>
                <c:ptCount val="32"/>
                <c:pt idx="0">
                  <c:v>51</c:v>
                </c:pt>
                <c:pt idx="1">
                  <c:v>49</c:v>
                </c:pt>
                <c:pt idx="2">
                  <c:v>43</c:v>
                </c:pt>
                <c:pt idx="3">
                  <c:v>39</c:v>
                </c:pt>
                <c:pt idx="4">
                  <c:v>34</c:v>
                </c:pt>
                <c:pt idx="5">
                  <c:v>26</c:v>
                </c:pt>
                <c:pt idx="6">
                  <c:v>20</c:v>
                </c:pt>
                <c:pt idx="7">
                  <c:v>16</c:v>
                </c:pt>
                <c:pt idx="8">
                  <c:v>15</c:v>
                </c:pt>
                <c:pt idx="9">
                  <c:v>12</c:v>
                </c:pt>
                <c:pt idx="10">
                  <c:v>12</c:v>
                </c:pt>
                <c:pt idx="11">
                  <c:v>8</c:v>
                </c:pt>
                <c:pt idx="12">
                  <c:v>5</c:v>
                </c:pt>
                <c:pt idx="13">
                  <c:v>3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A886-40E8-9FF7-C5EBA659E9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45513272"/>
        <c:axId val="572736184"/>
      </c:lineChart>
      <c:dateAx>
        <c:axId val="445513272"/>
        <c:scaling>
          <c:orientation val="minMax"/>
          <c:max val="43927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72736184"/>
        <c:crosses val="autoZero"/>
        <c:auto val="1"/>
        <c:lblOffset val="100"/>
        <c:baseTimeUnit val="days"/>
      </c:dateAx>
      <c:valAx>
        <c:axId val="572736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455132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0.17316</cdr:x>
      <cdr:y>0</cdr:y>
    </cdr:from>
    <cdr:to>
      <cdr:x>0.66206</cdr:x>
      <cdr:y>0.11686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90464" y="0"/>
          <a:ext cx="5902424" cy="674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endParaRPr lang="he-IL" sz="1100" dirty="0"/>
        </a:p>
      </cdr:txBody>
    </cdr:sp>
  </cdr:relSizeAnchor>
  <cdr:relSizeAnchor xmlns:cdr="http://schemas.openxmlformats.org/drawingml/2006/chartDrawing">
    <cdr:from>
      <cdr:x>0.13122</cdr:x>
      <cdr:y>0.02955</cdr:y>
    </cdr:from>
    <cdr:to>
      <cdr:x>0.91258</cdr:x>
      <cdr:y>0.1418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584176" y="170637"/>
          <a:ext cx="9433048" cy="6480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pPr algn="ctr"/>
          <a:r>
            <a:rPr lang="he-IL" sz="2000" b="1" dirty="0"/>
            <a:t>20 חולים קשה נוספו במצטבר מ 05.04.2020 בשעה 08:00 ל 06.04.2020 בשעה 08:00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י"ב/ניסן/תש"ף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י"ב/ניסן/תש"ף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06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6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6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6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6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6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6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6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6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6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6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6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6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 bwMode="auto">
          <a:xfrm>
            <a:off x="1560063" y="484162"/>
            <a:ext cx="1060732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 bwMode="auto">
          <a:xfrm>
            <a:off x="1055440" y="-164724"/>
            <a:ext cx="936347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מעודכן ליום 06/04/2020 בשעה 08:00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82601"/>
              </p:ext>
            </p:extLst>
          </p:nvPr>
        </p:nvGraphicFramePr>
        <p:xfrm>
          <a:off x="514241" y="848348"/>
          <a:ext cx="11329682" cy="374904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585519">
                  <a:extLst>
                    <a:ext uri="{9D8B030D-6E8A-4147-A177-3AD203B41FA5}">
                      <a16:colId xmlns:a16="http://schemas.microsoft.com/office/drawing/2014/main" val="3056437697"/>
                    </a:ext>
                  </a:extLst>
                </a:gridCol>
                <a:gridCol w="1719378">
                  <a:extLst>
                    <a:ext uri="{9D8B030D-6E8A-4147-A177-3AD203B41FA5}">
                      <a16:colId xmlns:a16="http://schemas.microsoft.com/office/drawing/2014/main" val="33768508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41574951"/>
                    </a:ext>
                  </a:extLst>
                </a:gridCol>
                <a:gridCol w="1919617">
                  <a:extLst>
                    <a:ext uri="{9D8B030D-6E8A-4147-A177-3AD203B41FA5}">
                      <a16:colId xmlns:a16="http://schemas.microsoft.com/office/drawing/2014/main" val="2395284790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813580288"/>
                    </a:ext>
                  </a:extLst>
                </a:gridCol>
                <a:gridCol w="2265936">
                  <a:extLst>
                    <a:ext uri="{9D8B030D-6E8A-4147-A177-3AD203B41FA5}">
                      <a16:colId xmlns:a16="http://schemas.microsoft.com/office/drawing/2014/main" val="2909309514"/>
                    </a:ext>
                  </a:extLst>
                </a:gridCol>
              </a:tblGrid>
              <a:tr h="776580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1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סה"כ 8,611 נמצאו מאומתים</a:t>
                      </a:r>
                      <a:endParaRPr lang="he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74685"/>
                  </a:ext>
                </a:extLst>
              </a:tr>
              <a:tr h="488958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02779"/>
                  </a:ext>
                </a:extLst>
              </a:tr>
              <a:tr h="604007"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7,643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191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51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46636"/>
                  </a:ext>
                </a:extLst>
              </a:tr>
              <a:tr h="54648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141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107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215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87403"/>
                  </a:ext>
                </a:extLst>
              </a:tr>
              <a:tr h="805342"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עליה באחוזים </a:t>
                      </a:r>
                    </a:p>
                    <a:p>
                      <a:pPr algn="ctr" rtl="1"/>
                      <a:r>
                        <a:rPr lang="he-IL" sz="2400" b="1" baseline="0" dirty="0">
                          <a:solidFill>
                            <a:schemeClr val="tx1"/>
                          </a:solidFill>
                        </a:rPr>
                        <a:t>ב 24 שעות </a:t>
                      </a:r>
                    </a:p>
                    <a:p>
                      <a:pPr algn="ctr" rtl="1"/>
                      <a:endParaRPr lang="he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11%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0.9%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10.3%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11%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310641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50339"/>
              </p:ext>
            </p:extLst>
          </p:nvPr>
        </p:nvGraphicFramePr>
        <p:xfrm>
          <a:off x="514240" y="4267240"/>
          <a:ext cx="11329683" cy="259076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44142">
                  <a:extLst>
                    <a:ext uri="{9D8B030D-6E8A-4147-A177-3AD203B41FA5}">
                      <a16:colId xmlns:a16="http://schemas.microsoft.com/office/drawing/2014/main" val="1363580286"/>
                    </a:ext>
                  </a:extLst>
                </a:gridCol>
                <a:gridCol w="944142">
                  <a:extLst>
                    <a:ext uri="{9D8B030D-6E8A-4147-A177-3AD203B41FA5}">
                      <a16:colId xmlns:a16="http://schemas.microsoft.com/office/drawing/2014/main" val="2906743018"/>
                    </a:ext>
                  </a:extLst>
                </a:gridCol>
                <a:gridCol w="1888280">
                  <a:extLst>
                    <a:ext uri="{9D8B030D-6E8A-4147-A177-3AD203B41FA5}">
                      <a16:colId xmlns:a16="http://schemas.microsoft.com/office/drawing/2014/main" val="406929730"/>
                    </a:ext>
                  </a:extLst>
                </a:gridCol>
                <a:gridCol w="1979865">
                  <a:extLst>
                    <a:ext uri="{9D8B030D-6E8A-4147-A177-3AD203B41FA5}">
                      <a16:colId xmlns:a16="http://schemas.microsoft.com/office/drawing/2014/main" val="1332911930"/>
                    </a:ext>
                  </a:extLst>
                </a:gridCol>
                <a:gridCol w="2982644">
                  <a:extLst>
                    <a:ext uri="{9D8B030D-6E8A-4147-A177-3AD203B41FA5}">
                      <a16:colId xmlns:a16="http://schemas.microsoft.com/office/drawing/2014/main" val="2802809384"/>
                    </a:ext>
                  </a:extLst>
                </a:gridCol>
                <a:gridCol w="2590610">
                  <a:extLst>
                    <a:ext uri="{9D8B030D-6E8A-4147-A177-3AD203B41FA5}">
                      <a16:colId xmlns:a16="http://schemas.microsoft.com/office/drawing/2014/main" val="4279746111"/>
                    </a:ext>
                  </a:extLst>
                </a:gridCol>
              </a:tblGrid>
              <a:tr h="353059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dirty="0">
                          <a:solidFill>
                            <a:schemeClr val="tx1"/>
                          </a:solidFill>
                        </a:rPr>
                        <a:t>תמונת מצב 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7485"/>
                  </a:ext>
                </a:extLst>
              </a:tr>
              <a:tr h="342885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בתי חולים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בית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במלון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להחלטה קהילה\אשפוז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החלימו ושוחררו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68858"/>
                  </a:ext>
                </a:extLst>
              </a:tr>
              <a:tr h="542901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763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5,279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875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1,058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585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163152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24330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0363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88273"/>
                  </a:ext>
                </a:extLst>
              </a:tr>
            </a:tbl>
          </a:graphicData>
        </a:graphic>
      </p:graphicFrame>
      <p:sp>
        <p:nvSpPr>
          <p:cNvPr id="8" name="מלבן 7"/>
          <p:cNvSpPr/>
          <p:nvPr/>
        </p:nvSpPr>
        <p:spPr>
          <a:xfrm>
            <a:off x="9476102" y="142404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88049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3</a:t>
            </a:fld>
            <a:endParaRPr lang="he-IL" altLang="he-IL" dirty="0"/>
          </a:p>
        </p:txBody>
      </p:sp>
      <p:sp>
        <p:nvSpPr>
          <p:cNvPr id="3" name="מלבן 2"/>
          <p:cNvSpPr/>
          <p:nvPr/>
        </p:nvSpPr>
        <p:spPr>
          <a:xfrm>
            <a:off x="2934964" y="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3200" b="1" kern="0" dirty="0">
                <a:solidFill>
                  <a:srgbClr val="002060"/>
                </a:solidFill>
                <a:latin typeface="Calibri" pitchFamily="34" charset="0"/>
              </a:rPr>
              <a:t>תמונת מצב – קשים</a:t>
            </a:r>
            <a:br>
              <a:rPr lang="he-IL" sz="5400" b="1" kern="0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sz="2400" b="1" kern="0" dirty="0">
                <a:solidFill>
                  <a:srgbClr val="002060"/>
                </a:solidFill>
                <a:latin typeface="Calibri" pitchFamily="34" charset="0"/>
              </a:rPr>
              <a:t>מעודכן ליום 06/04/2020 בשעה 08:00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14" name="תרשים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1007830"/>
              </p:ext>
            </p:extLst>
          </p:nvPr>
        </p:nvGraphicFramePr>
        <p:xfrm>
          <a:off x="119336" y="954107"/>
          <a:ext cx="12072664" cy="577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98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7"/>
            <a:ext cx="10972800" cy="118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מונשמים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06/04/2020 בשעה 08:00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772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730475"/>
              </p:ext>
            </p:extLst>
          </p:nvPr>
        </p:nvGraphicFramePr>
        <p:xfrm>
          <a:off x="119336" y="1124745"/>
          <a:ext cx="12072664" cy="5608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7117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96746"/>
              </p:ext>
            </p:extLst>
          </p:nvPr>
        </p:nvGraphicFramePr>
        <p:xfrm>
          <a:off x="407366" y="2780928"/>
          <a:ext cx="11352585" cy="225552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2270517">
                  <a:extLst>
                    <a:ext uri="{9D8B030D-6E8A-4147-A177-3AD203B41FA5}">
                      <a16:colId xmlns:a16="http://schemas.microsoft.com/office/drawing/2014/main" val="2256892224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819986298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647504477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2462610060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3821625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תאריך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מונשמים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נפטר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0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05/04/2020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10.4%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10.4%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9.5%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9.52%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3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06/04/2020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3000" b="1" dirty="0">
                          <a:solidFill>
                            <a:schemeClr val="bg1"/>
                          </a:solidFill>
                        </a:rPr>
                        <a:t>עלייה</a:t>
                      </a:r>
                      <a:r>
                        <a:rPr lang="he-IL" sz="3000" b="1" baseline="0" dirty="0">
                          <a:solidFill>
                            <a:schemeClr val="bg1"/>
                          </a:solidFill>
                        </a:rPr>
                        <a:t> בשיעור</a:t>
                      </a:r>
                      <a:endParaRPr lang="he-IL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9.5%</a:t>
                      </a:r>
                      <a:r>
                        <a:rPr lang="he-IL" sz="32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1.48%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7003"/>
                  </a:ext>
                </a:extLst>
              </a:tr>
            </a:tbl>
          </a:graphicData>
        </a:graphic>
      </p:graphicFrame>
      <p:sp>
        <p:nvSpPr>
          <p:cNvPr id="5" name="כותרת 1"/>
          <p:cNvSpPr txBox="1">
            <a:spLocks/>
          </p:cNvSpPr>
          <p:nvPr/>
        </p:nvSpPr>
        <p:spPr bwMode="auto">
          <a:xfrm>
            <a:off x="191341" y="764704"/>
            <a:ext cx="1178463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+mn-cs"/>
              </a:rPr>
              <a:t>שיעור העלייה ב 24 שעות </a:t>
            </a:r>
            <a:r>
              <a:rPr lang="he-IL" sz="2400" b="1" dirty="0">
                <a:solidFill>
                  <a:srgbClr val="002060"/>
                </a:solidFill>
                <a:latin typeface="Calibri"/>
                <a:cs typeface="+mn-cs"/>
              </a:rPr>
              <a:t>(השוואה בין 08:00 ביום 06.04.2020 ל 08:00 ביום 05.04.2020)</a:t>
            </a:r>
          </a:p>
          <a:p>
            <a:endParaRPr lang="he-IL" sz="2800" b="1" dirty="0">
              <a:solidFill>
                <a:srgbClr val="00206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60329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מאושפזים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06/04/2020 בשעה 08:00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437713"/>
              </p:ext>
            </p:extLst>
          </p:nvPr>
        </p:nvGraphicFramePr>
        <p:xfrm>
          <a:off x="119327" y="1268760"/>
          <a:ext cx="11953346" cy="5452716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59754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איטלקי</a:t>
                      </a:r>
                      <a:r>
                        <a:rPr lang="he-IL" sz="20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נצרת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אלמקאסד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איכילוב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אנגלי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אסותא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בילינסון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ביקור 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בני ציון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ברזילי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הר הצופים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עין כרם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הלל יפה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הסהר האדום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העמק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השרון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וולפסון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זיו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כרמל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לניאדו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מאיר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מעייני הישועה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נהריה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סורוקה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סנט ג'וזף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פוריה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צרפתי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קפלן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רמב"ם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שיבא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שניידר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שמואל הרופא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שערי צדק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בינוני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26860"/>
                  </a:ext>
                </a:extLst>
              </a:tr>
              <a:tr h="777127"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מונשם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8072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05/04/2020 בשעה 08:00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294049"/>
              </p:ext>
            </p:extLst>
          </p:nvPr>
        </p:nvGraphicFramePr>
        <p:xfrm>
          <a:off x="119337" y="913738"/>
          <a:ext cx="11953326" cy="5950655"/>
        </p:xfrm>
        <a:graphic>
          <a:graphicData uri="http://schemas.openxmlformats.org/drawingml/2006/table">
            <a:tbl>
              <a:tblPr rtl="1"/>
              <a:tblGrid>
                <a:gridCol w="760775">
                  <a:extLst>
                    <a:ext uri="{9D8B030D-6E8A-4147-A177-3AD203B41FA5}">
                      <a16:colId xmlns:a16="http://schemas.microsoft.com/office/drawing/2014/main" val="2825568948"/>
                    </a:ext>
                  </a:extLst>
                </a:gridCol>
                <a:gridCol w="567206">
                  <a:extLst>
                    <a:ext uri="{9D8B030D-6E8A-4147-A177-3AD203B41FA5}">
                      <a16:colId xmlns:a16="http://schemas.microsoft.com/office/drawing/2014/main" val="2717655635"/>
                    </a:ext>
                  </a:extLst>
                </a:gridCol>
                <a:gridCol w="270098">
                  <a:extLst>
                    <a:ext uri="{9D8B030D-6E8A-4147-A177-3AD203B41FA5}">
                      <a16:colId xmlns:a16="http://schemas.microsoft.com/office/drawing/2014/main" val="3875803113"/>
                    </a:ext>
                  </a:extLst>
                </a:gridCol>
                <a:gridCol w="270098">
                  <a:extLst>
                    <a:ext uri="{9D8B030D-6E8A-4147-A177-3AD203B41FA5}">
                      <a16:colId xmlns:a16="http://schemas.microsoft.com/office/drawing/2014/main" val="4124294515"/>
                    </a:ext>
                  </a:extLst>
                </a:gridCol>
                <a:gridCol w="297107">
                  <a:extLst>
                    <a:ext uri="{9D8B030D-6E8A-4147-A177-3AD203B41FA5}">
                      <a16:colId xmlns:a16="http://schemas.microsoft.com/office/drawing/2014/main" val="2597610881"/>
                    </a:ext>
                  </a:extLst>
                </a:gridCol>
                <a:gridCol w="270098">
                  <a:extLst>
                    <a:ext uri="{9D8B030D-6E8A-4147-A177-3AD203B41FA5}">
                      <a16:colId xmlns:a16="http://schemas.microsoft.com/office/drawing/2014/main" val="3214270473"/>
                    </a:ext>
                  </a:extLst>
                </a:gridCol>
                <a:gridCol w="342124">
                  <a:extLst>
                    <a:ext uri="{9D8B030D-6E8A-4147-A177-3AD203B41FA5}">
                      <a16:colId xmlns:a16="http://schemas.microsoft.com/office/drawing/2014/main" val="1082150801"/>
                    </a:ext>
                  </a:extLst>
                </a:gridCol>
                <a:gridCol w="342124">
                  <a:extLst>
                    <a:ext uri="{9D8B030D-6E8A-4147-A177-3AD203B41FA5}">
                      <a16:colId xmlns:a16="http://schemas.microsoft.com/office/drawing/2014/main" val="3848598720"/>
                    </a:ext>
                  </a:extLst>
                </a:gridCol>
                <a:gridCol w="270098">
                  <a:extLst>
                    <a:ext uri="{9D8B030D-6E8A-4147-A177-3AD203B41FA5}">
                      <a16:colId xmlns:a16="http://schemas.microsoft.com/office/drawing/2014/main" val="1922983660"/>
                    </a:ext>
                  </a:extLst>
                </a:gridCol>
                <a:gridCol w="270098">
                  <a:extLst>
                    <a:ext uri="{9D8B030D-6E8A-4147-A177-3AD203B41FA5}">
                      <a16:colId xmlns:a16="http://schemas.microsoft.com/office/drawing/2014/main" val="4009907386"/>
                    </a:ext>
                  </a:extLst>
                </a:gridCol>
                <a:gridCol w="270098">
                  <a:extLst>
                    <a:ext uri="{9D8B030D-6E8A-4147-A177-3AD203B41FA5}">
                      <a16:colId xmlns:a16="http://schemas.microsoft.com/office/drawing/2014/main" val="655984027"/>
                    </a:ext>
                  </a:extLst>
                </a:gridCol>
                <a:gridCol w="342124">
                  <a:extLst>
                    <a:ext uri="{9D8B030D-6E8A-4147-A177-3AD203B41FA5}">
                      <a16:colId xmlns:a16="http://schemas.microsoft.com/office/drawing/2014/main" val="2930655024"/>
                    </a:ext>
                  </a:extLst>
                </a:gridCol>
                <a:gridCol w="270098">
                  <a:extLst>
                    <a:ext uri="{9D8B030D-6E8A-4147-A177-3AD203B41FA5}">
                      <a16:colId xmlns:a16="http://schemas.microsoft.com/office/drawing/2014/main" val="1733720366"/>
                    </a:ext>
                  </a:extLst>
                </a:gridCol>
                <a:gridCol w="342124">
                  <a:extLst>
                    <a:ext uri="{9D8B030D-6E8A-4147-A177-3AD203B41FA5}">
                      <a16:colId xmlns:a16="http://schemas.microsoft.com/office/drawing/2014/main" val="2179445413"/>
                    </a:ext>
                  </a:extLst>
                </a:gridCol>
                <a:gridCol w="300108">
                  <a:extLst>
                    <a:ext uri="{9D8B030D-6E8A-4147-A177-3AD203B41FA5}">
                      <a16:colId xmlns:a16="http://schemas.microsoft.com/office/drawing/2014/main" val="1898804115"/>
                    </a:ext>
                  </a:extLst>
                </a:gridCol>
                <a:gridCol w="270098">
                  <a:extLst>
                    <a:ext uri="{9D8B030D-6E8A-4147-A177-3AD203B41FA5}">
                      <a16:colId xmlns:a16="http://schemas.microsoft.com/office/drawing/2014/main" val="2265773018"/>
                    </a:ext>
                  </a:extLst>
                </a:gridCol>
                <a:gridCol w="300108">
                  <a:extLst>
                    <a:ext uri="{9D8B030D-6E8A-4147-A177-3AD203B41FA5}">
                      <a16:colId xmlns:a16="http://schemas.microsoft.com/office/drawing/2014/main" val="283368586"/>
                    </a:ext>
                  </a:extLst>
                </a:gridCol>
                <a:gridCol w="297107">
                  <a:extLst>
                    <a:ext uri="{9D8B030D-6E8A-4147-A177-3AD203B41FA5}">
                      <a16:colId xmlns:a16="http://schemas.microsoft.com/office/drawing/2014/main" val="2497230289"/>
                    </a:ext>
                  </a:extLst>
                </a:gridCol>
                <a:gridCol w="342124">
                  <a:extLst>
                    <a:ext uri="{9D8B030D-6E8A-4147-A177-3AD203B41FA5}">
                      <a16:colId xmlns:a16="http://schemas.microsoft.com/office/drawing/2014/main" val="1549946367"/>
                    </a:ext>
                  </a:extLst>
                </a:gridCol>
                <a:gridCol w="270098">
                  <a:extLst>
                    <a:ext uri="{9D8B030D-6E8A-4147-A177-3AD203B41FA5}">
                      <a16:colId xmlns:a16="http://schemas.microsoft.com/office/drawing/2014/main" val="1567375949"/>
                    </a:ext>
                  </a:extLst>
                </a:gridCol>
                <a:gridCol w="270098">
                  <a:extLst>
                    <a:ext uri="{9D8B030D-6E8A-4147-A177-3AD203B41FA5}">
                      <a16:colId xmlns:a16="http://schemas.microsoft.com/office/drawing/2014/main" val="2967863644"/>
                    </a:ext>
                  </a:extLst>
                </a:gridCol>
                <a:gridCol w="333121">
                  <a:extLst>
                    <a:ext uri="{9D8B030D-6E8A-4147-A177-3AD203B41FA5}">
                      <a16:colId xmlns:a16="http://schemas.microsoft.com/office/drawing/2014/main" val="1502694017"/>
                    </a:ext>
                  </a:extLst>
                </a:gridCol>
                <a:gridCol w="297107">
                  <a:extLst>
                    <a:ext uri="{9D8B030D-6E8A-4147-A177-3AD203B41FA5}">
                      <a16:colId xmlns:a16="http://schemas.microsoft.com/office/drawing/2014/main" val="42926523"/>
                    </a:ext>
                  </a:extLst>
                </a:gridCol>
                <a:gridCol w="300108">
                  <a:extLst>
                    <a:ext uri="{9D8B030D-6E8A-4147-A177-3AD203B41FA5}">
                      <a16:colId xmlns:a16="http://schemas.microsoft.com/office/drawing/2014/main" val="4260893354"/>
                    </a:ext>
                  </a:extLst>
                </a:gridCol>
                <a:gridCol w="297107">
                  <a:extLst>
                    <a:ext uri="{9D8B030D-6E8A-4147-A177-3AD203B41FA5}">
                      <a16:colId xmlns:a16="http://schemas.microsoft.com/office/drawing/2014/main" val="3425670837"/>
                    </a:ext>
                  </a:extLst>
                </a:gridCol>
                <a:gridCol w="297107">
                  <a:extLst>
                    <a:ext uri="{9D8B030D-6E8A-4147-A177-3AD203B41FA5}">
                      <a16:colId xmlns:a16="http://schemas.microsoft.com/office/drawing/2014/main" val="1972350864"/>
                    </a:ext>
                  </a:extLst>
                </a:gridCol>
                <a:gridCol w="270098">
                  <a:extLst>
                    <a:ext uri="{9D8B030D-6E8A-4147-A177-3AD203B41FA5}">
                      <a16:colId xmlns:a16="http://schemas.microsoft.com/office/drawing/2014/main" val="2859643262"/>
                    </a:ext>
                  </a:extLst>
                </a:gridCol>
                <a:gridCol w="297107">
                  <a:extLst>
                    <a:ext uri="{9D8B030D-6E8A-4147-A177-3AD203B41FA5}">
                      <a16:colId xmlns:a16="http://schemas.microsoft.com/office/drawing/2014/main" val="2416136383"/>
                    </a:ext>
                  </a:extLst>
                </a:gridCol>
                <a:gridCol w="270098">
                  <a:extLst>
                    <a:ext uri="{9D8B030D-6E8A-4147-A177-3AD203B41FA5}">
                      <a16:colId xmlns:a16="http://schemas.microsoft.com/office/drawing/2014/main" val="2548089019"/>
                    </a:ext>
                  </a:extLst>
                </a:gridCol>
                <a:gridCol w="342124">
                  <a:extLst>
                    <a:ext uri="{9D8B030D-6E8A-4147-A177-3AD203B41FA5}">
                      <a16:colId xmlns:a16="http://schemas.microsoft.com/office/drawing/2014/main" val="1256043179"/>
                    </a:ext>
                  </a:extLst>
                </a:gridCol>
                <a:gridCol w="297107">
                  <a:extLst>
                    <a:ext uri="{9D8B030D-6E8A-4147-A177-3AD203B41FA5}">
                      <a16:colId xmlns:a16="http://schemas.microsoft.com/office/drawing/2014/main" val="2231477146"/>
                    </a:ext>
                  </a:extLst>
                </a:gridCol>
                <a:gridCol w="400645">
                  <a:extLst>
                    <a:ext uri="{9D8B030D-6E8A-4147-A177-3AD203B41FA5}">
                      <a16:colId xmlns:a16="http://schemas.microsoft.com/office/drawing/2014/main" val="361284936"/>
                    </a:ext>
                  </a:extLst>
                </a:gridCol>
                <a:gridCol w="270098">
                  <a:extLst>
                    <a:ext uri="{9D8B030D-6E8A-4147-A177-3AD203B41FA5}">
                      <a16:colId xmlns:a16="http://schemas.microsoft.com/office/drawing/2014/main" val="352283708"/>
                    </a:ext>
                  </a:extLst>
                </a:gridCol>
                <a:gridCol w="342124">
                  <a:extLst>
                    <a:ext uri="{9D8B030D-6E8A-4147-A177-3AD203B41FA5}">
                      <a16:colId xmlns:a16="http://schemas.microsoft.com/office/drawing/2014/main" val="2527029806"/>
                    </a:ext>
                  </a:extLst>
                </a:gridCol>
                <a:gridCol w="402146">
                  <a:extLst>
                    <a:ext uri="{9D8B030D-6E8A-4147-A177-3AD203B41FA5}">
                      <a16:colId xmlns:a16="http://schemas.microsoft.com/office/drawing/2014/main" val="4011168092"/>
                    </a:ext>
                  </a:extLst>
                </a:gridCol>
                <a:gridCol w="603218">
                  <a:extLst>
                    <a:ext uri="{9D8B030D-6E8A-4147-A177-3AD203B41FA5}">
                      <a16:colId xmlns:a16="http://schemas.microsoft.com/office/drawing/2014/main" val="3470315153"/>
                    </a:ext>
                  </a:extLst>
                </a:gridCol>
              </a:tblGrid>
              <a:tr h="267921">
                <a:tc gridSpan="36">
                  <a:txBody>
                    <a:bodyPr/>
                    <a:lstStyle/>
                    <a:p>
                      <a:pPr algn="ctr" rtl="1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תמונת מצב אשפוזים ושחרורים כוללת - חולי קורונה (חמ"ל אשפוז)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73233"/>
                  </a:ext>
                </a:extLst>
              </a:tr>
              <a:tr h="130133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בילינסון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ביקור 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הר הצופים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הסהר האדום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726297"/>
                  </a:ext>
                </a:extLst>
              </a:tr>
              <a:tr h="248491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875434"/>
                  </a:ext>
                </a:extLst>
              </a:tr>
              <a:tr h="248491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54739"/>
                  </a:ext>
                </a:extLst>
              </a:tr>
              <a:tr h="248491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28568"/>
                  </a:ext>
                </a:extLst>
              </a:tr>
              <a:tr h="248491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320525"/>
                  </a:ext>
                </a:extLst>
              </a:tr>
              <a:tr h="248491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281355"/>
                  </a:ext>
                </a:extLst>
              </a:tr>
              <a:tr h="248491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46757"/>
                  </a:ext>
                </a:extLst>
              </a:tr>
              <a:tr h="248491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640346"/>
                  </a:ext>
                </a:extLst>
              </a:tr>
              <a:tr h="248491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61251"/>
                  </a:ext>
                </a:extLst>
              </a:tr>
              <a:tr h="248491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39310"/>
                  </a:ext>
                </a:extLst>
              </a:tr>
              <a:tr h="263138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258835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700233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5,279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8079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964627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1,058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600541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601179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96926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8,611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527537"/>
                  </a:ext>
                </a:extLst>
              </a:tr>
            </a:tbl>
          </a:graphicData>
        </a:graphic>
      </p:graphicFrame>
      <p:pic>
        <p:nvPicPr>
          <p:cNvPr id="8" name="תמונה 7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325" y="1124744"/>
            <a:ext cx="1172747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616" y="188640"/>
            <a:ext cx="7704856" cy="15388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b="1" dirty="0">
                <a:solidFill>
                  <a:srgbClr val="002060"/>
                </a:solidFill>
                <a:latin typeface="Calibri" pitchFamily="34" charset="0"/>
              </a:rPr>
              <a:t>תמונת מצב – נפטרים</a:t>
            </a:r>
            <a:br>
              <a:rPr lang="he-IL" sz="5400" b="1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b="1" dirty="0">
                <a:solidFill>
                  <a:srgbClr val="002060"/>
                </a:solidFill>
                <a:latin typeface="Calibri" pitchFamily="34" charset="0"/>
              </a:rPr>
              <a:t>מעודכן ליום 06/04/2020 בשעה 08:00</a:t>
            </a:r>
            <a:br>
              <a:rPr lang="he-IL" sz="2000" dirty="0">
                <a:solidFill>
                  <a:prstClr val="black"/>
                </a:solidFill>
              </a:rPr>
            </a:br>
            <a:endParaRPr lang="he-IL" sz="44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21686"/>
              </p:ext>
            </p:extLst>
          </p:nvPr>
        </p:nvGraphicFramePr>
        <p:xfrm>
          <a:off x="2946888" y="1019637"/>
          <a:ext cx="6802280" cy="5851351"/>
        </p:xfrm>
        <a:graphic>
          <a:graphicData uri="http://schemas.openxmlformats.org/drawingml/2006/table">
            <a:tbl>
              <a:tblPr rtl="1" firstRow="1" bandRow="1">
                <a:tableStyleId>{46F890A9-2807-4EBB-B81D-B2AA78EC7F39}</a:tableStyleId>
              </a:tblPr>
              <a:tblGrid>
                <a:gridCol w="3401140">
                  <a:extLst>
                    <a:ext uri="{9D8B030D-6E8A-4147-A177-3AD203B41FA5}">
                      <a16:colId xmlns:a16="http://schemas.microsoft.com/office/drawing/2014/main" val="4069318551"/>
                    </a:ext>
                  </a:extLst>
                </a:gridCol>
                <a:gridCol w="3401140">
                  <a:extLst>
                    <a:ext uri="{9D8B030D-6E8A-4147-A177-3AD203B41FA5}">
                      <a16:colId xmlns:a16="http://schemas.microsoft.com/office/drawing/2014/main" val="3513817590"/>
                    </a:ext>
                  </a:extLst>
                </a:gridCol>
              </a:tblGrid>
              <a:tr h="446866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בית</a:t>
                      </a:r>
                      <a:r>
                        <a:rPr lang="he-IL" sz="24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חולים</a:t>
                      </a:r>
                      <a:endParaRPr lang="he-IL" sz="2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מספר נפטרים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491656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049291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 אשדוד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0659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104402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90957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511364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86778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082512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964045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733674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0050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685742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425918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155357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86804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</a:t>
                      </a:r>
                      <a:r>
                        <a:rPr lang="he-IL" sz="2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יפה</a:t>
                      </a:r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337238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901073"/>
                  </a:ext>
                </a:extLst>
              </a:tr>
              <a:tr h="374383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27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70985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customXml/itemProps3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8271</TotalTime>
  <Words>780</Words>
  <Application>Microsoft Office PowerPoint</Application>
  <PresentationFormat>מסך רחב</PresentationFormat>
  <Paragraphs>563</Paragraphs>
  <Slides>8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576</cp:revision>
  <cp:lastPrinted>2020-03-23T05:54:24Z</cp:lastPrinted>
  <dcterms:created xsi:type="dcterms:W3CDTF">2018-06-12T03:19:29Z</dcterms:created>
  <dcterms:modified xsi:type="dcterms:W3CDTF">2020-04-06T05:33:15Z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