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מצטבר'!$A$3:$A$40</c:f>
              <c:numCache>
                <c:formatCode>m/d/yyyy</c:formatCode>
                <c:ptCount val="38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</c:numCache>
            </c:numRef>
          </c:cat>
          <c:val>
            <c:numRef>
              <c:f>'מצב רפואי מצטבר'!$E$3:$E$40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  <c:pt idx="37">
                  <c:v>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מצטבר'!$A$3:$A$40</c:f>
              <c:numCache>
                <c:formatCode>m/d/yyyy</c:formatCode>
                <c:ptCount val="38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</c:numCache>
            </c:numRef>
          </c:cat>
          <c:val>
            <c:numRef>
              <c:f>'מצב רפואי מצטבר'!$G$3:$G$40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  <c:pt idx="37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מצטבר'!$A$3:$A$40</c:f>
              <c:numCache>
                <c:formatCode>m/d/yyyy</c:formatCode>
                <c:ptCount val="38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</c:numCache>
            </c:numRef>
          </c:cat>
          <c:val>
            <c:numRef>
              <c:f>'מצב רפואי מצטבר'!$H$3:$H$40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  <c:pt idx="37">
                  <c:v>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מצטבר'!$A$3:$A$40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מצטבר'!$A$3:$A$40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3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גיליון1!$B$1:$AM$1</c:f>
              <c:numCache>
                <c:formatCode>m/d/yyyy</c:formatCode>
                <c:ptCount val="38"/>
                <c:pt idx="0">
                  <c:v>43933</c:v>
                </c:pt>
                <c:pt idx="1">
                  <c:v>43932</c:v>
                </c:pt>
                <c:pt idx="2">
                  <c:v>43931</c:v>
                </c:pt>
                <c:pt idx="3">
                  <c:v>43930</c:v>
                </c:pt>
                <c:pt idx="4">
                  <c:v>43929</c:v>
                </c:pt>
                <c:pt idx="5">
                  <c:v>43928</c:v>
                </c:pt>
                <c:pt idx="6">
                  <c:v>43927</c:v>
                </c:pt>
                <c:pt idx="7">
                  <c:v>43926</c:v>
                </c:pt>
                <c:pt idx="8">
                  <c:v>43925</c:v>
                </c:pt>
                <c:pt idx="9">
                  <c:v>43924</c:v>
                </c:pt>
                <c:pt idx="10">
                  <c:v>43923</c:v>
                </c:pt>
                <c:pt idx="11">
                  <c:v>43922</c:v>
                </c:pt>
                <c:pt idx="12">
                  <c:v>43921</c:v>
                </c:pt>
                <c:pt idx="13">
                  <c:v>43920</c:v>
                </c:pt>
                <c:pt idx="14">
                  <c:v>43919</c:v>
                </c:pt>
                <c:pt idx="15">
                  <c:v>43918</c:v>
                </c:pt>
                <c:pt idx="16">
                  <c:v>43917</c:v>
                </c:pt>
                <c:pt idx="17">
                  <c:v>43916</c:v>
                </c:pt>
                <c:pt idx="18">
                  <c:v>43915</c:v>
                </c:pt>
                <c:pt idx="19">
                  <c:v>43914</c:v>
                </c:pt>
                <c:pt idx="20">
                  <c:v>43913</c:v>
                </c:pt>
                <c:pt idx="21">
                  <c:v>43912</c:v>
                </c:pt>
                <c:pt idx="22">
                  <c:v>43911</c:v>
                </c:pt>
                <c:pt idx="23">
                  <c:v>43910</c:v>
                </c:pt>
                <c:pt idx="24">
                  <c:v>43909</c:v>
                </c:pt>
                <c:pt idx="25">
                  <c:v>43908</c:v>
                </c:pt>
                <c:pt idx="26">
                  <c:v>43907</c:v>
                </c:pt>
                <c:pt idx="27">
                  <c:v>43906</c:v>
                </c:pt>
                <c:pt idx="28">
                  <c:v>43905</c:v>
                </c:pt>
                <c:pt idx="29">
                  <c:v>43904</c:v>
                </c:pt>
                <c:pt idx="30">
                  <c:v>43903</c:v>
                </c:pt>
                <c:pt idx="31">
                  <c:v>43902</c:v>
                </c:pt>
                <c:pt idx="32">
                  <c:v>43901</c:v>
                </c:pt>
                <c:pt idx="33">
                  <c:v>43900</c:v>
                </c:pt>
                <c:pt idx="34">
                  <c:v>43899</c:v>
                </c:pt>
                <c:pt idx="35">
                  <c:v>43898</c:v>
                </c:pt>
                <c:pt idx="36">
                  <c:v>43897</c:v>
                </c:pt>
                <c:pt idx="37">
                  <c:v>43896</c:v>
                </c:pt>
              </c:numCache>
            </c:numRef>
          </c:cat>
          <c:val>
            <c:numRef>
              <c:f>גיליון1!$B$2:$AM$2</c:f>
              <c:numCache>
                <c:formatCode>General</c:formatCode>
                <c:ptCount val="38"/>
                <c:pt idx="0">
                  <c:v>123</c:v>
                </c:pt>
                <c:pt idx="1">
                  <c:v>132</c:v>
                </c:pt>
                <c:pt idx="2">
                  <c:v>125</c:v>
                </c:pt>
                <c:pt idx="3">
                  <c:v>119</c:v>
                </c:pt>
                <c:pt idx="4">
                  <c:v>122</c:v>
                </c:pt>
                <c:pt idx="5">
                  <c:v>113</c:v>
                </c:pt>
                <c:pt idx="6">
                  <c:v>107</c:v>
                </c:pt>
                <c:pt idx="7">
                  <c:v>106</c:v>
                </c:pt>
                <c:pt idx="8">
                  <c:v>107</c:v>
                </c:pt>
                <c:pt idx="9">
                  <c:v>95</c:v>
                </c:pt>
                <c:pt idx="10">
                  <c:v>83</c:v>
                </c:pt>
                <c:pt idx="11">
                  <c:v>76</c:v>
                </c:pt>
                <c:pt idx="12">
                  <c:v>76</c:v>
                </c:pt>
                <c:pt idx="13">
                  <c:v>63</c:v>
                </c:pt>
                <c:pt idx="14">
                  <c:v>54</c:v>
                </c:pt>
                <c:pt idx="15">
                  <c:v>43</c:v>
                </c:pt>
                <c:pt idx="16">
                  <c:v>38</c:v>
                </c:pt>
                <c:pt idx="17">
                  <c:v>37</c:v>
                </c:pt>
                <c:pt idx="18">
                  <c:v>34</c:v>
                </c:pt>
                <c:pt idx="19">
                  <c:v>31</c:v>
                </c:pt>
                <c:pt idx="20">
                  <c:v>29</c:v>
                </c:pt>
                <c:pt idx="21">
                  <c:v>15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גיליון1!$B$1:$AM$1</c:f>
              <c:numCache>
                <c:formatCode>m/d/yyyy</c:formatCode>
                <c:ptCount val="38"/>
                <c:pt idx="0">
                  <c:v>43933</c:v>
                </c:pt>
                <c:pt idx="1">
                  <c:v>43932</c:v>
                </c:pt>
                <c:pt idx="2">
                  <c:v>43931</c:v>
                </c:pt>
                <c:pt idx="3">
                  <c:v>43930</c:v>
                </c:pt>
                <c:pt idx="4">
                  <c:v>43929</c:v>
                </c:pt>
                <c:pt idx="5">
                  <c:v>43928</c:v>
                </c:pt>
                <c:pt idx="6">
                  <c:v>43927</c:v>
                </c:pt>
                <c:pt idx="7">
                  <c:v>43926</c:v>
                </c:pt>
                <c:pt idx="8">
                  <c:v>43925</c:v>
                </c:pt>
                <c:pt idx="9">
                  <c:v>43924</c:v>
                </c:pt>
                <c:pt idx="10">
                  <c:v>43923</c:v>
                </c:pt>
                <c:pt idx="11">
                  <c:v>43922</c:v>
                </c:pt>
                <c:pt idx="12">
                  <c:v>43921</c:v>
                </c:pt>
                <c:pt idx="13">
                  <c:v>43920</c:v>
                </c:pt>
                <c:pt idx="14">
                  <c:v>43919</c:v>
                </c:pt>
                <c:pt idx="15">
                  <c:v>43918</c:v>
                </c:pt>
                <c:pt idx="16">
                  <c:v>43917</c:v>
                </c:pt>
                <c:pt idx="17">
                  <c:v>43916</c:v>
                </c:pt>
                <c:pt idx="18">
                  <c:v>43915</c:v>
                </c:pt>
                <c:pt idx="19">
                  <c:v>43914</c:v>
                </c:pt>
                <c:pt idx="20">
                  <c:v>43913</c:v>
                </c:pt>
                <c:pt idx="21">
                  <c:v>43912</c:v>
                </c:pt>
                <c:pt idx="22">
                  <c:v>43911</c:v>
                </c:pt>
                <c:pt idx="23">
                  <c:v>43910</c:v>
                </c:pt>
                <c:pt idx="24">
                  <c:v>43909</c:v>
                </c:pt>
                <c:pt idx="25">
                  <c:v>43908</c:v>
                </c:pt>
                <c:pt idx="26">
                  <c:v>43907</c:v>
                </c:pt>
                <c:pt idx="27">
                  <c:v>43906</c:v>
                </c:pt>
                <c:pt idx="28">
                  <c:v>43905</c:v>
                </c:pt>
                <c:pt idx="29">
                  <c:v>43904</c:v>
                </c:pt>
                <c:pt idx="30">
                  <c:v>43903</c:v>
                </c:pt>
                <c:pt idx="31">
                  <c:v>43902</c:v>
                </c:pt>
                <c:pt idx="32">
                  <c:v>43901</c:v>
                </c:pt>
                <c:pt idx="33">
                  <c:v>43900</c:v>
                </c:pt>
                <c:pt idx="34">
                  <c:v>43899</c:v>
                </c:pt>
                <c:pt idx="35">
                  <c:v>43898</c:v>
                </c:pt>
                <c:pt idx="36">
                  <c:v>43897</c:v>
                </c:pt>
                <c:pt idx="37">
                  <c:v>43896</c:v>
                </c:pt>
              </c:numCache>
            </c:numRef>
          </c:cat>
          <c:val>
            <c:numRef>
              <c:f>גיליון1!$B$3:$AM$3</c:f>
              <c:numCache>
                <c:formatCode>General</c:formatCode>
                <c:ptCount val="38"/>
                <c:pt idx="0">
                  <c:v>103</c:v>
                </c:pt>
                <c:pt idx="1">
                  <c:v>96</c:v>
                </c:pt>
                <c:pt idx="2">
                  <c:v>92</c:v>
                </c:pt>
                <c:pt idx="3">
                  <c:v>79</c:v>
                </c:pt>
                <c:pt idx="4">
                  <c:v>71</c:v>
                </c:pt>
                <c:pt idx="5">
                  <c:v>59</c:v>
                </c:pt>
                <c:pt idx="6">
                  <c:v>51</c:v>
                </c:pt>
                <c:pt idx="7">
                  <c:v>46</c:v>
                </c:pt>
                <c:pt idx="8">
                  <c:v>42</c:v>
                </c:pt>
                <c:pt idx="9">
                  <c:v>36</c:v>
                </c:pt>
                <c:pt idx="10">
                  <c:v>29</c:v>
                </c:pt>
                <c:pt idx="11">
                  <c:v>21</c:v>
                </c:pt>
                <c:pt idx="12">
                  <c:v>20</c:v>
                </c:pt>
                <c:pt idx="13">
                  <c:v>15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3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י"ח/ניסן/תש"ף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י"ח/ניסן/תש"ף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12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12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12/04/2020 בשעה 08:00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81206"/>
              </p:ext>
            </p:extLst>
          </p:nvPr>
        </p:nvGraphicFramePr>
        <p:xfrm>
          <a:off x="582270" y="840634"/>
          <a:ext cx="11329682" cy="411480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640843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10,878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5326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559911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9,058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155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8194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174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123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331</a:t>
                      </a:r>
                    </a:p>
                    <a:p>
                      <a:pPr algn="ctr" rtl="1"/>
                      <a:endParaRPr lang="he-IL" sz="28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501158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3.3% -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6.8% -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1.2%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891"/>
              </p:ext>
            </p:extLst>
          </p:nvPr>
        </p:nvGraphicFramePr>
        <p:xfrm>
          <a:off x="582269" y="4419250"/>
          <a:ext cx="11329683" cy="24993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9194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276670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345837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731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6,932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1,074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643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1,388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299725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27667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299725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12/04/2020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77160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12/04/2020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038679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1643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11/04/2020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12/04/2020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3.3%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6.8%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13%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12.4%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12.04.2020 ל 08:00 ביום 11.04.2020)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12/04/2020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075589"/>
              </p:ext>
            </p:extLst>
          </p:nvPr>
        </p:nvGraphicFramePr>
        <p:xfrm>
          <a:off x="119336" y="97729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11/04/2020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975172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12/04/2020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34369"/>
              </p:ext>
            </p:extLst>
          </p:nvPr>
        </p:nvGraphicFramePr>
        <p:xfrm>
          <a:off x="119333" y="913744"/>
          <a:ext cx="11953330" cy="5944255"/>
        </p:xfrm>
        <a:graphic>
          <a:graphicData uri="http://schemas.openxmlformats.org/drawingml/2006/table">
            <a:tbl>
              <a:tblPr rtl="1"/>
              <a:tblGrid>
                <a:gridCol w="729194">
                  <a:extLst>
                    <a:ext uri="{9D8B030D-6E8A-4147-A177-3AD203B41FA5}">
                      <a16:colId xmlns:a16="http://schemas.microsoft.com/office/drawing/2014/main" val="4230978933"/>
                    </a:ext>
                  </a:extLst>
                </a:gridCol>
                <a:gridCol w="543660">
                  <a:extLst>
                    <a:ext uri="{9D8B030D-6E8A-4147-A177-3AD203B41FA5}">
                      <a16:colId xmlns:a16="http://schemas.microsoft.com/office/drawing/2014/main" val="1822403639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713701250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657755808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3647211358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2473858556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3782068065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70254836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4258971840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897657583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2113839323"/>
                    </a:ext>
                  </a:extLst>
                </a:gridCol>
                <a:gridCol w="287652">
                  <a:extLst>
                    <a:ext uri="{9D8B030D-6E8A-4147-A177-3AD203B41FA5}">
                      <a16:colId xmlns:a16="http://schemas.microsoft.com/office/drawing/2014/main" val="1506426934"/>
                    </a:ext>
                  </a:extLst>
                </a:gridCol>
                <a:gridCol w="287652">
                  <a:extLst>
                    <a:ext uri="{9D8B030D-6E8A-4147-A177-3AD203B41FA5}">
                      <a16:colId xmlns:a16="http://schemas.microsoft.com/office/drawing/2014/main" val="952914989"/>
                    </a:ext>
                  </a:extLst>
                </a:gridCol>
                <a:gridCol w="287652">
                  <a:extLst>
                    <a:ext uri="{9D8B030D-6E8A-4147-A177-3AD203B41FA5}">
                      <a16:colId xmlns:a16="http://schemas.microsoft.com/office/drawing/2014/main" val="3834324871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3314184292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599966268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4049140314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2576240438"/>
                    </a:ext>
                  </a:extLst>
                </a:gridCol>
                <a:gridCol w="319293">
                  <a:extLst>
                    <a:ext uri="{9D8B030D-6E8A-4147-A177-3AD203B41FA5}">
                      <a16:colId xmlns:a16="http://schemas.microsoft.com/office/drawing/2014/main" val="641159003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644378244"/>
                    </a:ext>
                  </a:extLst>
                </a:gridCol>
                <a:gridCol w="287652">
                  <a:extLst>
                    <a:ext uri="{9D8B030D-6E8A-4147-A177-3AD203B41FA5}">
                      <a16:colId xmlns:a16="http://schemas.microsoft.com/office/drawing/2014/main" val="1071913980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2612185435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382997668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239510062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3638858211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3624981837"/>
                    </a:ext>
                  </a:extLst>
                </a:gridCol>
                <a:gridCol w="384013">
                  <a:extLst>
                    <a:ext uri="{9D8B030D-6E8A-4147-A177-3AD203B41FA5}">
                      <a16:colId xmlns:a16="http://schemas.microsoft.com/office/drawing/2014/main" val="3966860499"/>
                    </a:ext>
                  </a:extLst>
                </a:gridCol>
                <a:gridCol w="284774">
                  <a:extLst>
                    <a:ext uri="{9D8B030D-6E8A-4147-A177-3AD203B41FA5}">
                      <a16:colId xmlns:a16="http://schemas.microsoft.com/office/drawing/2014/main" val="1392949326"/>
                    </a:ext>
                  </a:extLst>
                </a:gridCol>
                <a:gridCol w="384013">
                  <a:extLst>
                    <a:ext uri="{9D8B030D-6E8A-4147-A177-3AD203B41FA5}">
                      <a16:colId xmlns:a16="http://schemas.microsoft.com/office/drawing/2014/main" val="844797239"/>
                    </a:ext>
                  </a:extLst>
                </a:gridCol>
                <a:gridCol w="258886">
                  <a:extLst>
                    <a:ext uri="{9D8B030D-6E8A-4147-A177-3AD203B41FA5}">
                      <a16:colId xmlns:a16="http://schemas.microsoft.com/office/drawing/2014/main" val="854139997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3211225213"/>
                    </a:ext>
                  </a:extLst>
                </a:gridCol>
                <a:gridCol w="327922">
                  <a:extLst>
                    <a:ext uri="{9D8B030D-6E8A-4147-A177-3AD203B41FA5}">
                      <a16:colId xmlns:a16="http://schemas.microsoft.com/office/drawing/2014/main" val="3407304718"/>
                    </a:ext>
                  </a:extLst>
                </a:gridCol>
                <a:gridCol w="385451">
                  <a:extLst>
                    <a:ext uri="{9D8B030D-6E8A-4147-A177-3AD203B41FA5}">
                      <a16:colId xmlns:a16="http://schemas.microsoft.com/office/drawing/2014/main" val="2141202529"/>
                    </a:ext>
                  </a:extLst>
                </a:gridCol>
                <a:gridCol w="385451">
                  <a:extLst>
                    <a:ext uri="{9D8B030D-6E8A-4147-A177-3AD203B41FA5}">
                      <a16:colId xmlns:a16="http://schemas.microsoft.com/office/drawing/2014/main" val="651236472"/>
                    </a:ext>
                  </a:extLst>
                </a:gridCol>
                <a:gridCol w="385451">
                  <a:extLst>
                    <a:ext uri="{9D8B030D-6E8A-4147-A177-3AD203B41FA5}">
                      <a16:colId xmlns:a16="http://schemas.microsoft.com/office/drawing/2014/main" val="311786229"/>
                    </a:ext>
                  </a:extLst>
                </a:gridCol>
                <a:gridCol w="667350">
                  <a:extLst>
                    <a:ext uri="{9D8B030D-6E8A-4147-A177-3AD203B41FA5}">
                      <a16:colId xmlns:a16="http://schemas.microsoft.com/office/drawing/2014/main" val="2369527639"/>
                    </a:ext>
                  </a:extLst>
                </a:gridCol>
              </a:tblGrid>
              <a:tr h="273248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3166"/>
                  </a:ext>
                </a:extLst>
              </a:tr>
              <a:tr h="141103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11050"/>
                  </a:ext>
                </a:extLst>
              </a:tr>
              <a:tr h="250850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3643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41065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98164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1693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56885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44495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9872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86378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50317"/>
                  </a:ext>
                </a:extLst>
              </a:tr>
              <a:tr h="24637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39645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55755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37853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66834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8278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6374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85138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480862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578" y="1124744"/>
            <a:ext cx="1081275" cy="13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9654</TotalTime>
  <Words>857</Words>
  <Application>Microsoft Office PowerPoint</Application>
  <PresentationFormat>מסך רחב</PresentationFormat>
  <Paragraphs>607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691</cp:revision>
  <cp:lastPrinted>2020-03-23T05:54:24Z</cp:lastPrinted>
  <dcterms:created xsi:type="dcterms:W3CDTF">2018-06-12T03:19:29Z</dcterms:created>
  <dcterms:modified xsi:type="dcterms:W3CDTF">2020-04-12T05:56:01Z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