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0"/>
  </p:notesMasterIdLst>
  <p:handoutMasterIdLst>
    <p:handoutMasterId r:id="rId11"/>
  </p:handoutMasterIdLst>
  <p:sldIdLst>
    <p:sldId id="655" r:id="rId5"/>
    <p:sldId id="930" r:id="rId6"/>
    <p:sldId id="929" r:id="rId7"/>
    <p:sldId id="920" r:id="rId8"/>
    <p:sldId id="924" r:id="rId9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סגנון ערכת נושא 1 - הדגשה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סגנון ביניים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6400" autoAdjust="0"/>
  </p:normalViewPr>
  <p:slideViewPr>
    <p:cSldViewPr>
      <p:cViewPr varScale="1">
        <p:scale>
          <a:sx n="111" d="100"/>
          <a:sy n="111" d="100"/>
        </p:scale>
        <p:origin x="558" y="66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presProps" Target="presProps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handoutMaster" Target="handoutMasters/handoutMaster1.xml" /><Relationship Id="rId5" Type="http://schemas.openxmlformats.org/officeDocument/2006/relationships/slide" Target="slides/slide1.xml" /><Relationship Id="rId15" Type="http://schemas.openxmlformats.org/officeDocument/2006/relationships/tableStyles" Target="tableStyles.xml" /><Relationship Id="rId10" Type="http://schemas.openxmlformats.org/officeDocument/2006/relationships/notesMaster" Target="notesMasters/notes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כ"ה/ניסן/תש"ף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כ"ה/ניסן/תש"ף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19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19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19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19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19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19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19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19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19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19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19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19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19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65601"/>
              </p:ext>
            </p:extLst>
          </p:nvPr>
        </p:nvGraphicFramePr>
        <p:xfrm>
          <a:off x="191343" y="937461"/>
          <a:ext cx="11809315" cy="5917351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984110">
                  <a:extLst>
                    <a:ext uri="{9D8B030D-6E8A-4147-A177-3AD203B41FA5}">
                      <a16:colId xmlns:a16="http://schemas.microsoft.com/office/drawing/2014/main" val="351647136"/>
                    </a:ext>
                  </a:extLst>
                </a:gridCol>
                <a:gridCol w="499351">
                  <a:extLst>
                    <a:ext uri="{9D8B030D-6E8A-4147-A177-3AD203B41FA5}">
                      <a16:colId xmlns:a16="http://schemas.microsoft.com/office/drawing/2014/main" val="2104360344"/>
                    </a:ext>
                  </a:extLst>
                </a:gridCol>
                <a:gridCol w="484759">
                  <a:extLst>
                    <a:ext uri="{9D8B030D-6E8A-4147-A177-3AD203B41FA5}">
                      <a16:colId xmlns:a16="http://schemas.microsoft.com/office/drawing/2014/main" val="492794947"/>
                    </a:ext>
                  </a:extLst>
                </a:gridCol>
                <a:gridCol w="698824">
                  <a:extLst>
                    <a:ext uri="{9D8B030D-6E8A-4147-A177-3AD203B41FA5}">
                      <a16:colId xmlns:a16="http://schemas.microsoft.com/office/drawing/2014/main" val="701263043"/>
                    </a:ext>
                  </a:extLst>
                </a:gridCol>
                <a:gridCol w="1269395">
                  <a:extLst>
                    <a:ext uri="{9D8B030D-6E8A-4147-A177-3AD203B41FA5}">
                      <a16:colId xmlns:a16="http://schemas.microsoft.com/office/drawing/2014/main" val="1014887181"/>
                    </a:ext>
                  </a:extLst>
                </a:gridCol>
                <a:gridCol w="422055">
                  <a:extLst>
                    <a:ext uri="{9D8B030D-6E8A-4147-A177-3AD203B41FA5}">
                      <a16:colId xmlns:a16="http://schemas.microsoft.com/office/drawing/2014/main" val="2579788552"/>
                    </a:ext>
                  </a:extLst>
                </a:gridCol>
                <a:gridCol w="1546164">
                  <a:extLst>
                    <a:ext uri="{9D8B030D-6E8A-4147-A177-3AD203B41FA5}">
                      <a16:colId xmlns:a16="http://schemas.microsoft.com/office/drawing/2014/main" val="3709117796"/>
                    </a:ext>
                  </a:extLst>
                </a:gridCol>
                <a:gridCol w="861064">
                  <a:extLst>
                    <a:ext uri="{9D8B030D-6E8A-4147-A177-3AD203B41FA5}">
                      <a16:colId xmlns:a16="http://schemas.microsoft.com/office/drawing/2014/main" val="1518802138"/>
                    </a:ext>
                  </a:extLst>
                </a:gridCol>
                <a:gridCol w="3075374">
                  <a:extLst>
                    <a:ext uri="{9D8B030D-6E8A-4147-A177-3AD203B41FA5}">
                      <a16:colId xmlns:a16="http://schemas.microsoft.com/office/drawing/2014/main" val="3166840698"/>
                    </a:ext>
                  </a:extLst>
                </a:gridCol>
                <a:gridCol w="183540">
                  <a:extLst>
                    <a:ext uri="{9D8B030D-6E8A-4147-A177-3AD203B41FA5}">
                      <a16:colId xmlns:a16="http://schemas.microsoft.com/office/drawing/2014/main" val="55559589"/>
                    </a:ext>
                  </a:extLst>
                </a:gridCol>
                <a:gridCol w="1784679">
                  <a:extLst>
                    <a:ext uri="{9D8B030D-6E8A-4147-A177-3AD203B41FA5}">
                      <a16:colId xmlns:a16="http://schemas.microsoft.com/office/drawing/2014/main" val="3175033784"/>
                    </a:ext>
                  </a:extLst>
                </a:gridCol>
              </a:tblGrid>
              <a:tr h="890015">
                <a:tc gridSpan="11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1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סה"כ 13,491</a:t>
                      </a: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נמצאו מאומתים</a:t>
                      </a:r>
                      <a:endParaRPr lang="he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36645"/>
                  </a:ext>
                </a:extLst>
              </a:tr>
              <a:tr h="504342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192314"/>
                  </a:ext>
                </a:extLst>
              </a:tr>
              <a:tr h="445007">
                <a:tc rowSpan="2"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9,277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142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1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172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70086"/>
                  </a:ext>
                </a:extLst>
              </a:tr>
              <a:tr h="546776"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146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109 *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391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157637"/>
                  </a:ext>
                </a:extLst>
              </a:tr>
              <a:tr h="801013">
                <a:tc gridSpan="4"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עליה באחוזים </a:t>
                      </a:r>
                    </a:p>
                    <a:p>
                      <a:pPr algn="ctr" rtl="1"/>
                      <a:r>
                        <a:rPr lang="he-IL" sz="2400" b="1" baseline="0" dirty="0">
                          <a:solidFill>
                            <a:schemeClr val="tx1"/>
                          </a:solidFill>
                        </a:rPr>
                        <a:t>ב 24 שעות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11% -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3.6% -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0%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4.9%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22890"/>
                  </a:ext>
                </a:extLst>
              </a:tr>
              <a:tr h="504342">
                <a:tc gridSpan="11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תמונת מצב אשפוז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90864"/>
                  </a:ext>
                </a:extLst>
              </a:tr>
              <a:tr h="445007">
                <a:tc gridSpan="3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בתי חולים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טיפול בית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בתי מלון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להחלטה קהילה \ אשפוז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מחלימים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32958"/>
                  </a:ext>
                </a:extLst>
              </a:tr>
              <a:tr h="504342">
                <a:tc gridSpan="3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571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  <a:p>
                      <a:pPr algn="ctr" rtl="1"/>
                      <a:r>
                        <a:rPr lang="he-IL" sz="2800" b="1" dirty="0"/>
                        <a:t>6,745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  <a:p>
                      <a:pPr algn="ctr" rtl="1"/>
                      <a:r>
                        <a:rPr lang="he-IL" sz="2800" b="1" dirty="0"/>
                        <a:t>2,055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  <a:p>
                      <a:pPr algn="ctr" rtl="1"/>
                      <a:r>
                        <a:rPr lang="he-IL" sz="2800" b="1" dirty="0"/>
                        <a:t>194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  <a:p>
                      <a:pPr algn="ctr" rtl="1"/>
                      <a:r>
                        <a:rPr lang="he-IL" sz="2800" b="1" dirty="0"/>
                        <a:t>3,754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349667"/>
                  </a:ext>
                </a:extLst>
              </a:tr>
              <a:tr h="387688">
                <a:tc>
                  <a:txBody>
                    <a:bodyPr/>
                    <a:lstStyle/>
                    <a:p>
                      <a:pPr rtl="1"/>
                      <a:r>
                        <a:rPr lang="he-IL" sz="2000" b="1"/>
                        <a:t>קל</a:t>
                      </a:r>
                      <a:endParaRPr lang="he-IL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283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508104"/>
                  </a:ext>
                </a:extLst>
              </a:tr>
              <a:tr h="387688">
                <a:tc>
                  <a:txBody>
                    <a:bodyPr/>
                    <a:lstStyle/>
                    <a:p>
                      <a:pPr rtl="1"/>
                      <a:r>
                        <a:rPr lang="he-IL" sz="2000" b="1" dirty="0"/>
                        <a:t>בינוני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918283"/>
                  </a:ext>
                </a:extLst>
              </a:tr>
              <a:tr h="387688">
                <a:tc>
                  <a:txBody>
                    <a:bodyPr/>
                    <a:lstStyle/>
                    <a:p>
                      <a:pPr rtl="1"/>
                      <a:r>
                        <a:rPr lang="he-IL" sz="2000" b="1" dirty="0"/>
                        <a:t>קשה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98701"/>
                  </a:ext>
                </a:extLst>
              </a:tr>
            </a:tbl>
          </a:graphicData>
        </a:graphic>
      </p:graphicFrame>
      <p:sp>
        <p:nvSpPr>
          <p:cNvPr id="3" name="מלבן 2"/>
          <p:cNvSpPr/>
          <p:nvPr/>
        </p:nvSpPr>
        <p:spPr>
          <a:xfrm>
            <a:off x="3048001" y="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he-IL" sz="3200" b="1" dirty="0">
                <a:solidFill>
                  <a:srgbClr val="002060"/>
                </a:solidFill>
                <a:latin typeface="Calibri" pitchFamily="34" charset="0"/>
              </a:rPr>
              <a:t>תמונת מצב – מאושפזים</a:t>
            </a:r>
          </a:p>
          <a:p>
            <a:pPr lvl="0"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19/04/2020 בשעה 21:00</a:t>
            </a:r>
            <a:endParaRPr lang="he-IL" sz="2000" dirty="0">
              <a:solidFill>
                <a:prstClr val="black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76102" y="256317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385826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נפטרים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19/04/2020 בשעה 21:00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910317"/>
              </p:ext>
            </p:extLst>
          </p:nvPr>
        </p:nvGraphicFramePr>
        <p:xfrm>
          <a:off x="196575" y="1161132"/>
          <a:ext cx="11876098" cy="5589240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1680597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</a:tblGrid>
              <a:tr h="687992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29">
                  <a:txBody>
                    <a:bodyPr/>
                    <a:lstStyle/>
                    <a:p>
                      <a:pPr algn="ctr" rtl="1" fontAlgn="b"/>
                      <a:r>
                        <a:rPr lang="he-IL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18000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e-IL" dirty="0"/>
                    </a:p>
                  </a:txBody>
                  <a:tcPr marL="0" marR="0" marT="0" marB="0" anchor="b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1870210">
                <a:tc>
                  <a:txBody>
                    <a:bodyPr/>
                    <a:lstStyle/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 מוקאסד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2000" dirty="0"/>
                        <a:t>מרכזים</a:t>
                      </a:r>
                    </a:p>
                    <a:p>
                      <a:pPr algn="r"/>
                      <a:r>
                        <a:rPr lang="he-IL" sz="2000" dirty="0"/>
                        <a:t>גריאטריים</a:t>
                      </a:r>
                    </a:p>
                  </a:txBody>
                  <a:tcPr marL="504000" marR="7200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40329"/>
                  </a:ext>
                </a:extLst>
              </a:tr>
              <a:tr h="735347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2295691">
                <a:tc gridSpan="30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4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נפטרים:</a:t>
                      </a:r>
                    </a:p>
                    <a:p>
                      <a:pPr algn="ctr" rtl="1" fontAlgn="t"/>
                      <a:endParaRPr lang="he-IL" sz="4400" b="1" i="0" u="none" strike="noStrike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1" fontAlgn="t"/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</a:p>
                  </a:txBody>
                  <a:tcPr marL="0" marR="0" marT="0" marB="0" anchorCtr="1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245616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19/04/2020 בשעה 21:00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682971"/>
              </p:ext>
            </p:extLst>
          </p:nvPr>
        </p:nvGraphicFramePr>
        <p:xfrm>
          <a:off x="47334" y="913746"/>
          <a:ext cx="12097339" cy="5899628"/>
        </p:xfrm>
        <a:graphic>
          <a:graphicData uri="http://schemas.openxmlformats.org/drawingml/2006/table">
            <a:tbl>
              <a:tblPr rtl="1"/>
              <a:tblGrid>
                <a:gridCol w="852210">
                  <a:extLst>
                    <a:ext uri="{9D8B030D-6E8A-4147-A177-3AD203B41FA5}">
                      <a16:colId xmlns:a16="http://schemas.microsoft.com/office/drawing/2014/main" val="3752349972"/>
                    </a:ext>
                  </a:extLst>
                </a:gridCol>
                <a:gridCol w="635375">
                  <a:extLst>
                    <a:ext uri="{9D8B030D-6E8A-4147-A177-3AD203B41FA5}">
                      <a16:colId xmlns:a16="http://schemas.microsoft.com/office/drawing/2014/main" val="642642435"/>
                    </a:ext>
                  </a:extLst>
                </a:gridCol>
                <a:gridCol w="302560">
                  <a:extLst>
                    <a:ext uri="{9D8B030D-6E8A-4147-A177-3AD203B41FA5}">
                      <a16:colId xmlns:a16="http://schemas.microsoft.com/office/drawing/2014/main" val="176356691"/>
                    </a:ext>
                  </a:extLst>
                </a:gridCol>
                <a:gridCol w="302560">
                  <a:extLst>
                    <a:ext uri="{9D8B030D-6E8A-4147-A177-3AD203B41FA5}">
                      <a16:colId xmlns:a16="http://schemas.microsoft.com/office/drawing/2014/main" val="2366647102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1634589598"/>
                    </a:ext>
                  </a:extLst>
                </a:gridCol>
                <a:gridCol w="302560">
                  <a:extLst>
                    <a:ext uri="{9D8B030D-6E8A-4147-A177-3AD203B41FA5}">
                      <a16:colId xmlns:a16="http://schemas.microsoft.com/office/drawing/2014/main" val="3342886357"/>
                    </a:ext>
                  </a:extLst>
                </a:gridCol>
                <a:gridCol w="383242">
                  <a:extLst>
                    <a:ext uri="{9D8B030D-6E8A-4147-A177-3AD203B41FA5}">
                      <a16:colId xmlns:a16="http://schemas.microsoft.com/office/drawing/2014/main" val="2690178098"/>
                    </a:ext>
                  </a:extLst>
                </a:gridCol>
                <a:gridCol w="383242">
                  <a:extLst>
                    <a:ext uri="{9D8B030D-6E8A-4147-A177-3AD203B41FA5}">
                      <a16:colId xmlns:a16="http://schemas.microsoft.com/office/drawing/2014/main" val="2066931892"/>
                    </a:ext>
                  </a:extLst>
                </a:gridCol>
                <a:gridCol w="376518">
                  <a:extLst>
                    <a:ext uri="{9D8B030D-6E8A-4147-A177-3AD203B41FA5}">
                      <a16:colId xmlns:a16="http://schemas.microsoft.com/office/drawing/2014/main" val="1443734972"/>
                    </a:ext>
                  </a:extLst>
                </a:gridCol>
                <a:gridCol w="383242">
                  <a:extLst>
                    <a:ext uri="{9D8B030D-6E8A-4147-A177-3AD203B41FA5}">
                      <a16:colId xmlns:a16="http://schemas.microsoft.com/office/drawing/2014/main" val="2429270978"/>
                    </a:ext>
                  </a:extLst>
                </a:gridCol>
                <a:gridCol w="383242">
                  <a:extLst>
                    <a:ext uri="{9D8B030D-6E8A-4147-A177-3AD203B41FA5}">
                      <a16:colId xmlns:a16="http://schemas.microsoft.com/office/drawing/2014/main" val="1428436641"/>
                    </a:ext>
                  </a:extLst>
                </a:gridCol>
                <a:gridCol w="336178">
                  <a:extLst>
                    <a:ext uri="{9D8B030D-6E8A-4147-A177-3AD203B41FA5}">
                      <a16:colId xmlns:a16="http://schemas.microsoft.com/office/drawing/2014/main" val="3120840072"/>
                    </a:ext>
                  </a:extLst>
                </a:gridCol>
                <a:gridCol w="450478">
                  <a:extLst>
                    <a:ext uri="{9D8B030D-6E8A-4147-A177-3AD203B41FA5}">
                      <a16:colId xmlns:a16="http://schemas.microsoft.com/office/drawing/2014/main" val="3185973725"/>
                    </a:ext>
                  </a:extLst>
                </a:gridCol>
                <a:gridCol w="336178">
                  <a:extLst>
                    <a:ext uri="{9D8B030D-6E8A-4147-A177-3AD203B41FA5}">
                      <a16:colId xmlns:a16="http://schemas.microsoft.com/office/drawing/2014/main" val="3998717993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1207412589"/>
                    </a:ext>
                  </a:extLst>
                </a:gridCol>
                <a:gridCol w="383242">
                  <a:extLst>
                    <a:ext uri="{9D8B030D-6E8A-4147-A177-3AD203B41FA5}">
                      <a16:colId xmlns:a16="http://schemas.microsoft.com/office/drawing/2014/main" val="3202635704"/>
                    </a:ext>
                  </a:extLst>
                </a:gridCol>
                <a:gridCol w="302560">
                  <a:extLst>
                    <a:ext uri="{9D8B030D-6E8A-4147-A177-3AD203B41FA5}">
                      <a16:colId xmlns:a16="http://schemas.microsoft.com/office/drawing/2014/main" val="1723766449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1856611159"/>
                    </a:ext>
                  </a:extLst>
                </a:gridCol>
                <a:gridCol w="373157">
                  <a:extLst>
                    <a:ext uri="{9D8B030D-6E8A-4147-A177-3AD203B41FA5}">
                      <a16:colId xmlns:a16="http://schemas.microsoft.com/office/drawing/2014/main" val="2967731753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4075957041"/>
                    </a:ext>
                  </a:extLst>
                </a:gridCol>
                <a:gridCol w="336178">
                  <a:extLst>
                    <a:ext uri="{9D8B030D-6E8A-4147-A177-3AD203B41FA5}">
                      <a16:colId xmlns:a16="http://schemas.microsoft.com/office/drawing/2014/main" val="4267006314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3641807799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630429504"/>
                    </a:ext>
                  </a:extLst>
                </a:gridCol>
                <a:gridCol w="302560">
                  <a:extLst>
                    <a:ext uri="{9D8B030D-6E8A-4147-A177-3AD203B41FA5}">
                      <a16:colId xmlns:a16="http://schemas.microsoft.com/office/drawing/2014/main" val="3781184016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2058305499"/>
                    </a:ext>
                  </a:extLst>
                </a:gridCol>
                <a:gridCol w="302560">
                  <a:extLst>
                    <a:ext uri="{9D8B030D-6E8A-4147-A177-3AD203B41FA5}">
                      <a16:colId xmlns:a16="http://schemas.microsoft.com/office/drawing/2014/main" val="4068378424"/>
                    </a:ext>
                  </a:extLst>
                </a:gridCol>
                <a:gridCol w="448797">
                  <a:extLst>
                    <a:ext uri="{9D8B030D-6E8A-4147-A177-3AD203B41FA5}">
                      <a16:colId xmlns:a16="http://schemas.microsoft.com/office/drawing/2014/main" val="3533158587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1716084468"/>
                    </a:ext>
                  </a:extLst>
                </a:gridCol>
                <a:gridCol w="448797">
                  <a:extLst>
                    <a:ext uri="{9D8B030D-6E8A-4147-A177-3AD203B41FA5}">
                      <a16:colId xmlns:a16="http://schemas.microsoft.com/office/drawing/2014/main" val="3289586028"/>
                    </a:ext>
                  </a:extLst>
                </a:gridCol>
                <a:gridCol w="332815">
                  <a:extLst>
                    <a:ext uri="{9D8B030D-6E8A-4147-A177-3AD203B41FA5}">
                      <a16:colId xmlns:a16="http://schemas.microsoft.com/office/drawing/2014/main" val="1592731636"/>
                    </a:ext>
                  </a:extLst>
                </a:gridCol>
                <a:gridCol w="776568">
                  <a:extLst>
                    <a:ext uri="{9D8B030D-6E8A-4147-A177-3AD203B41FA5}">
                      <a16:colId xmlns:a16="http://schemas.microsoft.com/office/drawing/2014/main" val="465591063"/>
                    </a:ext>
                  </a:extLst>
                </a:gridCol>
              </a:tblGrid>
              <a:tr h="258719">
                <a:tc gridSpan="31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319053"/>
                  </a:ext>
                </a:extLst>
              </a:tr>
              <a:tr h="1132424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 אשדוד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944754"/>
                  </a:ext>
                </a:extLst>
              </a:tr>
              <a:tr h="237512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806245"/>
                  </a:ext>
                </a:extLst>
              </a:tr>
              <a:tr h="23751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77841"/>
                  </a:ext>
                </a:extLst>
              </a:tr>
              <a:tr h="23751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989123"/>
                  </a:ext>
                </a:extLst>
              </a:tr>
              <a:tr h="237512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61733"/>
                  </a:ext>
                </a:extLst>
              </a:tr>
              <a:tr h="237512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174463"/>
                  </a:ext>
                </a:extLst>
              </a:tr>
              <a:tr h="237512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8,800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540648"/>
                  </a:ext>
                </a:extLst>
              </a:tr>
              <a:tr h="237512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462797"/>
                  </a:ext>
                </a:extLst>
              </a:tr>
              <a:tr h="237512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21939"/>
                  </a:ext>
                </a:extLst>
              </a:tr>
              <a:tr h="237512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62769"/>
                  </a:ext>
                </a:extLst>
              </a:tr>
              <a:tr h="233269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19942"/>
                  </a:ext>
                </a:extLst>
              </a:tr>
              <a:tr h="237512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935026"/>
                  </a:ext>
                </a:extLst>
              </a:tr>
              <a:tr h="237512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6,745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93281"/>
                  </a:ext>
                </a:extLst>
              </a:tr>
              <a:tr h="237512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2,055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793858"/>
                  </a:ext>
                </a:extLst>
              </a:tr>
              <a:tr h="237512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748672"/>
                  </a:ext>
                </a:extLst>
              </a:tr>
              <a:tr h="237512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 בתי חולים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256474"/>
                  </a:ext>
                </a:extLst>
              </a:tr>
              <a:tr h="237512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 בגריאטריה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077384"/>
                  </a:ext>
                </a:extLst>
              </a:tr>
              <a:tr h="237512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הנפטרים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711611"/>
                  </a:ext>
                </a:extLst>
              </a:tr>
              <a:tr h="237512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3,754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544706"/>
                  </a:ext>
                </a:extLst>
              </a:tr>
              <a:tr h="237512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13,491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265149"/>
                  </a:ext>
                </a:extLst>
              </a:tr>
            </a:tbl>
          </a:graphicData>
        </a:graphic>
      </p:graphicFrame>
      <p:pic>
        <p:nvPicPr>
          <p:cNvPr id="9" name="תמונה 8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1196752"/>
            <a:ext cx="862190" cy="107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3392" y="5085184"/>
            <a:ext cx="324036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b="1" dirty="0"/>
              <a:t>2 מונשמים כרוניים מתוך 109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b="1" dirty="0"/>
              <a:t>6 חולים מחוברים ל </a:t>
            </a:r>
            <a:r>
              <a:rPr lang="en-US" b="1" dirty="0"/>
              <a:t>ECMO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אשפוז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19/04/2020 בשעה 21:00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76102" y="256317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04822"/>
              </p:ext>
            </p:extLst>
          </p:nvPr>
        </p:nvGraphicFramePr>
        <p:xfrm>
          <a:off x="0" y="980730"/>
          <a:ext cx="12191999" cy="5877272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576959">
                  <a:extLst>
                    <a:ext uri="{9D8B030D-6E8A-4147-A177-3AD203B41FA5}">
                      <a16:colId xmlns:a16="http://schemas.microsoft.com/office/drawing/2014/main" val="843878703"/>
                    </a:ext>
                  </a:extLst>
                </a:gridCol>
                <a:gridCol w="292218">
                  <a:extLst>
                    <a:ext uri="{9D8B030D-6E8A-4147-A177-3AD203B41FA5}">
                      <a16:colId xmlns:a16="http://schemas.microsoft.com/office/drawing/2014/main" val="2668393878"/>
                    </a:ext>
                  </a:extLst>
                </a:gridCol>
                <a:gridCol w="350022">
                  <a:extLst>
                    <a:ext uri="{9D8B030D-6E8A-4147-A177-3AD203B41FA5}">
                      <a16:colId xmlns:a16="http://schemas.microsoft.com/office/drawing/2014/main" val="150104829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33589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37635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5734608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72712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156400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964392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362728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7786858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6950066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3897366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488128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3720405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757603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6616263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57406976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7285363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3645943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8610348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7540293"/>
                    </a:ext>
                  </a:extLst>
                </a:gridCol>
                <a:gridCol w="289492">
                  <a:extLst>
                    <a:ext uri="{9D8B030D-6E8A-4147-A177-3AD203B41FA5}">
                      <a16:colId xmlns:a16="http://schemas.microsoft.com/office/drawing/2014/main" val="4277357253"/>
                    </a:ext>
                  </a:extLst>
                </a:gridCol>
                <a:gridCol w="352882">
                  <a:extLst>
                    <a:ext uri="{9D8B030D-6E8A-4147-A177-3AD203B41FA5}">
                      <a16:colId xmlns:a16="http://schemas.microsoft.com/office/drawing/2014/main" val="168233756"/>
                    </a:ext>
                  </a:extLst>
                </a:gridCol>
                <a:gridCol w="404860">
                  <a:extLst>
                    <a:ext uri="{9D8B030D-6E8A-4147-A177-3AD203B41FA5}">
                      <a16:colId xmlns:a16="http://schemas.microsoft.com/office/drawing/2014/main" val="1085031538"/>
                    </a:ext>
                  </a:extLst>
                </a:gridCol>
                <a:gridCol w="476870">
                  <a:extLst>
                    <a:ext uri="{9D8B030D-6E8A-4147-A177-3AD203B41FA5}">
                      <a16:colId xmlns:a16="http://schemas.microsoft.com/office/drawing/2014/main" val="3116319615"/>
                    </a:ext>
                  </a:extLst>
                </a:gridCol>
                <a:gridCol w="394844">
                  <a:extLst>
                    <a:ext uri="{9D8B030D-6E8A-4147-A177-3AD203B41FA5}">
                      <a16:colId xmlns:a16="http://schemas.microsoft.com/office/drawing/2014/main" val="776651003"/>
                    </a:ext>
                  </a:extLst>
                </a:gridCol>
                <a:gridCol w="445872">
                  <a:extLst>
                    <a:ext uri="{9D8B030D-6E8A-4147-A177-3AD203B41FA5}">
                      <a16:colId xmlns:a16="http://schemas.microsoft.com/office/drawing/2014/main" val="1827272692"/>
                    </a:ext>
                  </a:extLst>
                </a:gridCol>
                <a:gridCol w="352882">
                  <a:extLst>
                    <a:ext uri="{9D8B030D-6E8A-4147-A177-3AD203B41FA5}">
                      <a16:colId xmlns:a16="http://schemas.microsoft.com/office/drawing/2014/main" val="2468017677"/>
                    </a:ext>
                  </a:extLst>
                </a:gridCol>
                <a:gridCol w="533498">
                  <a:extLst>
                    <a:ext uri="{9D8B030D-6E8A-4147-A177-3AD203B41FA5}">
                      <a16:colId xmlns:a16="http://schemas.microsoft.com/office/drawing/2014/main" val="2789497048"/>
                    </a:ext>
                  </a:extLst>
                </a:gridCol>
              </a:tblGrid>
              <a:tr h="1493944">
                <a:tc>
                  <a:txBody>
                    <a:bodyPr/>
                    <a:lstStyle/>
                    <a:p>
                      <a:pPr rtl="1"/>
                      <a:endParaRPr lang="he-IL" sz="1600" b="1" dirty="0"/>
                    </a:p>
                  </a:txBody>
                  <a:tcPr marL="36000" marR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איטלקי נצרת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אל מוקאסד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איכילוב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אנגלי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אסותא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שמיר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בני ציון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ברזילי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עין כרם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הלל יפה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שערי צדק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העמק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השרון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וולפסון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זיו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כרמל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לניאדו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מאיר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מעייני הישועה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נהריה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סורוקה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סנט ג'וזף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 err="1">
                          <a:effectLst/>
                        </a:rPr>
                        <a:t>פוריה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צרפתי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קפלן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רמב"ם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שיבא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שניידר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/>
                        <a:t>סה"כ</a:t>
                      </a:r>
                      <a:endParaRPr lang="he-IL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0" vert="vert27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991082"/>
                  </a:ext>
                </a:extLst>
              </a:tr>
              <a:tr h="441094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/>
                        <a:t>קל</a:t>
                      </a:r>
                    </a:p>
                  </a:txBody>
                  <a:tcPr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74205"/>
                  </a:ext>
                </a:extLst>
              </a:tr>
              <a:tr h="573345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/>
                        <a:t>בינוני</a:t>
                      </a:r>
                    </a:p>
                  </a:txBody>
                  <a:tcPr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932976"/>
                  </a:ext>
                </a:extLst>
              </a:tr>
              <a:tr h="573345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/>
                        <a:t>קשה</a:t>
                      </a:r>
                    </a:p>
                  </a:txBody>
                  <a:tcPr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435922"/>
                  </a:ext>
                </a:extLst>
              </a:tr>
              <a:tr h="645013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/>
                        <a:t>מונשם</a:t>
                      </a:r>
                    </a:p>
                  </a:txBody>
                  <a:tcPr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425347"/>
                  </a:ext>
                </a:extLst>
              </a:tr>
              <a:tr h="645013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/>
                        <a:t>סה"כ</a:t>
                      </a:r>
                    </a:p>
                    <a:p>
                      <a:pPr algn="ctr" rtl="1"/>
                      <a:r>
                        <a:rPr lang="he-IL" sz="1600" b="1" dirty="0"/>
                        <a:t>מיטות</a:t>
                      </a:r>
                    </a:p>
                  </a:txBody>
                  <a:tcPr vert="vert27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2419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602560"/>
                  </a:ext>
                </a:extLst>
              </a:tr>
              <a:tr h="752759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/>
                        <a:t>מיטות</a:t>
                      </a:r>
                    </a:p>
                    <a:p>
                      <a:pPr algn="ctr" rtl="1"/>
                      <a:r>
                        <a:rPr lang="he-IL" sz="1600" b="1" dirty="0"/>
                        <a:t>תפוסות</a:t>
                      </a:r>
                    </a:p>
                  </a:txBody>
                  <a:tcPr vert="vert27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230242"/>
                  </a:ext>
                </a:extLst>
              </a:tr>
              <a:tr h="752759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/>
                        <a:t>מיטות </a:t>
                      </a:r>
                    </a:p>
                    <a:p>
                      <a:pPr algn="ctr" rtl="1"/>
                      <a:r>
                        <a:rPr lang="he-IL" sz="1600" b="1" dirty="0"/>
                        <a:t>פנויות</a:t>
                      </a:r>
                    </a:p>
                  </a:txBody>
                  <a:tcPr vert="vert27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1848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01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Props1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customXml/itemProps3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10478</TotalTime>
  <Words>754</Words>
  <Application>Microsoft Office PowerPoint</Application>
  <PresentationFormat>מסך רחב</PresentationFormat>
  <Paragraphs>605</Paragraphs>
  <Slides>5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6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792</cp:revision>
  <cp:lastPrinted>2020-03-23T05:54:24Z</cp:lastPrinted>
  <dcterms:created xsi:type="dcterms:W3CDTF">2018-06-12T03:19:29Z</dcterms:created>
  <dcterms:modified xsi:type="dcterms:W3CDTF">2020-04-19T18:06:56Z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