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מצטבר'!$A$3:$A$36</c:f>
              <c:numCache>
                <c:formatCode>m/d/yyyy</c:formatCode>
                <c:ptCount val="34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</c:numCache>
            </c:numRef>
          </c:cat>
          <c:val>
            <c:numRef>
              <c:f>'מצב רפואי מצטבר'!$E$3:$E$36</c:f>
              <c:numCache>
                <c:formatCode>General</c:formatCode>
                <c:ptCount val="3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מצטבר'!$A$3:$A$36</c:f>
              <c:numCache>
                <c:formatCode>m/d/yyyy</c:formatCode>
                <c:ptCount val="34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</c:numCache>
            </c:numRef>
          </c:cat>
          <c:val>
            <c:numRef>
              <c:f>'מצב רפואי מצטבר'!$G$3:$G$36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מצטבר'!$A$3:$A$36</c:f>
              <c:numCache>
                <c:formatCode>m/d/yyyy</c:formatCode>
                <c:ptCount val="34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</c:numCache>
            </c:numRef>
          </c:cat>
          <c:val>
            <c:numRef>
              <c:f>'מצב רפואי מצטבר'!$H$3:$H$36</c:f>
              <c:numCache>
                <c:formatCode>General</c:formatCode>
                <c:ptCount val="3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מצטבר'!$A$3:$A$36</c15:sqref>
                        </c15:formulaRef>
                      </c:ext>
                    </c:extLst>
                    <c:numCache>
                      <c:formatCode>m/d/yyyy</c:formatCode>
                      <c:ptCount val="34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מצטבר'!$A$3:$A$36</c15:sqref>
                        </c15:formulaRef>
                      </c:ext>
                    </c:extLst>
                    <c:numCache>
                      <c:formatCode>m/d/yyyy</c:formatCode>
                      <c:ptCount val="34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9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גיליון1!$B$1:$AI$1</c:f>
              <c:numCache>
                <c:formatCode>m/d/yyyy</c:formatCode>
                <c:ptCount val="34"/>
                <c:pt idx="0">
                  <c:v>43929</c:v>
                </c:pt>
                <c:pt idx="1">
                  <c:v>43928</c:v>
                </c:pt>
                <c:pt idx="2">
                  <c:v>43927</c:v>
                </c:pt>
                <c:pt idx="3">
                  <c:v>43926</c:v>
                </c:pt>
                <c:pt idx="4">
                  <c:v>43925</c:v>
                </c:pt>
                <c:pt idx="5">
                  <c:v>43924</c:v>
                </c:pt>
                <c:pt idx="6">
                  <c:v>43923</c:v>
                </c:pt>
                <c:pt idx="7">
                  <c:v>43922</c:v>
                </c:pt>
                <c:pt idx="8">
                  <c:v>43921</c:v>
                </c:pt>
                <c:pt idx="9">
                  <c:v>43920</c:v>
                </c:pt>
                <c:pt idx="10">
                  <c:v>43919</c:v>
                </c:pt>
                <c:pt idx="11">
                  <c:v>43918</c:v>
                </c:pt>
                <c:pt idx="12">
                  <c:v>43917</c:v>
                </c:pt>
                <c:pt idx="13">
                  <c:v>43916</c:v>
                </c:pt>
                <c:pt idx="14">
                  <c:v>43915</c:v>
                </c:pt>
                <c:pt idx="15">
                  <c:v>43914</c:v>
                </c:pt>
                <c:pt idx="16">
                  <c:v>43913</c:v>
                </c:pt>
                <c:pt idx="17">
                  <c:v>43912</c:v>
                </c:pt>
                <c:pt idx="18">
                  <c:v>43911</c:v>
                </c:pt>
                <c:pt idx="19">
                  <c:v>43910</c:v>
                </c:pt>
                <c:pt idx="20">
                  <c:v>43909</c:v>
                </c:pt>
                <c:pt idx="21">
                  <c:v>43908</c:v>
                </c:pt>
                <c:pt idx="22">
                  <c:v>43907</c:v>
                </c:pt>
                <c:pt idx="23">
                  <c:v>43906</c:v>
                </c:pt>
                <c:pt idx="24">
                  <c:v>43905</c:v>
                </c:pt>
                <c:pt idx="25">
                  <c:v>43904</c:v>
                </c:pt>
                <c:pt idx="26">
                  <c:v>43903</c:v>
                </c:pt>
                <c:pt idx="27">
                  <c:v>43902</c:v>
                </c:pt>
                <c:pt idx="28">
                  <c:v>43901</c:v>
                </c:pt>
                <c:pt idx="29">
                  <c:v>43900</c:v>
                </c:pt>
                <c:pt idx="30">
                  <c:v>43899</c:v>
                </c:pt>
                <c:pt idx="31">
                  <c:v>43898</c:v>
                </c:pt>
                <c:pt idx="32">
                  <c:v>43897</c:v>
                </c:pt>
                <c:pt idx="33">
                  <c:v>43896</c:v>
                </c:pt>
              </c:numCache>
            </c:numRef>
          </c:cat>
          <c:val>
            <c:numRef>
              <c:f>גיליון1!$B$2:$AI$2</c:f>
              <c:numCache>
                <c:formatCode>General</c:formatCode>
                <c:ptCount val="34"/>
                <c:pt idx="0">
                  <c:v>122</c:v>
                </c:pt>
                <c:pt idx="1">
                  <c:v>113</c:v>
                </c:pt>
                <c:pt idx="2">
                  <c:v>107</c:v>
                </c:pt>
                <c:pt idx="3">
                  <c:v>106</c:v>
                </c:pt>
                <c:pt idx="4">
                  <c:v>107</c:v>
                </c:pt>
                <c:pt idx="5">
                  <c:v>95</c:v>
                </c:pt>
                <c:pt idx="6">
                  <c:v>83</c:v>
                </c:pt>
                <c:pt idx="7">
                  <c:v>76</c:v>
                </c:pt>
                <c:pt idx="8">
                  <c:v>76</c:v>
                </c:pt>
                <c:pt idx="9">
                  <c:v>63</c:v>
                </c:pt>
                <c:pt idx="10">
                  <c:v>54</c:v>
                </c:pt>
                <c:pt idx="11">
                  <c:v>43</c:v>
                </c:pt>
                <c:pt idx="12">
                  <c:v>38</c:v>
                </c:pt>
                <c:pt idx="13">
                  <c:v>37</c:v>
                </c:pt>
                <c:pt idx="14">
                  <c:v>34</c:v>
                </c:pt>
                <c:pt idx="15">
                  <c:v>31</c:v>
                </c:pt>
                <c:pt idx="16">
                  <c:v>29</c:v>
                </c:pt>
                <c:pt idx="17">
                  <c:v>15</c:v>
                </c:pt>
                <c:pt idx="18">
                  <c:v>15</c:v>
                </c:pt>
                <c:pt idx="19">
                  <c:v>12</c:v>
                </c:pt>
                <c:pt idx="20">
                  <c:v>6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גיליון1!$B$1:$AI$1</c:f>
              <c:numCache>
                <c:formatCode>m/d/yyyy</c:formatCode>
                <c:ptCount val="34"/>
                <c:pt idx="0">
                  <c:v>43929</c:v>
                </c:pt>
                <c:pt idx="1">
                  <c:v>43928</c:v>
                </c:pt>
                <c:pt idx="2">
                  <c:v>43927</c:v>
                </c:pt>
                <c:pt idx="3">
                  <c:v>43926</c:v>
                </c:pt>
                <c:pt idx="4">
                  <c:v>43925</c:v>
                </c:pt>
                <c:pt idx="5">
                  <c:v>43924</c:v>
                </c:pt>
                <c:pt idx="6">
                  <c:v>43923</c:v>
                </c:pt>
                <c:pt idx="7">
                  <c:v>43922</c:v>
                </c:pt>
                <c:pt idx="8">
                  <c:v>43921</c:v>
                </c:pt>
                <c:pt idx="9">
                  <c:v>43920</c:v>
                </c:pt>
                <c:pt idx="10">
                  <c:v>43919</c:v>
                </c:pt>
                <c:pt idx="11">
                  <c:v>43918</c:v>
                </c:pt>
                <c:pt idx="12">
                  <c:v>43917</c:v>
                </c:pt>
                <c:pt idx="13">
                  <c:v>43916</c:v>
                </c:pt>
                <c:pt idx="14">
                  <c:v>43915</c:v>
                </c:pt>
                <c:pt idx="15">
                  <c:v>43914</c:v>
                </c:pt>
                <c:pt idx="16">
                  <c:v>43913</c:v>
                </c:pt>
                <c:pt idx="17">
                  <c:v>43912</c:v>
                </c:pt>
                <c:pt idx="18">
                  <c:v>43911</c:v>
                </c:pt>
                <c:pt idx="19">
                  <c:v>43910</c:v>
                </c:pt>
                <c:pt idx="20">
                  <c:v>43909</c:v>
                </c:pt>
                <c:pt idx="21">
                  <c:v>43908</c:v>
                </c:pt>
                <c:pt idx="22">
                  <c:v>43907</c:v>
                </c:pt>
                <c:pt idx="23">
                  <c:v>43906</c:v>
                </c:pt>
                <c:pt idx="24">
                  <c:v>43905</c:v>
                </c:pt>
                <c:pt idx="25">
                  <c:v>43904</c:v>
                </c:pt>
                <c:pt idx="26">
                  <c:v>43903</c:v>
                </c:pt>
                <c:pt idx="27">
                  <c:v>43902</c:v>
                </c:pt>
                <c:pt idx="28">
                  <c:v>43901</c:v>
                </c:pt>
                <c:pt idx="29">
                  <c:v>43900</c:v>
                </c:pt>
                <c:pt idx="30">
                  <c:v>43899</c:v>
                </c:pt>
                <c:pt idx="31">
                  <c:v>43898</c:v>
                </c:pt>
                <c:pt idx="32">
                  <c:v>43897</c:v>
                </c:pt>
                <c:pt idx="33">
                  <c:v>43896</c:v>
                </c:pt>
              </c:numCache>
            </c:numRef>
          </c:cat>
          <c:val>
            <c:numRef>
              <c:f>גיליון1!$B$3:$AI$3</c:f>
              <c:numCache>
                <c:formatCode>General</c:formatCode>
                <c:ptCount val="34"/>
                <c:pt idx="0">
                  <c:v>71</c:v>
                </c:pt>
                <c:pt idx="1">
                  <c:v>59</c:v>
                </c:pt>
                <c:pt idx="2">
                  <c:v>51</c:v>
                </c:pt>
                <c:pt idx="3">
                  <c:v>46</c:v>
                </c:pt>
                <c:pt idx="4">
                  <c:v>42</c:v>
                </c:pt>
                <c:pt idx="5">
                  <c:v>36</c:v>
                </c:pt>
                <c:pt idx="6">
                  <c:v>29</c:v>
                </c:pt>
                <c:pt idx="7">
                  <c:v>21</c:v>
                </c:pt>
                <c:pt idx="8">
                  <c:v>20</c:v>
                </c:pt>
                <c:pt idx="9">
                  <c:v>15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8</c:v>
                </c:pt>
                <c:pt idx="14">
                  <c:v>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29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8005126291924"/>
          <c:y val="0.94923110868084537"/>
          <c:w val="0.1758398974741614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י"ד/ניסן/תש"ף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י"ד/ניסן/תש"ף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08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8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08/04/2020 בשעה 08:00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45224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9,404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8,186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199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147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255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4%</a:t>
                      </a:r>
                      <a:r>
                        <a:rPr lang="he-IL" sz="3200" b="1" baseline="0" dirty="0"/>
                        <a:t> -</a:t>
                      </a:r>
                      <a:endParaRPr lang="he-IL" sz="32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8%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7.6%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20.4%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25491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740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5,985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859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948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801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08/04/2020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298352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08/04/2020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032169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454"/>
              </p:ext>
            </p:extLst>
          </p:nvPr>
        </p:nvGraphicFramePr>
        <p:xfrm>
          <a:off x="407366" y="2780928"/>
          <a:ext cx="11352585" cy="2255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07/04/2020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08/04/2020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7.6%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- 12.5%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- 2.7%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4.7%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08.04.2020 ל 08:00 ביום 07.04.2020)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08/04/2020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071529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08/04/2020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471664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נאות ים התיכון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שוהם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דורות (גריאטרי)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162487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5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endParaRPr lang="he-IL" sz="5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087/04/2020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33505"/>
              </p:ext>
            </p:extLst>
          </p:nvPr>
        </p:nvGraphicFramePr>
        <p:xfrm>
          <a:off x="119341" y="913740"/>
          <a:ext cx="11953322" cy="5847894"/>
        </p:xfrm>
        <a:graphic>
          <a:graphicData uri="http://schemas.openxmlformats.org/drawingml/2006/table">
            <a:tbl>
              <a:tblPr rtl="1"/>
              <a:tblGrid>
                <a:gridCol w="755089">
                  <a:extLst>
                    <a:ext uri="{9D8B030D-6E8A-4147-A177-3AD203B41FA5}">
                      <a16:colId xmlns:a16="http://schemas.microsoft.com/office/drawing/2014/main" val="2795425525"/>
                    </a:ext>
                  </a:extLst>
                </a:gridCol>
                <a:gridCol w="562965">
                  <a:extLst>
                    <a:ext uri="{9D8B030D-6E8A-4147-A177-3AD203B41FA5}">
                      <a16:colId xmlns:a16="http://schemas.microsoft.com/office/drawing/2014/main" val="234276150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3799018313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1359509900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2192782403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1931077177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2309738883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2614835324"/>
                    </a:ext>
                  </a:extLst>
                </a:gridCol>
                <a:gridCol w="297866">
                  <a:extLst>
                    <a:ext uri="{9D8B030D-6E8A-4147-A177-3AD203B41FA5}">
                      <a16:colId xmlns:a16="http://schemas.microsoft.com/office/drawing/2014/main" val="2984722443"/>
                    </a:ext>
                  </a:extLst>
                </a:gridCol>
                <a:gridCol w="297866">
                  <a:extLst>
                    <a:ext uri="{9D8B030D-6E8A-4147-A177-3AD203B41FA5}">
                      <a16:colId xmlns:a16="http://schemas.microsoft.com/office/drawing/2014/main" val="3378910052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1071511632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2580030098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715748909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1481875305"/>
                    </a:ext>
                  </a:extLst>
                </a:gridCol>
                <a:gridCol w="297866">
                  <a:extLst>
                    <a:ext uri="{9D8B030D-6E8A-4147-A177-3AD203B41FA5}">
                      <a16:colId xmlns:a16="http://schemas.microsoft.com/office/drawing/2014/main" val="398438098"/>
                    </a:ext>
                  </a:extLst>
                </a:gridCol>
                <a:gridCol w="297866">
                  <a:extLst>
                    <a:ext uri="{9D8B030D-6E8A-4147-A177-3AD203B41FA5}">
                      <a16:colId xmlns:a16="http://schemas.microsoft.com/office/drawing/2014/main" val="179950348"/>
                    </a:ext>
                  </a:extLst>
                </a:gridCol>
                <a:gridCol w="297866">
                  <a:extLst>
                    <a:ext uri="{9D8B030D-6E8A-4147-A177-3AD203B41FA5}">
                      <a16:colId xmlns:a16="http://schemas.microsoft.com/office/drawing/2014/main" val="1121937328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2225906804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3407492772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2463546470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3522072736"/>
                    </a:ext>
                  </a:extLst>
                </a:gridCol>
                <a:gridCol w="330630">
                  <a:extLst>
                    <a:ext uri="{9D8B030D-6E8A-4147-A177-3AD203B41FA5}">
                      <a16:colId xmlns:a16="http://schemas.microsoft.com/office/drawing/2014/main" val="4109581675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304289411"/>
                    </a:ext>
                  </a:extLst>
                </a:gridCol>
                <a:gridCol w="297866">
                  <a:extLst>
                    <a:ext uri="{9D8B030D-6E8A-4147-A177-3AD203B41FA5}">
                      <a16:colId xmlns:a16="http://schemas.microsoft.com/office/drawing/2014/main" val="2423345363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2044573487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1734129992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1344881330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1075439908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2462385184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2815883160"/>
                    </a:ext>
                  </a:extLst>
                </a:gridCol>
                <a:gridCol w="294887">
                  <a:extLst>
                    <a:ext uri="{9D8B030D-6E8A-4147-A177-3AD203B41FA5}">
                      <a16:colId xmlns:a16="http://schemas.microsoft.com/office/drawing/2014/main" val="271883095"/>
                    </a:ext>
                  </a:extLst>
                </a:gridCol>
                <a:gridCol w="397650">
                  <a:extLst>
                    <a:ext uri="{9D8B030D-6E8A-4147-A177-3AD203B41FA5}">
                      <a16:colId xmlns:a16="http://schemas.microsoft.com/office/drawing/2014/main" val="763994258"/>
                    </a:ext>
                  </a:extLst>
                </a:gridCol>
                <a:gridCol w="268078">
                  <a:extLst>
                    <a:ext uri="{9D8B030D-6E8A-4147-A177-3AD203B41FA5}">
                      <a16:colId xmlns:a16="http://schemas.microsoft.com/office/drawing/2014/main" val="2375022124"/>
                    </a:ext>
                  </a:extLst>
                </a:gridCol>
                <a:gridCol w="339565">
                  <a:extLst>
                    <a:ext uri="{9D8B030D-6E8A-4147-A177-3AD203B41FA5}">
                      <a16:colId xmlns:a16="http://schemas.microsoft.com/office/drawing/2014/main" val="2292477041"/>
                    </a:ext>
                  </a:extLst>
                </a:gridCol>
                <a:gridCol w="399138">
                  <a:extLst>
                    <a:ext uri="{9D8B030D-6E8A-4147-A177-3AD203B41FA5}">
                      <a16:colId xmlns:a16="http://schemas.microsoft.com/office/drawing/2014/main" val="1190243353"/>
                    </a:ext>
                  </a:extLst>
                </a:gridCol>
                <a:gridCol w="598710">
                  <a:extLst>
                    <a:ext uri="{9D8B030D-6E8A-4147-A177-3AD203B41FA5}">
                      <a16:colId xmlns:a16="http://schemas.microsoft.com/office/drawing/2014/main" val="973997779"/>
                    </a:ext>
                  </a:extLst>
                </a:gridCol>
              </a:tblGrid>
              <a:tr h="260640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9939"/>
                  </a:ext>
                </a:extLst>
              </a:tr>
              <a:tr h="129854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דורות(גריאטרי)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13757"/>
                  </a:ext>
                </a:extLst>
              </a:tr>
              <a:tr h="243108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25891"/>
                  </a:ext>
                </a:extLst>
              </a:tr>
              <a:tr h="24310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45209"/>
                  </a:ext>
                </a:extLst>
              </a:tr>
              <a:tr h="24310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57288"/>
                  </a:ext>
                </a:extLst>
              </a:tr>
              <a:tr h="243108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37712"/>
                  </a:ext>
                </a:extLst>
              </a:tr>
              <a:tr h="243108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16690"/>
                  </a:ext>
                </a:extLst>
              </a:tr>
              <a:tr h="243108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48602"/>
                  </a:ext>
                </a:extLst>
              </a:tr>
              <a:tr h="243108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78521"/>
                  </a:ext>
                </a:extLst>
              </a:tr>
              <a:tr h="243108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72080"/>
                  </a:ext>
                </a:extLst>
              </a:tr>
              <a:tr h="243108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635"/>
                  </a:ext>
                </a:extLst>
              </a:tr>
              <a:tr h="255986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948970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326629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658669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39834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317793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434324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73367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66300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25" y="1239696"/>
            <a:ext cx="1227169" cy="120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8774</TotalTime>
  <Words>843</Words>
  <Application>Microsoft Office PowerPoint</Application>
  <PresentationFormat>מסך רחב</PresentationFormat>
  <Paragraphs>598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610</cp:revision>
  <cp:lastPrinted>2020-03-23T05:54:24Z</cp:lastPrinted>
  <dcterms:created xsi:type="dcterms:W3CDTF">2018-06-12T03:19:29Z</dcterms:created>
  <dcterms:modified xsi:type="dcterms:W3CDTF">2020-04-08T05:30:06Z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