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0" r:id="rId11"/>
    <p:sldId id="926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מצטבר'!$A$3:$A$35</c:f>
              <c:numCache>
                <c:formatCode>m/d/yyyy</c:formatCode>
                <c:ptCount val="33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</c:numCache>
            </c:numRef>
          </c:cat>
          <c:val>
            <c:numRef>
              <c:f>'מצב רפואי מצטבר'!$E$3:$E$35</c:f>
              <c:numCache>
                <c:formatCode>General</c:formatCode>
                <c:ptCount val="3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מצטבר'!$A$3:$A$35</c:f>
              <c:numCache>
                <c:formatCode>m/d/yyyy</c:formatCode>
                <c:ptCount val="33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</c:numCache>
            </c:numRef>
          </c:cat>
          <c:val>
            <c:numRef>
              <c:f>'מצב רפואי מצטבר'!$G$3:$G$35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מצטבר'!$A$3:$A$35</c:f>
              <c:numCache>
                <c:formatCode>m/d/yyyy</c:formatCode>
                <c:ptCount val="33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</c:numCache>
            </c:numRef>
          </c:cat>
          <c:val>
            <c:numRef>
              <c:f>'מצב רפואי מצטבר'!$H$3:$H$35</c:f>
              <c:numCache>
                <c:formatCode>General</c:formatCode>
                <c:ptCount val="3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מצטבר'!$A$3:$A$35</c15:sqref>
                        </c15:formulaRef>
                      </c:ext>
                    </c:extLst>
                    <c:numCache>
                      <c:formatCode>m/d/yyyy</c:formatCode>
                      <c:ptCount val="33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מצטבר'!$A$3:$A$35</c15:sqref>
                        </c15:formulaRef>
                      </c:ext>
                    </c:extLst>
                    <c:numCache>
                      <c:formatCode>m/d/yyyy</c:formatCode>
                      <c:ptCount val="33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8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2.6029880397567483E-3"/>
                  <c:y val="-3.57448750726529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גיליון1!$B$1:$AH$1</c:f>
              <c:numCache>
                <c:formatCode>m/d/yyyy</c:formatCode>
                <c:ptCount val="33"/>
                <c:pt idx="0">
                  <c:v>43928</c:v>
                </c:pt>
                <c:pt idx="1">
                  <c:v>43927</c:v>
                </c:pt>
                <c:pt idx="2">
                  <c:v>43926</c:v>
                </c:pt>
                <c:pt idx="3">
                  <c:v>43925</c:v>
                </c:pt>
                <c:pt idx="4">
                  <c:v>43924</c:v>
                </c:pt>
                <c:pt idx="5">
                  <c:v>43923</c:v>
                </c:pt>
                <c:pt idx="6">
                  <c:v>43922</c:v>
                </c:pt>
                <c:pt idx="7">
                  <c:v>43921</c:v>
                </c:pt>
                <c:pt idx="8">
                  <c:v>43920</c:v>
                </c:pt>
                <c:pt idx="9">
                  <c:v>43919</c:v>
                </c:pt>
                <c:pt idx="10">
                  <c:v>43918</c:v>
                </c:pt>
                <c:pt idx="11">
                  <c:v>43917</c:v>
                </c:pt>
                <c:pt idx="12">
                  <c:v>43916</c:v>
                </c:pt>
                <c:pt idx="13">
                  <c:v>43915</c:v>
                </c:pt>
                <c:pt idx="14">
                  <c:v>43914</c:v>
                </c:pt>
                <c:pt idx="15">
                  <c:v>43913</c:v>
                </c:pt>
                <c:pt idx="16">
                  <c:v>43912</c:v>
                </c:pt>
                <c:pt idx="17">
                  <c:v>43911</c:v>
                </c:pt>
                <c:pt idx="18">
                  <c:v>43910</c:v>
                </c:pt>
                <c:pt idx="19">
                  <c:v>43909</c:v>
                </c:pt>
                <c:pt idx="20">
                  <c:v>43908</c:v>
                </c:pt>
                <c:pt idx="21">
                  <c:v>43907</c:v>
                </c:pt>
                <c:pt idx="22">
                  <c:v>43906</c:v>
                </c:pt>
                <c:pt idx="23">
                  <c:v>43905</c:v>
                </c:pt>
                <c:pt idx="24">
                  <c:v>43904</c:v>
                </c:pt>
                <c:pt idx="25">
                  <c:v>43903</c:v>
                </c:pt>
                <c:pt idx="26">
                  <c:v>43902</c:v>
                </c:pt>
                <c:pt idx="27">
                  <c:v>43901</c:v>
                </c:pt>
                <c:pt idx="28">
                  <c:v>43900</c:v>
                </c:pt>
                <c:pt idx="29">
                  <c:v>43899</c:v>
                </c:pt>
                <c:pt idx="30">
                  <c:v>43898</c:v>
                </c:pt>
                <c:pt idx="31">
                  <c:v>43897</c:v>
                </c:pt>
                <c:pt idx="32">
                  <c:v>43896</c:v>
                </c:pt>
              </c:numCache>
            </c:numRef>
          </c:cat>
          <c:val>
            <c:numRef>
              <c:f>גיליון1!$B$2:$AH$2</c:f>
              <c:numCache>
                <c:formatCode>General</c:formatCode>
                <c:ptCount val="33"/>
                <c:pt idx="0">
                  <c:v>113</c:v>
                </c:pt>
                <c:pt idx="1">
                  <c:v>107</c:v>
                </c:pt>
                <c:pt idx="2">
                  <c:v>106</c:v>
                </c:pt>
                <c:pt idx="3">
                  <c:v>107</c:v>
                </c:pt>
                <c:pt idx="4">
                  <c:v>95</c:v>
                </c:pt>
                <c:pt idx="5">
                  <c:v>83</c:v>
                </c:pt>
                <c:pt idx="6">
                  <c:v>76</c:v>
                </c:pt>
                <c:pt idx="7">
                  <c:v>76</c:v>
                </c:pt>
                <c:pt idx="8">
                  <c:v>63</c:v>
                </c:pt>
                <c:pt idx="9">
                  <c:v>54</c:v>
                </c:pt>
                <c:pt idx="10">
                  <c:v>43</c:v>
                </c:pt>
                <c:pt idx="11">
                  <c:v>38</c:v>
                </c:pt>
                <c:pt idx="12">
                  <c:v>37</c:v>
                </c:pt>
                <c:pt idx="13">
                  <c:v>34</c:v>
                </c:pt>
                <c:pt idx="14">
                  <c:v>31</c:v>
                </c:pt>
                <c:pt idx="15">
                  <c:v>29</c:v>
                </c:pt>
                <c:pt idx="16">
                  <c:v>15</c:v>
                </c:pt>
                <c:pt idx="17">
                  <c:v>15</c:v>
                </c:pt>
                <c:pt idx="18">
                  <c:v>12</c:v>
                </c:pt>
                <c:pt idx="19">
                  <c:v>6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גיליון1!$B$1:$AH$1</c:f>
              <c:numCache>
                <c:formatCode>m/d/yyyy</c:formatCode>
                <c:ptCount val="33"/>
                <c:pt idx="0">
                  <c:v>43928</c:v>
                </c:pt>
                <c:pt idx="1">
                  <c:v>43927</c:v>
                </c:pt>
                <c:pt idx="2">
                  <c:v>43926</c:v>
                </c:pt>
                <c:pt idx="3">
                  <c:v>43925</c:v>
                </c:pt>
                <c:pt idx="4">
                  <c:v>43924</c:v>
                </c:pt>
                <c:pt idx="5">
                  <c:v>43923</c:v>
                </c:pt>
                <c:pt idx="6">
                  <c:v>43922</c:v>
                </c:pt>
                <c:pt idx="7">
                  <c:v>43921</c:v>
                </c:pt>
                <c:pt idx="8">
                  <c:v>43920</c:v>
                </c:pt>
                <c:pt idx="9">
                  <c:v>43919</c:v>
                </c:pt>
                <c:pt idx="10">
                  <c:v>43918</c:v>
                </c:pt>
                <c:pt idx="11">
                  <c:v>43917</c:v>
                </c:pt>
                <c:pt idx="12">
                  <c:v>43916</c:v>
                </c:pt>
                <c:pt idx="13">
                  <c:v>43915</c:v>
                </c:pt>
                <c:pt idx="14">
                  <c:v>43914</c:v>
                </c:pt>
                <c:pt idx="15">
                  <c:v>43913</c:v>
                </c:pt>
                <c:pt idx="16">
                  <c:v>43912</c:v>
                </c:pt>
                <c:pt idx="17">
                  <c:v>43911</c:v>
                </c:pt>
                <c:pt idx="18">
                  <c:v>43910</c:v>
                </c:pt>
                <c:pt idx="19">
                  <c:v>43909</c:v>
                </c:pt>
                <c:pt idx="20">
                  <c:v>43908</c:v>
                </c:pt>
                <c:pt idx="21">
                  <c:v>43907</c:v>
                </c:pt>
                <c:pt idx="22">
                  <c:v>43906</c:v>
                </c:pt>
                <c:pt idx="23">
                  <c:v>43905</c:v>
                </c:pt>
                <c:pt idx="24">
                  <c:v>43904</c:v>
                </c:pt>
                <c:pt idx="25">
                  <c:v>43903</c:v>
                </c:pt>
                <c:pt idx="26">
                  <c:v>43902</c:v>
                </c:pt>
                <c:pt idx="27">
                  <c:v>43901</c:v>
                </c:pt>
                <c:pt idx="28">
                  <c:v>43900</c:v>
                </c:pt>
                <c:pt idx="29">
                  <c:v>43899</c:v>
                </c:pt>
                <c:pt idx="30">
                  <c:v>43898</c:v>
                </c:pt>
                <c:pt idx="31">
                  <c:v>43897</c:v>
                </c:pt>
                <c:pt idx="32">
                  <c:v>43896</c:v>
                </c:pt>
              </c:numCache>
            </c:numRef>
          </c:cat>
          <c:val>
            <c:numRef>
              <c:f>גיליון1!$B$3:$AH$3</c:f>
              <c:numCache>
                <c:formatCode>General</c:formatCode>
                <c:ptCount val="33"/>
                <c:pt idx="0">
                  <c:v>59</c:v>
                </c:pt>
                <c:pt idx="1">
                  <c:v>51</c:v>
                </c:pt>
                <c:pt idx="2">
                  <c:v>46</c:v>
                </c:pt>
                <c:pt idx="3">
                  <c:v>42</c:v>
                </c:pt>
                <c:pt idx="4">
                  <c:v>36</c:v>
                </c:pt>
                <c:pt idx="5">
                  <c:v>29</c:v>
                </c:pt>
                <c:pt idx="6">
                  <c:v>21</c:v>
                </c:pt>
                <c:pt idx="7">
                  <c:v>20</c:v>
                </c:pt>
                <c:pt idx="8">
                  <c:v>15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8</c:v>
                </c:pt>
                <c:pt idx="13">
                  <c:v>5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28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8005126291924"/>
          <c:y val="0.94923110868084537"/>
          <c:w val="0.1758398974741614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י"ג/ניסן/תש"ף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י"ג/ניסן/תש"ף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07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07/04/2020 בשעה 21:00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96396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9,248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8,075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189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65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149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117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251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6.4%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7.4%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8.7%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05871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725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5,967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704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1,017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770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07/04/2020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24144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07/04/2020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187623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26838"/>
              </p:ext>
            </p:extLst>
          </p:nvPr>
        </p:nvGraphicFramePr>
        <p:xfrm>
          <a:off x="407366" y="2780928"/>
          <a:ext cx="11352585" cy="22555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06/04/2020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07/04/2020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2.5%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07.04.2020 ל 08:00 ביום 06.04.2020)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07/04/2020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275356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07/04/2020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28178"/>
              </p:ext>
            </p:extLst>
          </p:nvPr>
        </p:nvGraphicFramePr>
        <p:xfrm>
          <a:off x="119342" y="913745"/>
          <a:ext cx="11953321" cy="5953009"/>
        </p:xfrm>
        <a:graphic>
          <a:graphicData uri="http://schemas.openxmlformats.org/drawingml/2006/table">
            <a:tbl>
              <a:tblPr rtl="1"/>
              <a:tblGrid>
                <a:gridCol w="758871">
                  <a:extLst>
                    <a:ext uri="{9D8B030D-6E8A-4147-A177-3AD203B41FA5}">
                      <a16:colId xmlns:a16="http://schemas.microsoft.com/office/drawing/2014/main" val="3542569663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1208756196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2850431540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1350400786"/>
                    </a:ext>
                  </a:extLst>
                </a:gridCol>
                <a:gridCol w="296364">
                  <a:extLst>
                    <a:ext uri="{9D8B030D-6E8A-4147-A177-3AD203B41FA5}">
                      <a16:colId xmlns:a16="http://schemas.microsoft.com/office/drawing/2014/main" val="2448147089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3912127868"/>
                    </a:ext>
                  </a:extLst>
                </a:gridCol>
                <a:gridCol w="341266">
                  <a:extLst>
                    <a:ext uri="{9D8B030D-6E8A-4147-A177-3AD203B41FA5}">
                      <a16:colId xmlns:a16="http://schemas.microsoft.com/office/drawing/2014/main" val="2285702504"/>
                    </a:ext>
                  </a:extLst>
                </a:gridCol>
                <a:gridCol w="341266">
                  <a:extLst>
                    <a:ext uri="{9D8B030D-6E8A-4147-A177-3AD203B41FA5}">
                      <a16:colId xmlns:a16="http://schemas.microsoft.com/office/drawing/2014/main" val="409087266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2456509415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187496421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3205776956"/>
                    </a:ext>
                  </a:extLst>
                </a:gridCol>
                <a:gridCol w="341266">
                  <a:extLst>
                    <a:ext uri="{9D8B030D-6E8A-4147-A177-3AD203B41FA5}">
                      <a16:colId xmlns:a16="http://schemas.microsoft.com/office/drawing/2014/main" val="4187480666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745837475"/>
                    </a:ext>
                  </a:extLst>
                </a:gridCol>
                <a:gridCol w="341266">
                  <a:extLst>
                    <a:ext uri="{9D8B030D-6E8A-4147-A177-3AD203B41FA5}">
                      <a16:colId xmlns:a16="http://schemas.microsoft.com/office/drawing/2014/main" val="1844220848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99544810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21058200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819265952"/>
                    </a:ext>
                  </a:extLst>
                </a:gridCol>
                <a:gridCol w="296364">
                  <a:extLst>
                    <a:ext uri="{9D8B030D-6E8A-4147-A177-3AD203B41FA5}">
                      <a16:colId xmlns:a16="http://schemas.microsoft.com/office/drawing/2014/main" val="2149250599"/>
                    </a:ext>
                  </a:extLst>
                </a:gridCol>
                <a:gridCol w="341266">
                  <a:extLst>
                    <a:ext uri="{9D8B030D-6E8A-4147-A177-3AD203B41FA5}">
                      <a16:colId xmlns:a16="http://schemas.microsoft.com/office/drawing/2014/main" val="3975836882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3609044485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780996239"/>
                    </a:ext>
                  </a:extLst>
                </a:gridCol>
                <a:gridCol w="332287">
                  <a:extLst>
                    <a:ext uri="{9D8B030D-6E8A-4147-A177-3AD203B41FA5}">
                      <a16:colId xmlns:a16="http://schemas.microsoft.com/office/drawing/2014/main" val="3584778191"/>
                    </a:ext>
                  </a:extLst>
                </a:gridCol>
                <a:gridCol w="296364">
                  <a:extLst>
                    <a:ext uri="{9D8B030D-6E8A-4147-A177-3AD203B41FA5}">
                      <a16:colId xmlns:a16="http://schemas.microsoft.com/office/drawing/2014/main" val="3112809579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3782072829"/>
                    </a:ext>
                  </a:extLst>
                </a:gridCol>
                <a:gridCol w="296364">
                  <a:extLst>
                    <a:ext uri="{9D8B030D-6E8A-4147-A177-3AD203B41FA5}">
                      <a16:colId xmlns:a16="http://schemas.microsoft.com/office/drawing/2014/main" val="2873288383"/>
                    </a:ext>
                  </a:extLst>
                </a:gridCol>
                <a:gridCol w="296364">
                  <a:extLst>
                    <a:ext uri="{9D8B030D-6E8A-4147-A177-3AD203B41FA5}">
                      <a16:colId xmlns:a16="http://schemas.microsoft.com/office/drawing/2014/main" val="650841416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786740201"/>
                    </a:ext>
                  </a:extLst>
                </a:gridCol>
                <a:gridCol w="296364">
                  <a:extLst>
                    <a:ext uri="{9D8B030D-6E8A-4147-A177-3AD203B41FA5}">
                      <a16:colId xmlns:a16="http://schemas.microsoft.com/office/drawing/2014/main" val="1444449874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2355040889"/>
                    </a:ext>
                  </a:extLst>
                </a:gridCol>
                <a:gridCol w="341266">
                  <a:extLst>
                    <a:ext uri="{9D8B030D-6E8A-4147-A177-3AD203B41FA5}">
                      <a16:colId xmlns:a16="http://schemas.microsoft.com/office/drawing/2014/main" val="823402622"/>
                    </a:ext>
                  </a:extLst>
                </a:gridCol>
                <a:gridCol w="296364">
                  <a:extLst>
                    <a:ext uri="{9D8B030D-6E8A-4147-A177-3AD203B41FA5}">
                      <a16:colId xmlns:a16="http://schemas.microsoft.com/office/drawing/2014/main" val="4100394812"/>
                    </a:ext>
                  </a:extLst>
                </a:gridCol>
                <a:gridCol w="399641">
                  <a:extLst>
                    <a:ext uri="{9D8B030D-6E8A-4147-A177-3AD203B41FA5}">
                      <a16:colId xmlns:a16="http://schemas.microsoft.com/office/drawing/2014/main" val="3235308217"/>
                    </a:ext>
                  </a:extLst>
                </a:gridCol>
                <a:gridCol w="269421">
                  <a:extLst>
                    <a:ext uri="{9D8B030D-6E8A-4147-A177-3AD203B41FA5}">
                      <a16:colId xmlns:a16="http://schemas.microsoft.com/office/drawing/2014/main" val="1691266579"/>
                    </a:ext>
                  </a:extLst>
                </a:gridCol>
                <a:gridCol w="341266">
                  <a:extLst>
                    <a:ext uri="{9D8B030D-6E8A-4147-A177-3AD203B41FA5}">
                      <a16:colId xmlns:a16="http://schemas.microsoft.com/office/drawing/2014/main" val="1048521915"/>
                    </a:ext>
                  </a:extLst>
                </a:gridCol>
                <a:gridCol w="401139">
                  <a:extLst>
                    <a:ext uri="{9D8B030D-6E8A-4147-A177-3AD203B41FA5}">
                      <a16:colId xmlns:a16="http://schemas.microsoft.com/office/drawing/2014/main" val="1014005839"/>
                    </a:ext>
                  </a:extLst>
                </a:gridCol>
                <a:gridCol w="601708">
                  <a:extLst>
                    <a:ext uri="{9D8B030D-6E8A-4147-A177-3AD203B41FA5}">
                      <a16:colId xmlns:a16="http://schemas.microsoft.com/office/drawing/2014/main" val="3150550654"/>
                    </a:ext>
                  </a:extLst>
                </a:gridCol>
              </a:tblGrid>
              <a:tr h="265565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43071"/>
                  </a:ext>
                </a:extLst>
              </a:tr>
              <a:tr h="13278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ים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00471"/>
                  </a:ext>
                </a:extLst>
              </a:tr>
              <a:tr h="247899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91716"/>
                  </a:ext>
                </a:extLst>
              </a:tr>
              <a:tr h="24789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31261"/>
                  </a:ext>
                </a:extLst>
              </a:tr>
              <a:tr h="24789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1909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967899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300325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45092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81542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16536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45094"/>
                  </a:ext>
                </a:extLst>
              </a:tr>
              <a:tr h="260822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364842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46709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20616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89135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74634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997835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286938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23935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09" y="1124744"/>
            <a:ext cx="1301554" cy="12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07/04/2020 בשעה 20:00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5461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368" y="1556792"/>
            <a:ext cx="2232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נפטרת 56 בנאות ים התיכון ביפו.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נפטר 63 ממוסד דורות בנתניה.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6440" y="1556792"/>
            <a:ext cx="172819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/>
              <a:t>סה"כ נפטרים:</a:t>
            </a:r>
          </a:p>
          <a:p>
            <a:pPr algn="ctr"/>
            <a:endParaRPr lang="he-IL" sz="3200" b="1" dirty="0"/>
          </a:p>
          <a:p>
            <a:pPr algn="ctr"/>
            <a:r>
              <a:rPr lang="he-IL" sz="4800" b="1" dirty="0">
                <a:solidFill>
                  <a:srgbClr val="FF0000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8701</TotalTime>
  <Words>806</Words>
  <Application>Microsoft Office PowerPoint</Application>
  <PresentationFormat>מסך רחב</PresentationFormat>
  <Paragraphs>567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600</cp:revision>
  <cp:lastPrinted>2020-03-23T05:54:24Z</cp:lastPrinted>
  <dcterms:created xsi:type="dcterms:W3CDTF">2018-06-12T03:19:29Z</dcterms:created>
  <dcterms:modified xsi:type="dcterms:W3CDTF">2020-04-07T18:23:01Z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