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9"/>
  </p:notesMasterIdLst>
  <p:handoutMasterIdLst>
    <p:handoutMasterId r:id="rId10"/>
  </p:handoutMasterIdLst>
  <p:sldIdLst>
    <p:sldId id="655" r:id="rId5"/>
    <p:sldId id="930" r:id="rId6"/>
    <p:sldId id="929" r:id="rId7"/>
    <p:sldId id="920" r:id="rId8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presProps" Target="presProps.xml" /><Relationship Id="rId5" Type="http://schemas.openxmlformats.org/officeDocument/2006/relationships/slide" Target="slides/slide1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כ"א/ניסן/תש"ף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כ"א/ניסן/תש"ף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15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96840"/>
              </p:ext>
            </p:extLst>
          </p:nvPr>
        </p:nvGraphicFramePr>
        <p:xfrm>
          <a:off x="191343" y="937460"/>
          <a:ext cx="11809315" cy="5871487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0944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12,501 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9650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9691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en-US" sz="2800" b="1" dirty="0"/>
                        <a:t>9,454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174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130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61757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180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*</a:t>
                      </a:r>
                      <a:r>
                        <a:rPr lang="en-US" sz="2800" b="1" dirty="0"/>
                        <a:t>133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363</a:t>
                      </a: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944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2.9%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0%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2.3%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5.7%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9650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9691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965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649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en-US" sz="2800" b="1" dirty="0"/>
                    </a:p>
                    <a:p>
                      <a:pPr algn="ctr" rtl="1"/>
                      <a:r>
                        <a:rPr lang="en-US" sz="2800" b="1" dirty="0"/>
                        <a:t>7,277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en-US" sz="2800" b="1" dirty="0"/>
                    </a:p>
                    <a:p>
                      <a:pPr algn="ctr" rtl="1"/>
                      <a:r>
                        <a:rPr lang="en-US" sz="2800" b="1" dirty="0"/>
                        <a:t>1,238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en-US" sz="2800" b="1" dirty="0"/>
                    </a:p>
                    <a:p>
                      <a:pPr algn="ctr" rtl="1"/>
                      <a:r>
                        <a:rPr lang="en-US" sz="2800" b="1" dirty="0"/>
                        <a:t>644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en-US" sz="2800" b="1" dirty="0"/>
                    </a:p>
                    <a:p>
                      <a:pPr algn="ctr" rtl="1"/>
                      <a:r>
                        <a:rPr lang="en-US" sz="2800" b="1" dirty="0"/>
                        <a:t>2,563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/>
                        <a:t>קל</a:t>
                      </a:r>
                      <a:endParaRPr lang="he-IL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15/04/2020 בשעה 20:30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15/04/2020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445525"/>
              </p:ext>
            </p:extLst>
          </p:nvPr>
        </p:nvGraphicFramePr>
        <p:xfrm>
          <a:off x="196575" y="1161132"/>
          <a:ext cx="11876098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1680597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e-IL" dirty="0"/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מרכזים</a:t>
                      </a:r>
                    </a:p>
                    <a:p>
                      <a:pPr algn="r"/>
                      <a:r>
                        <a:rPr lang="he-IL" sz="2000" dirty="0"/>
                        <a:t>גריאטריים</a:t>
                      </a:r>
                    </a:p>
                  </a:txBody>
                  <a:tcPr marL="504000" marR="7200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0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15/04/2020 בשעה 20:30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27125"/>
              </p:ext>
            </p:extLst>
          </p:nvPr>
        </p:nvGraphicFramePr>
        <p:xfrm>
          <a:off x="119336" y="913734"/>
          <a:ext cx="11953329" cy="5944258"/>
        </p:xfrm>
        <a:graphic>
          <a:graphicData uri="http://schemas.openxmlformats.org/drawingml/2006/table">
            <a:tbl>
              <a:tblPr rtl="1"/>
              <a:tblGrid>
                <a:gridCol w="842064">
                  <a:extLst>
                    <a:ext uri="{9D8B030D-6E8A-4147-A177-3AD203B41FA5}">
                      <a16:colId xmlns:a16="http://schemas.microsoft.com/office/drawing/2014/main" val="905604820"/>
                    </a:ext>
                  </a:extLst>
                </a:gridCol>
                <a:gridCol w="627811">
                  <a:extLst>
                    <a:ext uri="{9D8B030D-6E8A-4147-A177-3AD203B41FA5}">
                      <a16:colId xmlns:a16="http://schemas.microsoft.com/office/drawing/2014/main" val="3166358202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163770321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2256482062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3678683389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1645912436"/>
                    </a:ext>
                  </a:extLst>
                </a:gridCol>
                <a:gridCol w="378680">
                  <a:extLst>
                    <a:ext uri="{9D8B030D-6E8A-4147-A177-3AD203B41FA5}">
                      <a16:colId xmlns:a16="http://schemas.microsoft.com/office/drawing/2014/main" val="1832027989"/>
                    </a:ext>
                  </a:extLst>
                </a:gridCol>
                <a:gridCol w="378680">
                  <a:extLst>
                    <a:ext uri="{9D8B030D-6E8A-4147-A177-3AD203B41FA5}">
                      <a16:colId xmlns:a16="http://schemas.microsoft.com/office/drawing/2014/main" val="551059421"/>
                    </a:ext>
                  </a:extLst>
                </a:gridCol>
                <a:gridCol w="372036">
                  <a:extLst>
                    <a:ext uri="{9D8B030D-6E8A-4147-A177-3AD203B41FA5}">
                      <a16:colId xmlns:a16="http://schemas.microsoft.com/office/drawing/2014/main" val="1417012927"/>
                    </a:ext>
                  </a:extLst>
                </a:gridCol>
                <a:gridCol w="378680">
                  <a:extLst>
                    <a:ext uri="{9D8B030D-6E8A-4147-A177-3AD203B41FA5}">
                      <a16:colId xmlns:a16="http://schemas.microsoft.com/office/drawing/2014/main" val="1195337498"/>
                    </a:ext>
                  </a:extLst>
                </a:gridCol>
                <a:gridCol w="378680">
                  <a:extLst>
                    <a:ext uri="{9D8B030D-6E8A-4147-A177-3AD203B41FA5}">
                      <a16:colId xmlns:a16="http://schemas.microsoft.com/office/drawing/2014/main" val="1454084256"/>
                    </a:ext>
                  </a:extLst>
                </a:gridCol>
                <a:gridCol w="332175">
                  <a:extLst>
                    <a:ext uri="{9D8B030D-6E8A-4147-A177-3AD203B41FA5}">
                      <a16:colId xmlns:a16="http://schemas.microsoft.com/office/drawing/2014/main" val="696544380"/>
                    </a:ext>
                  </a:extLst>
                </a:gridCol>
                <a:gridCol w="445114">
                  <a:extLst>
                    <a:ext uri="{9D8B030D-6E8A-4147-A177-3AD203B41FA5}">
                      <a16:colId xmlns:a16="http://schemas.microsoft.com/office/drawing/2014/main" val="1440936491"/>
                    </a:ext>
                  </a:extLst>
                </a:gridCol>
                <a:gridCol w="332175">
                  <a:extLst>
                    <a:ext uri="{9D8B030D-6E8A-4147-A177-3AD203B41FA5}">
                      <a16:colId xmlns:a16="http://schemas.microsoft.com/office/drawing/2014/main" val="1268271749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826551491"/>
                    </a:ext>
                  </a:extLst>
                </a:gridCol>
                <a:gridCol w="378680">
                  <a:extLst>
                    <a:ext uri="{9D8B030D-6E8A-4147-A177-3AD203B41FA5}">
                      <a16:colId xmlns:a16="http://schemas.microsoft.com/office/drawing/2014/main" val="2904424483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745343141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869869980"/>
                    </a:ext>
                  </a:extLst>
                </a:gridCol>
                <a:gridCol w="368715">
                  <a:extLst>
                    <a:ext uri="{9D8B030D-6E8A-4147-A177-3AD203B41FA5}">
                      <a16:colId xmlns:a16="http://schemas.microsoft.com/office/drawing/2014/main" val="410163378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969027083"/>
                    </a:ext>
                  </a:extLst>
                </a:gridCol>
                <a:gridCol w="332175">
                  <a:extLst>
                    <a:ext uri="{9D8B030D-6E8A-4147-A177-3AD203B41FA5}">
                      <a16:colId xmlns:a16="http://schemas.microsoft.com/office/drawing/2014/main" val="2728001109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3839116531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3695618175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906829957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472272477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854644893"/>
                    </a:ext>
                  </a:extLst>
                </a:gridCol>
                <a:gridCol w="443453">
                  <a:extLst>
                    <a:ext uri="{9D8B030D-6E8A-4147-A177-3AD203B41FA5}">
                      <a16:colId xmlns:a16="http://schemas.microsoft.com/office/drawing/2014/main" val="2763387847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3603350041"/>
                    </a:ext>
                  </a:extLst>
                </a:gridCol>
                <a:gridCol w="443453">
                  <a:extLst>
                    <a:ext uri="{9D8B030D-6E8A-4147-A177-3AD203B41FA5}">
                      <a16:colId xmlns:a16="http://schemas.microsoft.com/office/drawing/2014/main" val="253580281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830591161"/>
                    </a:ext>
                  </a:extLst>
                </a:gridCol>
                <a:gridCol w="767324">
                  <a:extLst>
                    <a:ext uri="{9D8B030D-6E8A-4147-A177-3AD203B41FA5}">
                      <a16:colId xmlns:a16="http://schemas.microsoft.com/office/drawing/2014/main" val="2886781175"/>
                    </a:ext>
                  </a:extLst>
                </a:gridCol>
              </a:tblGrid>
              <a:tr h="262373">
                <a:tc gridSpan="31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98156"/>
                  </a:ext>
                </a:extLst>
              </a:tr>
              <a:tr h="110971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3219"/>
                  </a:ext>
                </a:extLst>
              </a:tr>
              <a:tr h="240867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19035"/>
                  </a:ext>
                </a:extLst>
              </a:tr>
              <a:tr h="24086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74554"/>
                  </a:ext>
                </a:extLst>
              </a:tr>
              <a:tr h="24086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27381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57807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48366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09201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61083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77434"/>
                  </a:ext>
                </a:extLst>
              </a:tr>
              <a:tr h="24086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44015"/>
                  </a:ext>
                </a:extLst>
              </a:tr>
              <a:tr h="2365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30300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210792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56932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73557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890264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167865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בגריאטריה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21036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הנפטרים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433188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67168"/>
                  </a:ext>
                </a:extLst>
              </a:tr>
              <a:tr h="240867"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57785"/>
                  </a:ext>
                </a:extLst>
              </a:tr>
            </a:tbl>
          </a:graphicData>
        </a:graphic>
      </p:graphicFrame>
      <p:pic>
        <p:nvPicPr>
          <p:cNvPr id="11" name="תמונה 10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25" y="1124744"/>
            <a:ext cx="939431" cy="11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9416" y="4869160"/>
            <a:ext cx="3456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* כולל מונשמים כרוניים שהגיעו מבתי    אבות</a:t>
            </a:r>
          </a:p>
        </p:txBody>
      </p:sp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10203</TotalTime>
  <Words>484</Words>
  <Application>Microsoft Office PowerPoint</Application>
  <PresentationFormat>מסך רחב</PresentationFormat>
  <Paragraphs>360</Paragraphs>
  <Slides>4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758</cp:revision>
  <cp:lastPrinted>2020-03-23T05:54:24Z</cp:lastPrinted>
  <dcterms:created xsi:type="dcterms:W3CDTF">2018-06-12T03:19:29Z</dcterms:created>
  <dcterms:modified xsi:type="dcterms:W3CDTF">2020-04-15T18:03:35Z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