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0" r:id="rId11"/>
    <p:sldId id="926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מצטבר'!$A$3:$A$35</c:f>
              <c:numCache>
                <c:formatCode>m/d/yyyy</c:formatCode>
                <c:ptCount val="33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</c:numCache>
            </c:numRef>
          </c:cat>
          <c:val>
            <c:numRef>
              <c:f>'מצב רפואי מצטבר'!$E$3:$E$35</c:f>
              <c:numCache>
                <c:formatCode>General</c:formatCode>
                <c:ptCount val="3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מצטבר'!$A$3:$A$35</c:f>
              <c:numCache>
                <c:formatCode>m/d/yyyy</c:formatCode>
                <c:ptCount val="33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</c:numCache>
            </c:numRef>
          </c:cat>
          <c:val>
            <c:numRef>
              <c:f>'מצב רפואי מצטבר'!$G$3:$G$35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מצטבר'!$A$3:$A$35</c:f>
              <c:numCache>
                <c:formatCode>m/d/yyyy</c:formatCode>
                <c:ptCount val="33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</c:numCache>
            </c:numRef>
          </c:cat>
          <c:val>
            <c:numRef>
              <c:f>'מצב רפואי מצטבר'!$H$3:$H$35</c:f>
              <c:numCache>
                <c:formatCode>General</c:formatCode>
                <c:ptCount val="3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מצטבר'!$A$3:$A$35</c15:sqref>
                        </c15:formulaRef>
                      </c:ext>
                    </c:extLst>
                    <c:numCache>
                      <c:formatCode>m/d/yyyy</c:formatCode>
                      <c:ptCount val="33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מצטבר'!$A$3:$A$35</c15:sqref>
                        </c15:formulaRef>
                      </c:ext>
                    </c:extLst>
                    <c:numCache>
                      <c:formatCode>m/d/yyyy</c:formatCode>
                      <c:ptCount val="33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28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2.6029880397567483E-3"/>
                  <c:y val="-3.57448750726529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גיליון1!$B$1:$AH$1</c:f>
              <c:numCache>
                <c:formatCode>m/d/yyyy</c:formatCode>
                <c:ptCount val="33"/>
                <c:pt idx="0">
                  <c:v>43928</c:v>
                </c:pt>
                <c:pt idx="1">
                  <c:v>43927</c:v>
                </c:pt>
                <c:pt idx="2">
                  <c:v>43926</c:v>
                </c:pt>
                <c:pt idx="3">
                  <c:v>43925</c:v>
                </c:pt>
                <c:pt idx="4">
                  <c:v>43924</c:v>
                </c:pt>
                <c:pt idx="5">
                  <c:v>43923</c:v>
                </c:pt>
                <c:pt idx="6">
                  <c:v>43922</c:v>
                </c:pt>
                <c:pt idx="7">
                  <c:v>43921</c:v>
                </c:pt>
                <c:pt idx="8">
                  <c:v>43920</c:v>
                </c:pt>
                <c:pt idx="9">
                  <c:v>43919</c:v>
                </c:pt>
                <c:pt idx="10">
                  <c:v>43918</c:v>
                </c:pt>
                <c:pt idx="11">
                  <c:v>43917</c:v>
                </c:pt>
                <c:pt idx="12">
                  <c:v>43916</c:v>
                </c:pt>
                <c:pt idx="13">
                  <c:v>43915</c:v>
                </c:pt>
                <c:pt idx="14">
                  <c:v>43914</c:v>
                </c:pt>
                <c:pt idx="15">
                  <c:v>43913</c:v>
                </c:pt>
                <c:pt idx="16">
                  <c:v>43912</c:v>
                </c:pt>
                <c:pt idx="17">
                  <c:v>43911</c:v>
                </c:pt>
                <c:pt idx="18">
                  <c:v>43910</c:v>
                </c:pt>
                <c:pt idx="19">
                  <c:v>43909</c:v>
                </c:pt>
                <c:pt idx="20">
                  <c:v>43908</c:v>
                </c:pt>
                <c:pt idx="21">
                  <c:v>43907</c:v>
                </c:pt>
                <c:pt idx="22">
                  <c:v>43906</c:v>
                </c:pt>
                <c:pt idx="23">
                  <c:v>43905</c:v>
                </c:pt>
                <c:pt idx="24">
                  <c:v>43904</c:v>
                </c:pt>
                <c:pt idx="25">
                  <c:v>43903</c:v>
                </c:pt>
                <c:pt idx="26">
                  <c:v>43902</c:v>
                </c:pt>
                <c:pt idx="27">
                  <c:v>43901</c:v>
                </c:pt>
                <c:pt idx="28">
                  <c:v>43900</c:v>
                </c:pt>
                <c:pt idx="29">
                  <c:v>43899</c:v>
                </c:pt>
                <c:pt idx="30">
                  <c:v>43898</c:v>
                </c:pt>
                <c:pt idx="31">
                  <c:v>43897</c:v>
                </c:pt>
                <c:pt idx="32">
                  <c:v>43896</c:v>
                </c:pt>
              </c:numCache>
            </c:numRef>
          </c:cat>
          <c:val>
            <c:numRef>
              <c:f>גיליון1!$B$2:$AH$2</c:f>
              <c:numCache>
                <c:formatCode>General</c:formatCode>
                <c:ptCount val="33"/>
                <c:pt idx="0">
                  <c:v>113</c:v>
                </c:pt>
                <c:pt idx="1">
                  <c:v>107</c:v>
                </c:pt>
                <c:pt idx="2">
                  <c:v>106</c:v>
                </c:pt>
                <c:pt idx="3">
                  <c:v>107</c:v>
                </c:pt>
                <c:pt idx="4">
                  <c:v>95</c:v>
                </c:pt>
                <c:pt idx="5">
                  <c:v>83</c:v>
                </c:pt>
                <c:pt idx="6">
                  <c:v>76</c:v>
                </c:pt>
                <c:pt idx="7">
                  <c:v>76</c:v>
                </c:pt>
                <c:pt idx="8">
                  <c:v>63</c:v>
                </c:pt>
                <c:pt idx="9">
                  <c:v>54</c:v>
                </c:pt>
                <c:pt idx="10">
                  <c:v>43</c:v>
                </c:pt>
                <c:pt idx="11">
                  <c:v>38</c:v>
                </c:pt>
                <c:pt idx="12">
                  <c:v>37</c:v>
                </c:pt>
                <c:pt idx="13">
                  <c:v>34</c:v>
                </c:pt>
                <c:pt idx="14">
                  <c:v>31</c:v>
                </c:pt>
                <c:pt idx="15">
                  <c:v>29</c:v>
                </c:pt>
                <c:pt idx="16">
                  <c:v>15</c:v>
                </c:pt>
                <c:pt idx="17">
                  <c:v>15</c:v>
                </c:pt>
                <c:pt idx="18">
                  <c:v>12</c:v>
                </c:pt>
                <c:pt idx="19">
                  <c:v>6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גיליון1!$B$1:$AH$1</c:f>
              <c:numCache>
                <c:formatCode>m/d/yyyy</c:formatCode>
                <c:ptCount val="33"/>
                <c:pt idx="0">
                  <c:v>43928</c:v>
                </c:pt>
                <c:pt idx="1">
                  <c:v>43927</c:v>
                </c:pt>
                <c:pt idx="2">
                  <c:v>43926</c:v>
                </c:pt>
                <c:pt idx="3">
                  <c:v>43925</c:v>
                </c:pt>
                <c:pt idx="4">
                  <c:v>43924</c:v>
                </c:pt>
                <c:pt idx="5">
                  <c:v>43923</c:v>
                </c:pt>
                <c:pt idx="6">
                  <c:v>43922</c:v>
                </c:pt>
                <c:pt idx="7">
                  <c:v>43921</c:v>
                </c:pt>
                <c:pt idx="8">
                  <c:v>43920</c:v>
                </c:pt>
                <c:pt idx="9">
                  <c:v>43919</c:v>
                </c:pt>
                <c:pt idx="10">
                  <c:v>43918</c:v>
                </c:pt>
                <c:pt idx="11">
                  <c:v>43917</c:v>
                </c:pt>
                <c:pt idx="12">
                  <c:v>43916</c:v>
                </c:pt>
                <c:pt idx="13">
                  <c:v>43915</c:v>
                </c:pt>
                <c:pt idx="14">
                  <c:v>43914</c:v>
                </c:pt>
                <c:pt idx="15">
                  <c:v>43913</c:v>
                </c:pt>
                <c:pt idx="16">
                  <c:v>43912</c:v>
                </c:pt>
                <c:pt idx="17">
                  <c:v>43911</c:v>
                </c:pt>
                <c:pt idx="18">
                  <c:v>43910</c:v>
                </c:pt>
                <c:pt idx="19">
                  <c:v>43909</c:v>
                </c:pt>
                <c:pt idx="20">
                  <c:v>43908</c:v>
                </c:pt>
                <c:pt idx="21">
                  <c:v>43907</c:v>
                </c:pt>
                <c:pt idx="22">
                  <c:v>43906</c:v>
                </c:pt>
                <c:pt idx="23">
                  <c:v>43905</c:v>
                </c:pt>
                <c:pt idx="24">
                  <c:v>43904</c:v>
                </c:pt>
                <c:pt idx="25">
                  <c:v>43903</c:v>
                </c:pt>
                <c:pt idx="26">
                  <c:v>43902</c:v>
                </c:pt>
                <c:pt idx="27">
                  <c:v>43901</c:v>
                </c:pt>
                <c:pt idx="28">
                  <c:v>43900</c:v>
                </c:pt>
                <c:pt idx="29">
                  <c:v>43899</c:v>
                </c:pt>
                <c:pt idx="30">
                  <c:v>43898</c:v>
                </c:pt>
                <c:pt idx="31">
                  <c:v>43897</c:v>
                </c:pt>
                <c:pt idx="32">
                  <c:v>43896</c:v>
                </c:pt>
              </c:numCache>
            </c:numRef>
          </c:cat>
          <c:val>
            <c:numRef>
              <c:f>גיליון1!$B$3:$AH$3</c:f>
              <c:numCache>
                <c:formatCode>General</c:formatCode>
                <c:ptCount val="33"/>
                <c:pt idx="0">
                  <c:v>59</c:v>
                </c:pt>
                <c:pt idx="1">
                  <c:v>51</c:v>
                </c:pt>
                <c:pt idx="2">
                  <c:v>46</c:v>
                </c:pt>
                <c:pt idx="3">
                  <c:v>42</c:v>
                </c:pt>
                <c:pt idx="4">
                  <c:v>36</c:v>
                </c:pt>
                <c:pt idx="5">
                  <c:v>29</c:v>
                </c:pt>
                <c:pt idx="6">
                  <c:v>21</c:v>
                </c:pt>
                <c:pt idx="7">
                  <c:v>20</c:v>
                </c:pt>
                <c:pt idx="8">
                  <c:v>15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8</c:v>
                </c:pt>
                <c:pt idx="13">
                  <c:v>5</c:v>
                </c:pt>
                <c:pt idx="14">
                  <c:v>3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28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08005126291924"/>
          <c:y val="0.94923110868084537"/>
          <c:w val="0.1758398974741614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י"ג/ניסן/תש"ף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י"ג/ניסן/תש"ף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07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7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07/04/2020 בשעה 08:00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11213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9,006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7,930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181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59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153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113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237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29.3%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5.6%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10.3%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15.7%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09272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708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6,484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819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1,132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683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07/04/2020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24144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07/04/2020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187623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94829"/>
              </p:ext>
            </p:extLst>
          </p:nvPr>
        </p:nvGraphicFramePr>
        <p:xfrm>
          <a:off x="407366" y="2780928"/>
          <a:ext cx="11352585" cy="225552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06/04/2020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07/04/2020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07.04.2020 ל 08:00 ביום 06.04.2020)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07/04/2020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038062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בילינסון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ביקור 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הסהר האדום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07/04/2020 בשעה 08:00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47984"/>
              </p:ext>
            </p:extLst>
          </p:nvPr>
        </p:nvGraphicFramePr>
        <p:xfrm>
          <a:off x="191345" y="913744"/>
          <a:ext cx="11881320" cy="5950654"/>
        </p:xfrm>
        <a:graphic>
          <a:graphicData uri="http://schemas.openxmlformats.org/drawingml/2006/table">
            <a:tbl>
              <a:tblPr rtl="1"/>
              <a:tblGrid>
                <a:gridCol w="754300">
                  <a:extLst>
                    <a:ext uri="{9D8B030D-6E8A-4147-A177-3AD203B41FA5}">
                      <a16:colId xmlns:a16="http://schemas.microsoft.com/office/drawing/2014/main" val="2325660646"/>
                    </a:ext>
                  </a:extLst>
                </a:gridCol>
                <a:gridCol w="562377">
                  <a:extLst>
                    <a:ext uri="{9D8B030D-6E8A-4147-A177-3AD203B41FA5}">
                      <a16:colId xmlns:a16="http://schemas.microsoft.com/office/drawing/2014/main" val="3017138565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159084141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181547701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54961274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4288015656"/>
                    </a:ext>
                  </a:extLst>
                </a:gridCol>
                <a:gridCol w="339210">
                  <a:extLst>
                    <a:ext uri="{9D8B030D-6E8A-4147-A177-3AD203B41FA5}">
                      <a16:colId xmlns:a16="http://schemas.microsoft.com/office/drawing/2014/main" val="103113685"/>
                    </a:ext>
                  </a:extLst>
                </a:gridCol>
                <a:gridCol w="339210">
                  <a:extLst>
                    <a:ext uri="{9D8B030D-6E8A-4147-A177-3AD203B41FA5}">
                      <a16:colId xmlns:a16="http://schemas.microsoft.com/office/drawing/2014/main" val="597081201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1812300626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3763294933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1907585867"/>
                    </a:ext>
                  </a:extLst>
                </a:gridCol>
                <a:gridCol w="339210">
                  <a:extLst>
                    <a:ext uri="{9D8B030D-6E8A-4147-A177-3AD203B41FA5}">
                      <a16:colId xmlns:a16="http://schemas.microsoft.com/office/drawing/2014/main" val="3697917508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1895165139"/>
                    </a:ext>
                  </a:extLst>
                </a:gridCol>
                <a:gridCol w="339210">
                  <a:extLst>
                    <a:ext uri="{9D8B030D-6E8A-4147-A177-3AD203B41FA5}">
                      <a16:colId xmlns:a16="http://schemas.microsoft.com/office/drawing/2014/main" val="3024309233"/>
                    </a:ext>
                  </a:extLst>
                </a:gridCol>
                <a:gridCol w="297554">
                  <a:extLst>
                    <a:ext uri="{9D8B030D-6E8A-4147-A177-3AD203B41FA5}">
                      <a16:colId xmlns:a16="http://schemas.microsoft.com/office/drawing/2014/main" val="3146629480"/>
                    </a:ext>
                  </a:extLst>
                </a:gridCol>
                <a:gridCol w="297554">
                  <a:extLst>
                    <a:ext uri="{9D8B030D-6E8A-4147-A177-3AD203B41FA5}">
                      <a16:colId xmlns:a16="http://schemas.microsoft.com/office/drawing/2014/main" val="1486583404"/>
                    </a:ext>
                  </a:extLst>
                </a:gridCol>
                <a:gridCol w="297554">
                  <a:extLst>
                    <a:ext uri="{9D8B030D-6E8A-4147-A177-3AD203B41FA5}">
                      <a16:colId xmlns:a16="http://schemas.microsoft.com/office/drawing/2014/main" val="524762132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992658070"/>
                    </a:ext>
                  </a:extLst>
                </a:gridCol>
                <a:gridCol w="339210">
                  <a:extLst>
                    <a:ext uri="{9D8B030D-6E8A-4147-A177-3AD203B41FA5}">
                      <a16:colId xmlns:a16="http://schemas.microsoft.com/office/drawing/2014/main" val="1200687152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3132733991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2967588734"/>
                    </a:ext>
                  </a:extLst>
                </a:gridCol>
                <a:gridCol w="330285">
                  <a:extLst>
                    <a:ext uri="{9D8B030D-6E8A-4147-A177-3AD203B41FA5}">
                      <a16:colId xmlns:a16="http://schemas.microsoft.com/office/drawing/2014/main" val="2754251293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4214811969"/>
                    </a:ext>
                  </a:extLst>
                </a:gridCol>
                <a:gridCol w="297554">
                  <a:extLst>
                    <a:ext uri="{9D8B030D-6E8A-4147-A177-3AD203B41FA5}">
                      <a16:colId xmlns:a16="http://schemas.microsoft.com/office/drawing/2014/main" val="889506497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60266613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144501811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2728549480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383942330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738988418"/>
                    </a:ext>
                  </a:extLst>
                </a:gridCol>
                <a:gridCol w="339210">
                  <a:extLst>
                    <a:ext uri="{9D8B030D-6E8A-4147-A177-3AD203B41FA5}">
                      <a16:colId xmlns:a16="http://schemas.microsoft.com/office/drawing/2014/main" val="3451051530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608297327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6837777"/>
                    </a:ext>
                  </a:extLst>
                </a:gridCol>
                <a:gridCol w="267799">
                  <a:extLst>
                    <a:ext uri="{9D8B030D-6E8A-4147-A177-3AD203B41FA5}">
                      <a16:colId xmlns:a16="http://schemas.microsoft.com/office/drawing/2014/main" val="3408831961"/>
                    </a:ext>
                  </a:extLst>
                </a:gridCol>
                <a:gridCol w="339210">
                  <a:extLst>
                    <a:ext uri="{9D8B030D-6E8A-4147-A177-3AD203B41FA5}">
                      <a16:colId xmlns:a16="http://schemas.microsoft.com/office/drawing/2014/main" val="946534396"/>
                    </a:ext>
                  </a:extLst>
                </a:gridCol>
                <a:gridCol w="398721">
                  <a:extLst>
                    <a:ext uri="{9D8B030D-6E8A-4147-A177-3AD203B41FA5}">
                      <a16:colId xmlns:a16="http://schemas.microsoft.com/office/drawing/2014/main" val="118613493"/>
                    </a:ext>
                  </a:extLst>
                </a:gridCol>
                <a:gridCol w="598084">
                  <a:extLst>
                    <a:ext uri="{9D8B030D-6E8A-4147-A177-3AD203B41FA5}">
                      <a16:colId xmlns:a16="http://schemas.microsoft.com/office/drawing/2014/main" val="2624298769"/>
                    </a:ext>
                  </a:extLst>
                </a:gridCol>
              </a:tblGrid>
              <a:tr h="267921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18923"/>
                  </a:ext>
                </a:extLst>
              </a:tr>
              <a:tr h="130133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בילינסון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ביקור 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הסהר האדום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31006"/>
                  </a:ext>
                </a:extLst>
              </a:tr>
              <a:tr h="248491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2365"/>
                  </a:ext>
                </a:extLst>
              </a:tr>
              <a:tr h="248491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42485"/>
                  </a:ext>
                </a:extLst>
              </a:tr>
              <a:tr h="248491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98327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4665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38567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68764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37908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58851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14974"/>
                  </a:ext>
                </a:extLst>
              </a:tr>
              <a:tr h="263138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85207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22114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9354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9911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91686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73213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709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81998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499" y="1196752"/>
            <a:ext cx="1247375" cy="12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188640"/>
            <a:ext cx="7704856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נפטרים</a:t>
            </a:r>
            <a:br>
              <a:rPr lang="he-IL" sz="5400" b="1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b="1" dirty="0">
                <a:solidFill>
                  <a:srgbClr val="002060"/>
                </a:solidFill>
                <a:latin typeface="Calibri" pitchFamily="34" charset="0"/>
              </a:rPr>
              <a:t>מעודכן ליום 07/04/2020 בשעה 08:00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68674"/>
              </p:ext>
            </p:extLst>
          </p:nvPr>
        </p:nvGraphicFramePr>
        <p:xfrm>
          <a:off x="2946888" y="1019637"/>
          <a:ext cx="6802280" cy="5851351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3401140">
                  <a:extLst>
                    <a:ext uri="{9D8B030D-6E8A-4147-A177-3AD203B41FA5}">
                      <a16:colId xmlns:a16="http://schemas.microsoft.com/office/drawing/2014/main" val="4069318551"/>
                    </a:ext>
                  </a:extLst>
                </a:gridCol>
                <a:gridCol w="3401140">
                  <a:extLst>
                    <a:ext uri="{9D8B030D-6E8A-4147-A177-3AD203B41FA5}">
                      <a16:colId xmlns:a16="http://schemas.microsoft.com/office/drawing/2014/main" val="3513817590"/>
                    </a:ext>
                  </a:extLst>
                </a:gridCol>
              </a:tblGrid>
              <a:tr h="446866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בית</a:t>
                      </a:r>
                      <a:r>
                        <a:rPr lang="he-IL" sz="24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חולים</a:t>
                      </a:r>
                      <a:endParaRPr lang="he-IL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מספר נפטרים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91656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49291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 אשדוד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0659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10440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09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1136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8677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8251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64045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3367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0050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8574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42591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1553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680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</a:t>
                      </a:r>
                      <a:r>
                        <a:rPr lang="he-IL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יפה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3723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01073"/>
                  </a:ext>
                </a:extLst>
              </a:tr>
              <a:tr h="37438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275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7368" y="1556792"/>
            <a:ext cx="194421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* נפטרת 56 בנאות ים התיכון ביפו.</a:t>
            </a:r>
          </a:p>
        </p:txBody>
      </p:sp>
    </p:spTree>
    <p:extLst>
      <p:ext uri="{BB962C8B-B14F-4D97-AF65-F5344CB8AC3E}">
        <p14:creationId xmlns:p14="http://schemas.microsoft.com/office/powerpoint/2010/main" val="4427098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8509</TotalTime>
  <Words>789</Words>
  <Application>Microsoft Office PowerPoint</Application>
  <PresentationFormat>מסך רחב</PresentationFormat>
  <Paragraphs>564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594</cp:revision>
  <cp:lastPrinted>2020-03-23T05:54:24Z</cp:lastPrinted>
  <dcterms:created xsi:type="dcterms:W3CDTF">2018-06-12T03:19:29Z</dcterms:created>
  <dcterms:modified xsi:type="dcterms:W3CDTF">2020-04-07T05:57:54Z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