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3" r:id="rId4"/>
  </p:sldMasterIdLst>
  <p:notesMasterIdLst>
    <p:notesMasterId r:id="rId10"/>
  </p:notesMasterIdLst>
  <p:handoutMasterIdLst>
    <p:handoutMasterId r:id="rId11"/>
  </p:handoutMasterIdLst>
  <p:sldIdLst>
    <p:sldId id="655" r:id="rId5"/>
    <p:sldId id="930" r:id="rId6"/>
    <p:sldId id="924" r:id="rId7"/>
    <p:sldId id="929" r:id="rId8"/>
    <p:sldId id="920" r:id="rId9"/>
  </p:sldIdLst>
  <p:sldSz cx="12192000" cy="6858000"/>
  <p:notesSz cx="6808788" cy="9940925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5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DD"/>
    <a:srgbClr val="FFB9B9"/>
    <a:srgbClr val="FF8585"/>
    <a:srgbClr val="FF9797"/>
    <a:srgbClr val="79C0E3"/>
    <a:srgbClr val="FFAFAF"/>
    <a:srgbClr val="BED879"/>
    <a:srgbClr val="05AED2"/>
    <a:srgbClr val="0C8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סגנון בהיר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סגנון ביניים 3 - הדגשה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סגנון בהיר 1 - הדגשה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סגנון ערכת נושא 1 - הדגשה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סגנון ביניים 4 - הדגשה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6400" autoAdjust="0"/>
  </p:normalViewPr>
  <p:slideViewPr>
    <p:cSldViewPr>
      <p:cViewPr varScale="1">
        <p:scale>
          <a:sx n="62" d="100"/>
          <a:sy n="62" d="100"/>
        </p:scale>
        <p:origin x="804" y="54"/>
      </p:cViewPr>
      <p:guideLst>
        <p:guide orient="horz" pos="2160"/>
        <p:guide pos="456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viewProps" Target="viewProp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presProps" Target="presProps.xml" /><Relationship Id="rId2" Type="http://schemas.openxmlformats.org/officeDocument/2006/relationships/customXml" Target="../customXml/item2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handoutMaster" Target="handoutMasters/handoutMaster1.xml" /><Relationship Id="rId5" Type="http://schemas.openxmlformats.org/officeDocument/2006/relationships/slide" Target="slides/slide1.xml" /><Relationship Id="rId15" Type="http://schemas.openxmlformats.org/officeDocument/2006/relationships/tableStyles" Target="tableStyles.xml" /><Relationship Id="rId10" Type="http://schemas.openxmlformats.org/officeDocument/2006/relationships/notesMaster" Target="notesMasters/notesMaster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theme" Target="theme/theme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7680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6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B1A2FA9-7224-4E58-B172-E62D5C3C2452}" type="datetimeFigureOut">
              <a:rPr lang="he-IL" smtClean="0"/>
              <a:t>י"ט/ניסן/תש"ף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57680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6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658B5A2-C09F-43AC-B2CA-9B6295FC50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2455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8313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76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l">
              <a:defRPr sz="1200"/>
            </a:lvl1pPr>
          </a:lstStyle>
          <a:p>
            <a:fld id="{F314B70D-F3C1-48CA-889A-26C7AE2C6D3B}" type="datetimeFigureOut">
              <a:rPr lang="he-IL" smtClean="0"/>
              <a:t>י"ט/ניסן/תש"ף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27812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</p:spPr>
        <p:txBody>
          <a:bodyPr vert="horz" lIns="93177" tIns="46589" rIns="93177" bIns="46589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58313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76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l">
              <a:defRPr sz="1200"/>
            </a:lvl1pPr>
          </a:lstStyle>
          <a:p>
            <a:fld id="{9123153C-810E-4191-982E-4C5E96539B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23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6875" y="696913"/>
            <a:ext cx="6205538" cy="34909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9859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he-IL" altLang="he-IL"/>
              <a:t>הערות כלליות :</a:t>
            </a:r>
          </a:p>
          <a:p>
            <a:r>
              <a:rPr lang="he-IL" altLang="he-IL"/>
              <a:t>1.שקפים של תפקדים בחרום יהיו חשובים אולי להערכת מצב ראשונה או להצגות , כדי להסתיר אותם בזמון הערכת המצב כדי שלא יגזלו לך זמן.</a:t>
            </a:r>
          </a:p>
          <a:p>
            <a:r>
              <a:rPr lang="he-IL" altLang="he-IL"/>
              <a:t>2. לדעתי חסר תמ"צ מד"א </a:t>
            </a:r>
          </a:p>
          <a:p>
            <a:r>
              <a:rPr lang="he-IL" altLang="he-IL"/>
              <a:t> </a:t>
            </a:r>
          </a:p>
        </p:txBody>
      </p:sp>
      <p:sp>
        <p:nvSpPr>
          <p:cNvPr id="249860" name="מציין מיקום של תאריך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111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46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63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881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598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fld id="{B805B3C8-8D87-4E8D-8B77-B243E65C69E9}" type="datetime8">
              <a:rPr lang="he-IL" altLang="he-IL">
                <a:solidFill>
                  <a:srgbClr val="000000"/>
                </a:solidFill>
              </a:rPr>
              <a:pPr/>
              <a:t>13 אפריל 20</a:t>
            </a:fld>
            <a:endParaRPr lang="he-IL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9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B92DD44-41DA-495A-921F-9302554CB8BD}" type="datetime9">
              <a:rPr lang="he-IL" smtClean="0"/>
              <a:t>13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D188EA-69AE-406B-96BF-0AE5323C0EB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1693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DB4132-1910-4333-B1EA-2D47D6EAAD4C}" type="datetime9">
              <a:rPr lang="he-IL" smtClean="0"/>
              <a:t>13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489ACF9-9987-49F5-865B-AC892A759CE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5040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CA9CAE1-8AD7-491F-A9A7-8CEF6DFB08C6}" type="datetime9">
              <a:rPr lang="he-IL" smtClean="0"/>
              <a:t>13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839A9A-C648-4FCA-A10F-E5F32387398F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280968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74649-B6CA-4E47-B940-6DDC2A623726}" type="datetime9">
              <a:rPr lang="he-IL" smtClean="0"/>
              <a:t>13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B8758-E57E-4CF6-B9B0-4D361C6FAC81}" type="slidenum">
              <a:rPr lang="he-IL" altLang="he-IL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00478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FFFE714-7317-4547-B8FF-23EF37F31A59}" type="datetime9">
              <a:rPr lang="he-IL" smtClean="0"/>
              <a:t>13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4EB8758-E57E-4CF6-B9B0-4D361C6FAC81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14101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AD8CF75-135A-407C-961D-68D05EBDEC19}" type="datetime9">
              <a:rPr lang="he-IL" smtClean="0"/>
              <a:t>13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98C72D7-7593-4834-A078-C874516D141D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1703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08754A6-56BA-4143-8DC0-CEA6FC1E4368}" type="datetime9">
              <a:rPr lang="he-IL" smtClean="0"/>
              <a:t>13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81D63B3-8B89-4F7F-95D0-CAB4D64917FA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91015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B5A4B3-88AF-4CE4-BD5E-B66437A3320B}" type="datetime9">
              <a:rPr lang="he-IL" smtClean="0"/>
              <a:t>13 אפריל, 2020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4EB085-D3D8-4CD0-BD53-8BB668C2089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0627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0903EA4-384D-4A5B-899C-9AB3955B082A}" type="datetime9">
              <a:rPr lang="he-IL" smtClean="0"/>
              <a:t>13 אפריל, 2020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9C2AA2-7AA1-46CA-AFF1-B8D6F9509254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46761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80D632-FC4E-4085-B4BD-1453A486EE6C}" type="datetime9">
              <a:rPr lang="he-IL" smtClean="0"/>
              <a:t>13 אפריל, 2020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901A985-9387-43C1-B1EA-584C4FCCBEC8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1524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B274D8-AD2F-474E-A36A-AE1288D7E2DA}" type="datetime9">
              <a:rPr lang="he-IL" smtClean="0"/>
              <a:t>13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833342-C2C3-4C54-8147-5F6287136130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7451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EBDA0A-3190-4EF5-BC1A-A576A23160FA}" type="datetime9">
              <a:rPr lang="he-IL" smtClean="0"/>
              <a:t>13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8C3DF53-0980-4CA2-BC95-D2EA2D33492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2253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2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flipV="1">
            <a:off x="-8163" y="-2748"/>
            <a:ext cx="12200163" cy="71865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01661" y="219239"/>
            <a:ext cx="1160423" cy="617473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9374" y="373686"/>
            <a:ext cx="406846" cy="385593"/>
          </a:xfrm>
          <a:prstGeom prst="rect">
            <a:avLst/>
          </a:prstGeom>
        </p:spPr>
      </p:pic>
      <p:sp>
        <p:nvSpPr>
          <p:cNvPr id="11" name="מלבן 10"/>
          <p:cNvSpPr/>
          <p:nvPr userDrawn="1"/>
        </p:nvSpPr>
        <p:spPr>
          <a:xfrm>
            <a:off x="-8163" y="6597352"/>
            <a:ext cx="12200163" cy="260648"/>
          </a:xfrm>
          <a:prstGeom prst="rect">
            <a:avLst/>
          </a:prstGeom>
          <a:solidFill>
            <a:srgbClr val="0C8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29.3.2020</a:t>
            </a:r>
            <a:r>
              <a:rPr lang="he-IL" sz="1400" baseline="0" dirty="0"/>
              <a:t>    שעה 09:00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5810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95600" y="3013502"/>
            <a:ext cx="7200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800" b="1" dirty="0">
                <a:solidFill>
                  <a:srgbClr val="0C88BA"/>
                </a:solidFill>
              </a:rPr>
              <a:t>מנהל מכלול אשפוז</a:t>
            </a:r>
          </a:p>
        </p:txBody>
      </p:sp>
    </p:spTree>
    <p:extLst>
      <p:ext uri="{BB962C8B-B14F-4D97-AF65-F5344CB8AC3E}">
        <p14:creationId xmlns:p14="http://schemas.microsoft.com/office/powerpoint/2010/main" val="28291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טבלה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690364"/>
              </p:ext>
            </p:extLst>
          </p:nvPr>
        </p:nvGraphicFramePr>
        <p:xfrm>
          <a:off x="191343" y="937460"/>
          <a:ext cx="11809315" cy="5871487"/>
        </p:xfrm>
        <a:graphic>
          <a:graphicData uri="http://schemas.openxmlformats.org/drawingml/2006/table">
            <a:tbl>
              <a:tblPr rtl="1" firstRow="1" bandRow="1">
                <a:tableStyleId>{35758FB7-9AC5-4552-8A53-C91805E547FA}</a:tableStyleId>
              </a:tblPr>
              <a:tblGrid>
                <a:gridCol w="984110">
                  <a:extLst>
                    <a:ext uri="{9D8B030D-6E8A-4147-A177-3AD203B41FA5}">
                      <a16:colId xmlns:a16="http://schemas.microsoft.com/office/drawing/2014/main" val="351647136"/>
                    </a:ext>
                  </a:extLst>
                </a:gridCol>
                <a:gridCol w="499351">
                  <a:extLst>
                    <a:ext uri="{9D8B030D-6E8A-4147-A177-3AD203B41FA5}">
                      <a16:colId xmlns:a16="http://schemas.microsoft.com/office/drawing/2014/main" val="2104360344"/>
                    </a:ext>
                  </a:extLst>
                </a:gridCol>
                <a:gridCol w="484759">
                  <a:extLst>
                    <a:ext uri="{9D8B030D-6E8A-4147-A177-3AD203B41FA5}">
                      <a16:colId xmlns:a16="http://schemas.microsoft.com/office/drawing/2014/main" val="492794947"/>
                    </a:ext>
                  </a:extLst>
                </a:gridCol>
                <a:gridCol w="698824">
                  <a:extLst>
                    <a:ext uri="{9D8B030D-6E8A-4147-A177-3AD203B41FA5}">
                      <a16:colId xmlns:a16="http://schemas.microsoft.com/office/drawing/2014/main" val="701263043"/>
                    </a:ext>
                  </a:extLst>
                </a:gridCol>
                <a:gridCol w="1269395">
                  <a:extLst>
                    <a:ext uri="{9D8B030D-6E8A-4147-A177-3AD203B41FA5}">
                      <a16:colId xmlns:a16="http://schemas.microsoft.com/office/drawing/2014/main" val="1014887181"/>
                    </a:ext>
                  </a:extLst>
                </a:gridCol>
                <a:gridCol w="422055">
                  <a:extLst>
                    <a:ext uri="{9D8B030D-6E8A-4147-A177-3AD203B41FA5}">
                      <a16:colId xmlns:a16="http://schemas.microsoft.com/office/drawing/2014/main" val="2579788552"/>
                    </a:ext>
                  </a:extLst>
                </a:gridCol>
                <a:gridCol w="1546164">
                  <a:extLst>
                    <a:ext uri="{9D8B030D-6E8A-4147-A177-3AD203B41FA5}">
                      <a16:colId xmlns:a16="http://schemas.microsoft.com/office/drawing/2014/main" val="3709117796"/>
                    </a:ext>
                  </a:extLst>
                </a:gridCol>
                <a:gridCol w="861064">
                  <a:extLst>
                    <a:ext uri="{9D8B030D-6E8A-4147-A177-3AD203B41FA5}">
                      <a16:colId xmlns:a16="http://schemas.microsoft.com/office/drawing/2014/main" val="1518802138"/>
                    </a:ext>
                  </a:extLst>
                </a:gridCol>
                <a:gridCol w="3075374">
                  <a:extLst>
                    <a:ext uri="{9D8B030D-6E8A-4147-A177-3AD203B41FA5}">
                      <a16:colId xmlns:a16="http://schemas.microsoft.com/office/drawing/2014/main" val="3166840698"/>
                    </a:ext>
                  </a:extLst>
                </a:gridCol>
                <a:gridCol w="183540">
                  <a:extLst>
                    <a:ext uri="{9D8B030D-6E8A-4147-A177-3AD203B41FA5}">
                      <a16:colId xmlns:a16="http://schemas.microsoft.com/office/drawing/2014/main" val="55559589"/>
                    </a:ext>
                  </a:extLst>
                </a:gridCol>
                <a:gridCol w="1784679">
                  <a:extLst>
                    <a:ext uri="{9D8B030D-6E8A-4147-A177-3AD203B41FA5}">
                      <a16:colId xmlns:a16="http://schemas.microsoft.com/office/drawing/2014/main" val="3175033784"/>
                    </a:ext>
                  </a:extLst>
                </a:gridCol>
              </a:tblGrid>
              <a:tr h="809444">
                <a:tc gridSpan="11"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1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he-IL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סה"כ 11,586 נמצאו מאומתים</a:t>
                      </a:r>
                      <a:endParaRPr lang="he-IL" sz="3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736645"/>
                  </a:ext>
                </a:extLst>
              </a:tr>
              <a:tr h="509650">
                <a:tc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קל</a:t>
                      </a:r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בינוני</a:t>
                      </a:r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קשה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נפטר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192314"/>
                  </a:ext>
                </a:extLst>
              </a:tr>
              <a:tr h="449691">
                <a:tc rowSpan="2"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9,270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3200" b="1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162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קשה</a:t>
                      </a:r>
                      <a:r>
                        <a:rPr lang="he-IL" sz="2400" b="1" baseline="0" dirty="0"/>
                        <a:t> כעת</a:t>
                      </a:r>
                      <a:endParaRPr lang="he-IL" sz="24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מונשמים כעת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1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1800" b="1" dirty="0"/>
                        <a:t>קשה מצטבר מתחילת המגיפה 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116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970086"/>
                  </a:ext>
                </a:extLst>
              </a:tr>
              <a:tr h="561757">
                <a:tc gridSpan="2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183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132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e-IL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351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157637"/>
                  </a:ext>
                </a:extLst>
              </a:tr>
              <a:tr h="809444">
                <a:tc gridSpan="4">
                  <a:txBody>
                    <a:bodyPr/>
                    <a:lstStyle/>
                    <a:p>
                      <a:pPr algn="ctr" rtl="1"/>
                      <a:r>
                        <a:rPr lang="he-IL" sz="2400" b="1" dirty="0">
                          <a:solidFill>
                            <a:schemeClr val="tx1"/>
                          </a:solidFill>
                        </a:rPr>
                        <a:t>עליה באחוזים </a:t>
                      </a:r>
                    </a:p>
                    <a:p>
                      <a:pPr algn="ctr" rtl="1"/>
                      <a:r>
                        <a:rPr lang="he-IL" sz="2400" b="1" baseline="0" dirty="0">
                          <a:solidFill>
                            <a:schemeClr val="tx1"/>
                          </a:solidFill>
                        </a:rPr>
                        <a:t>ב 24 שעות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0%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0.8%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3.8%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12.6%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322890"/>
                  </a:ext>
                </a:extLst>
              </a:tr>
              <a:tr h="509650">
                <a:tc gridSpan="11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תמונת מצב אשפוז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790864"/>
                  </a:ext>
                </a:extLst>
              </a:tr>
              <a:tr h="449691">
                <a:tc gridSpan="3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בתי חולים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טיפול בית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בתי מלון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להחלטה קבילה \ אשפוז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מחלימים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832958"/>
                  </a:ext>
                </a:extLst>
              </a:tr>
              <a:tr h="509650">
                <a:tc gridSpan="3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744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rtl="1"/>
                      <a:endParaRPr lang="he-IL" sz="2800" b="1" dirty="0"/>
                    </a:p>
                    <a:p>
                      <a:pPr algn="ctr" rtl="1"/>
                      <a:r>
                        <a:rPr lang="he-IL" sz="2800" b="1" dirty="0"/>
                        <a:t>7,222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rtl="1"/>
                      <a:endParaRPr lang="he-IL" sz="2800" b="1" dirty="0"/>
                    </a:p>
                    <a:p>
                      <a:pPr algn="ctr" rtl="1"/>
                      <a:r>
                        <a:rPr lang="he-IL" sz="2800" b="1" dirty="0"/>
                        <a:t>1,181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rtl="1"/>
                      <a:endParaRPr lang="he-IL" sz="2800" b="1" dirty="0"/>
                    </a:p>
                    <a:p>
                      <a:pPr algn="ctr" rtl="1"/>
                      <a:r>
                        <a:rPr lang="he-IL" sz="2800" b="1" dirty="0"/>
                        <a:t>468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rtl="1"/>
                      <a:endParaRPr lang="he-IL" sz="2800" b="1" dirty="0"/>
                    </a:p>
                    <a:p>
                      <a:pPr algn="ctr" rtl="1"/>
                      <a:r>
                        <a:rPr lang="he-IL" sz="2800" b="1" dirty="0"/>
                        <a:t>1,855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349667"/>
                  </a:ext>
                </a:extLst>
              </a:tr>
              <a:tr h="398310">
                <a:tc>
                  <a:txBody>
                    <a:bodyPr/>
                    <a:lstStyle/>
                    <a:p>
                      <a:pPr rtl="1"/>
                      <a:r>
                        <a:rPr lang="he-IL" sz="2000" b="1" dirty="0"/>
                        <a:t>קל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399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508104"/>
                  </a:ext>
                </a:extLst>
              </a:tr>
              <a:tr h="398310">
                <a:tc>
                  <a:txBody>
                    <a:bodyPr/>
                    <a:lstStyle/>
                    <a:p>
                      <a:pPr rtl="1"/>
                      <a:r>
                        <a:rPr lang="he-IL" sz="2000" b="1" dirty="0"/>
                        <a:t>בינוני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162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918283"/>
                  </a:ext>
                </a:extLst>
              </a:tr>
              <a:tr h="398310">
                <a:tc>
                  <a:txBody>
                    <a:bodyPr/>
                    <a:lstStyle/>
                    <a:p>
                      <a:pPr rtl="1"/>
                      <a:r>
                        <a:rPr lang="he-IL" sz="2000" b="1" dirty="0"/>
                        <a:t>קשה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183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998701"/>
                  </a:ext>
                </a:extLst>
              </a:tr>
            </a:tbl>
          </a:graphicData>
        </a:graphic>
      </p:graphicFrame>
      <p:sp>
        <p:nvSpPr>
          <p:cNvPr id="3" name="מלבן 2"/>
          <p:cNvSpPr/>
          <p:nvPr/>
        </p:nvSpPr>
        <p:spPr>
          <a:xfrm>
            <a:off x="3048001" y="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he-IL" sz="3200" b="1" dirty="0">
                <a:solidFill>
                  <a:srgbClr val="002060"/>
                </a:solidFill>
                <a:latin typeface="Calibri" pitchFamily="34" charset="0"/>
              </a:rPr>
              <a:t>תמונת מצב – מאושפזים</a:t>
            </a:r>
          </a:p>
          <a:p>
            <a:pPr lvl="0" algn="ctr"/>
            <a:r>
              <a:rPr lang="he-IL" sz="2400" b="1" dirty="0">
                <a:solidFill>
                  <a:srgbClr val="002060"/>
                </a:solidFill>
                <a:latin typeface="Calibri" pitchFamily="34" charset="0"/>
              </a:rPr>
              <a:t>מעודכן ליום 13/04/2020 בשעה 21:00</a:t>
            </a:r>
            <a:endParaRPr lang="he-IL" sz="2000" dirty="0">
              <a:solidFill>
                <a:prstClr val="black"/>
              </a:solidFill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9476102" y="256317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385826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מאושפזים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13/04/2020 בשעה 21:00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3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5751233"/>
              </p:ext>
            </p:extLst>
          </p:nvPr>
        </p:nvGraphicFramePr>
        <p:xfrm>
          <a:off x="119327" y="939943"/>
          <a:ext cx="11953346" cy="5894104"/>
        </p:xfrm>
        <a:graphic>
          <a:graphicData uri="http://schemas.openxmlformats.org/drawingml/2006/table">
            <a:tbl>
              <a:tblPr rtl="1" firstRow="1" bandRow="1"/>
              <a:tblGrid>
                <a:gridCol w="351569">
                  <a:extLst>
                    <a:ext uri="{9D8B030D-6E8A-4147-A177-3AD203B41FA5}">
                      <a16:colId xmlns:a16="http://schemas.microsoft.com/office/drawing/2014/main" val="377687725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2712951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86480903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517280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3050840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34047437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70089773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8154273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2097247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0795405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50019934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06354294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80196758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03969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727706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46374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784805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84860541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266232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0870242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5265250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84452856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7829087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83739229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66836120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72426264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10434160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9739335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68223913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4429572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049753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610723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44232366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53176159"/>
                    </a:ext>
                  </a:extLst>
                </a:gridCol>
              </a:tblGrid>
              <a:tr h="216024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gridSpan="28">
                  <a:txBody>
                    <a:bodyPr/>
                    <a:lstStyle/>
                    <a:p>
                      <a:pPr algn="ctr" rtl="1" fontAlgn="b"/>
                      <a:r>
                        <a:rPr lang="he-IL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בתי חולים כלליים</a:t>
                      </a:r>
                    </a:p>
                  </a:txBody>
                  <a:tcPr marL="0" marR="0" marT="0" marB="18000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מרכזים גריאטריים</a:t>
                      </a:r>
                    </a:p>
                  </a:txBody>
                  <a:tcPr marL="0" marR="0" marT="0" marB="0" anchor="b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480994"/>
                  </a:ext>
                </a:extLst>
              </a:tr>
              <a:tr h="1910680">
                <a:tc>
                  <a:txBody>
                    <a:bodyPr/>
                    <a:lstStyle/>
                    <a:p>
                      <a:pPr algn="r"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איטלקי נצרת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אל </a:t>
                      </a:r>
                      <a:r>
                        <a:rPr lang="he-I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מקאסד</a:t>
                      </a:r>
                      <a:endParaRPr lang="he-IL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איכילוב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אנגלי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אסותא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שמיר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בני ציון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ברזילי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עין כרם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הלל יפה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שערי צדק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העמק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השרון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וולפסון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זיו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כרמל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לניאדו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מאיר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מעייני הישועה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נהריה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סורוקה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סנט ג'וזף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פוריה</a:t>
                      </a:r>
                      <a:endParaRPr lang="he-IL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צרפתי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קפלן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רמב"ם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שיבא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שניידר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שמואל הרופא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ביב בלב בת ים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נאות התיכון יפו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שוהם פרדס חנה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דורות נתניה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868353"/>
                  </a:ext>
                </a:extLst>
              </a:tr>
              <a:tr h="81850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קל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86020"/>
                  </a:ext>
                </a:extLst>
              </a:tr>
              <a:tr h="81850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בינוני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11257"/>
                  </a:ext>
                </a:extLst>
              </a:tr>
              <a:tr h="81850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קשה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226860"/>
                  </a:ext>
                </a:extLst>
              </a:tr>
              <a:tr h="918297"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מונשם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628072"/>
                  </a:ext>
                </a:extLst>
              </a:tr>
            </a:tbl>
          </a:graphicData>
        </a:graphic>
      </p:graphicFrame>
      <p:sp>
        <p:nvSpPr>
          <p:cNvPr id="5" name="מלבן 4"/>
          <p:cNvSpPr/>
          <p:nvPr/>
        </p:nvSpPr>
        <p:spPr>
          <a:xfrm>
            <a:off x="9476102" y="256317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1809471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נפטרים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13/04/2020 בשעה 21:00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3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780266"/>
              </p:ext>
            </p:extLst>
          </p:nvPr>
        </p:nvGraphicFramePr>
        <p:xfrm>
          <a:off x="119326" y="1268761"/>
          <a:ext cx="11953347" cy="5589240"/>
        </p:xfrm>
        <a:graphic>
          <a:graphicData uri="http://schemas.openxmlformats.org/drawingml/2006/table">
            <a:tbl>
              <a:tblPr rtl="1" firstRow="1" bandRow="1"/>
              <a:tblGrid>
                <a:gridCol w="351569">
                  <a:extLst>
                    <a:ext uri="{9D8B030D-6E8A-4147-A177-3AD203B41FA5}">
                      <a16:colId xmlns:a16="http://schemas.microsoft.com/office/drawing/2014/main" val="377687725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2712951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86480903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517280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3050840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34047437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70089773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8154273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2097247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0795405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50019934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06354294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80196758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03969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727706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46374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784805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84860541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266232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0870242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5265250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84452856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7829087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83739229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66836120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72426264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10434160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9739335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68223913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4429572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049753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61072398"/>
                    </a:ext>
                  </a:extLst>
                </a:gridCol>
                <a:gridCol w="402939">
                  <a:extLst>
                    <a:ext uri="{9D8B030D-6E8A-4147-A177-3AD203B41FA5}">
                      <a16:colId xmlns:a16="http://schemas.microsoft.com/office/drawing/2014/main" val="3442323665"/>
                    </a:ext>
                  </a:extLst>
                </a:gridCol>
                <a:gridCol w="300200">
                  <a:extLst>
                    <a:ext uri="{9D8B030D-6E8A-4147-A177-3AD203B41FA5}">
                      <a16:colId xmlns:a16="http://schemas.microsoft.com/office/drawing/2014/main" val="2253176159"/>
                    </a:ext>
                  </a:extLst>
                </a:gridCol>
              </a:tblGrid>
              <a:tr h="687992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gridSpan="28">
                  <a:txBody>
                    <a:bodyPr/>
                    <a:lstStyle/>
                    <a:p>
                      <a:pPr algn="ctr" rtl="1" fontAlgn="b"/>
                      <a:r>
                        <a:rPr lang="he-IL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בתי חולים כלליים</a:t>
                      </a:r>
                    </a:p>
                  </a:txBody>
                  <a:tcPr marL="0" marR="0" marT="0" marB="18000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מרכזים גריאטריים</a:t>
                      </a:r>
                    </a:p>
                  </a:txBody>
                  <a:tcPr marL="0" marR="0" marT="0" marB="0" anchor="b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480994"/>
                  </a:ext>
                </a:extLst>
              </a:tr>
              <a:tr h="1870210">
                <a:tc>
                  <a:txBody>
                    <a:bodyPr/>
                    <a:lstStyle/>
                    <a:p>
                      <a:pPr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איטלקי נצרת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אלמקאסד</a:t>
                      </a:r>
                      <a:endParaRPr lang="he-IL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איכילוב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אנגלי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אסותא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שמיר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בני ציון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ברזילי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עין כרם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הלל יפה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שערי צדק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העמק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השרון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וולפסון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זיו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כרמל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לניאדו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מאיר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מעייני הישועה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נהריה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סורוקה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סנט ג'וזף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פוריה</a:t>
                      </a:r>
                      <a:endParaRPr lang="he-IL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צרפתי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קפלן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רמב"ם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שיבא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שניידר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שמואל הרופא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ביב בלב בת ים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נאות התיכון יפו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שוהם פרדס חנה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דורות נתניה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40329"/>
                  </a:ext>
                </a:extLst>
              </a:tr>
              <a:tr h="735347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כמות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86020"/>
                  </a:ext>
                </a:extLst>
              </a:tr>
              <a:tr h="2295691">
                <a:tc gridSpan="3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4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  <a:r>
                        <a:rPr lang="he-IL" sz="4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נפטרים:</a:t>
                      </a:r>
                    </a:p>
                    <a:p>
                      <a:pPr algn="ctr" rtl="1" fontAlgn="t"/>
                      <a:endParaRPr lang="he-IL" sz="4400" b="1" i="0" u="none" strike="noStrike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1" fontAlgn="t"/>
                      <a:r>
                        <a:rPr lang="he-IL" sz="4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116</a:t>
                      </a:r>
                    </a:p>
                  </a:txBody>
                  <a:tcPr marL="0" marR="0" marT="0" marB="0" anchorCtr="1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11257"/>
                  </a:ext>
                </a:extLst>
              </a:tr>
            </a:tbl>
          </a:graphicData>
        </a:graphic>
      </p:graphicFrame>
      <p:sp>
        <p:nvSpPr>
          <p:cNvPr id="4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2456167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2567608" y="-16347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he-IL" sz="4000" b="1" dirty="0">
                <a:solidFill>
                  <a:srgbClr val="002060"/>
                </a:solidFill>
                <a:latin typeface="Calibri" pitchFamily="34" charset="0"/>
              </a:rPr>
              <a:t>תמונת מצב –מאושפזים</a:t>
            </a:r>
          </a:p>
          <a:p>
            <a:pPr algn="ctr"/>
            <a:r>
              <a:rPr lang="he-IL" sz="2400" b="1" dirty="0">
                <a:solidFill>
                  <a:srgbClr val="002060"/>
                </a:solidFill>
                <a:latin typeface="Calibri" pitchFamily="34" charset="0"/>
              </a:rPr>
              <a:t>מעודכן ליום 13/04/2020 בשעה 21:00</a:t>
            </a:r>
            <a:endParaRPr lang="he-IL" sz="2400" dirty="0"/>
          </a:p>
        </p:txBody>
      </p:sp>
      <p:sp>
        <p:nvSpPr>
          <p:cNvPr id="4" name="מלבן 3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435406"/>
              </p:ext>
            </p:extLst>
          </p:nvPr>
        </p:nvGraphicFramePr>
        <p:xfrm>
          <a:off x="119340" y="913740"/>
          <a:ext cx="11953324" cy="5944486"/>
        </p:xfrm>
        <a:graphic>
          <a:graphicData uri="http://schemas.openxmlformats.org/drawingml/2006/table">
            <a:tbl>
              <a:tblPr rtl="1"/>
              <a:tblGrid>
                <a:gridCol w="719498">
                  <a:extLst>
                    <a:ext uri="{9D8B030D-6E8A-4147-A177-3AD203B41FA5}">
                      <a16:colId xmlns:a16="http://schemas.microsoft.com/office/drawing/2014/main" val="1286223090"/>
                    </a:ext>
                  </a:extLst>
                </a:gridCol>
                <a:gridCol w="536430">
                  <a:extLst>
                    <a:ext uri="{9D8B030D-6E8A-4147-A177-3AD203B41FA5}">
                      <a16:colId xmlns:a16="http://schemas.microsoft.com/office/drawing/2014/main" val="4240527588"/>
                    </a:ext>
                  </a:extLst>
                </a:gridCol>
                <a:gridCol w="255443">
                  <a:extLst>
                    <a:ext uri="{9D8B030D-6E8A-4147-A177-3AD203B41FA5}">
                      <a16:colId xmlns:a16="http://schemas.microsoft.com/office/drawing/2014/main" val="248320456"/>
                    </a:ext>
                  </a:extLst>
                </a:gridCol>
                <a:gridCol w="255443">
                  <a:extLst>
                    <a:ext uri="{9D8B030D-6E8A-4147-A177-3AD203B41FA5}">
                      <a16:colId xmlns:a16="http://schemas.microsoft.com/office/drawing/2014/main" val="1742606579"/>
                    </a:ext>
                  </a:extLst>
                </a:gridCol>
                <a:gridCol w="280988">
                  <a:extLst>
                    <a:ext uri="{9D8B030D-6E8A-4147-A177-3AD203B41FA5}">
                      <a16:colId xmlns:a16="http://schemas.microsoft.com/office/drawing/2014/main" val="1431557133"/>
                    </a:ext>
                  </a:extLst>
                </a:gridCol>
                <a:gridCol w="255443">
                  <a:extLst>
                    <a:ext uri="{9D8B030D-6E8A-4147-A177-3AD203B41FA5}">
                      <a16:colId xmlns:a16="http://schemas.microsoft.com/office/drawing/2014/main" val="810127565"/>
                    </a:ext>
                  </a:extLst>
                </a:gridCol>
                <a:gridCol w="323561">
                  <a:extLst>
                    <a:ext uri="{9D8B030D-6E8A-4147-A177-3AD203B41FA5}">
                      <a16:colId xmlns:a16="http://schemas.microsoft.com/office/drawing/2014/main" val="2862142755"/>
                    </a:ext>
                  </a:extLst>
                </a:gridCol>
                <a:gridCol w="323561">
                  <a:extLst>
                    <a:ext uri="{9D8B030D-6E8A-4147-A177-3AD203B41FA5}">
                      <a16:colId xmlns:a16="http://schemas.microsoft.com/office/drawing/2014/main" val="3662648097"/>
                    </a:ext>
                  </a:extLst>
                </a:gridCol>
                <a:gridCol w="317885">
                  <a:extLst>
                    <a:ext uri="{9D8B030D-6E8A-4147-A177-3AD203B41FA5}">
                      <a16:colId xmlns:a16="http://schemas.microsoft.com/office/drawing/2014/main" val="3481823195"/>
                    </a:ext>
                  </a:extLst>
                </a:gridCol>
                <a:gridCol w="323561">
                  <a:extLst>
                    <a:ext uri="{9D8B030D-6E8A-4147-A177-3AD203B41FA5}">
                      <a16:colId xmlns:a16="http://schemas.microsoft.com/office/drawing/2014/main" val="4204979256"/>
                    </a:ext>
                  </a:extLst>
                </a:gridCol>
                <a:gridCol w="323561">
                  <a:extLst>
                    <a:ext uri="{9D8B030D-6E8A-4147-A177-3AD203B41FA5}">
                      <a16:colId xmlns:a16="http://schemas.microsoft.com/office/drawing/2014/main" val="468666739"/>
                    </a:ext>
                  </a:extLst>
                </a:gridCol>
                <a:gridCol w="283826">
                  <a:extLst>
                    <a:ext uri="{9D8B030D-6E8A-4147-A177-3AD203B41FA5}">
                      <a16:colId xmlns:a16="http://schemas.microsoft.com/office/drawing/2014/main" val="3764110575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1137023691"/>
                    </a:ext>
                  </a:extLst>
                </a:gridCol>
                <a:gridCol w="283826">
                  <a:extLst>
                    <a:ext uri="{9D8B030D-6E8A-4147-A177-3AD203B41FA5}">
                      <a16:colId xmlns:a16="http://schemas.microsoft.com/office/drawing/2014/main" val="3916280864"/>
                    </a:ext>
                  </a:extLst>
                </a:gridCol>
                <a:gridCol w="280988">
                  <a:extLst>
                    <a:ext uri="{9D8B030D-6E8A-4147-A177-3AD203B41FA5}">
                      <a16:colId xmlns:a16="http://schemas.microsoft.com/office/drawing/2014/main" val="1050332906"/>
                    </a:ext>
                  </a:extLst>
                </a:gridCol>
                <a:gridCol w="323561">
                  <a:extLst>
                    <a:ext uri="{9D8B030D-6E8A-4147-A177-3AD203B41FA5}">
                      <a16:colId xmlns:a16="http://schemas.microsoft.com/office/drawing/2014/main" val="2496135886"/>
                    </a:ext>
                  </a:extLst>
                </a:gridCol>
                <a:gridCol w="255443">
                  <a:extLst>
                    <a:ext uri="{9D8B030D-6E8A-4147-A177-3AD203B41FA5}">
                      <a16:colId xmlns:a16="http://schemas.microsoft.com/office/drawing/2014/main" val="3772279819"/>
                    </a:ext>
                  </a:extLst>
                </a:gridCol>
                <a:gridCol w="255443">
                  <a:extLst>
                    <a:ext uri="{9D8B030D-6E8A-4147-A177-3AD203B41FA5}">
                      <a16:colId xmlns:a16="http://schemas.microsoft.com/office/drawing/2014/main" val="2960893923"/>
                    </a:ext>
                  </a:extLst>
                </a:gridCol>
                <a:gridCol w="315046">
                  <a:extLst>
                    <a:ext uri="{9D8B030D-6E8A-4147-A177-3AD203B41FA5}">
                      <a16:colId xmlns:a16="http://schemas.microsoft.com/office/drawing/2014/main" val="4201922569"/>
                    </a:ext>
                  </a:extLst>
                </a:gridCol>
                <a:gridCol w="280988">
                  <a:extLst>
                    <a:ext uri="{9D8B030D-6E8A-4147-A177-3AD203B41FA5}">
                      <a16:colId xmlns:a16="http://schemas.microsoft.com/office/drawing/2014/main" val="1294491606"/>
                    </a:ext>
                  </a:extLst>
                </a:gridCol>
                <a:gridCol w="283826">
                  <a:extLst>
                    <a:ext uri="{9D8B030D-6E8A-4147-A177-3AD203B41FA5}">
                      <a16:colId xmlns:a16="http://schemas.microsoft.com/office/drawing/2014/main" val="4030834547"/>
                    </a:ext>
                  </a:extLst>
                </a:gridCol>
                <a:gridCol w="280988">
                  <a:extLst>
                    <a:ext uri="{9D8B030D-6E8A-4147-A177-3AD203B41FA5}">
                      <a16:colId xmlns:a16="http://schemas.microsoft.com/office/drawing/2014/main" val="3184202257"/>
                    </a:ext>
                  </a:extLst>
                </a:gridCol>
                <a:gridCol w="280988">
                  <a:extLst>
                    <a:ext uri="{9D8B030D-6E8A-4147-A177-3AD203B41FA5}">
                      <a16:colId xmlns:a16="http://schemas.microsoft.com/office/drawing/2014/main" val="4128292002"/>
                    </a:ext>
                  </a:extLst>
                </a:gridCol>
                <a:gridCol w="255443">
                  <a:extLst>
                    <a:ext uri="{9D8B030D-6E8A-4147-A177-3AD203B41FA5}">
                      <a16:colId xmlns:a16="http://schemas.microsoft.com/office/drawing/2014/main" val="1791279080"/>
                    </a:ext>
                  </a:extLst>
                </a:gridCol>
                <a:gridCol w="280988">
                  <a:extLst>
                    <a:ext uri="{9D8B030D-6E8A-4147-A177-3AD203B41FA5}">
                      <a16:colId xmlns:a16="http://schemas.microsoft.com/office/drawing/2014/main" val="2694393791"/>
                    </a:ext>
                  </a:extLst>
                </a:gridCol>
                <a:gridCol w="255443">
                  <a:extLst>
                    <a:ext uri="{9D8B030D-6E8A-4147-A177-3AD203B41FA5}">
                      <a16:colId xmlns:a16="http://schemas.microsoft.com/office/drawing/2014/main" val="3758976759"/>
                    </a:ext>
                  </a:extLst>
                </a:gridCol>
                <a:gridCol w="378908">
                  <a:extLst>
                    <a:ext uri="{9D8B030D-6E8A-4147-A177-3AD203B41FA5}">
                      <a16:colId xmlns:a16="http://schemas.microsoft.com/office/drawing/2014/main" val="2264224296"/>
                    </a:ext>
                  </a:extLst>
                </a:gridCol>
                <a:gridCol w="280988">
                  <a:extLst>
                    <a:ext uri="{9D8B030D-6E8A-4147-A177-3AD203B41FA5}">
                      <a16:colId xmlns:a16="http://schemas.microsoft.com/office/drawing/2014/main" val="869453018"/>
                    </a:ext>
                  </a:extLst>
                </a:gridCol>
                <a:gridCol w="378908">
                  <a:extLst>
                    <a:ext uri="{9D8B030D-6E8A-4147-A177-3AD203B41FA5}">
                      <a16:colId xmlns:a16="http://schemas.microsoft.com/office/drawing/2014/main" val="2627676432"/>
                    </a:ext>
                  </a:extLst>
                </a:gridCol>
                <a:gridCol w="255443">
                  <a:extLst>
                    <a:ext uri="{9D8B030D-6E8A-4147-A177-3AD203B41FA5}">
                      <a16:colId xmlns:a16="http://schemas.microsoft.com/office/drawing/2014/main" val="142727062"/>
                    </a:ext>
                  </a:extLst>
                </a:gridCol>
                <a:gridCol w="323561">
                  <a:extLst>
                    <a:ext uri="{9D8B030D-6E8A-4147-A177-3AD203B41FA5}">
                      <a16:colId xmlns:a16="http://schemas.microsoft.com/office/drawing/2014/main" val="1971168178"/>
                    </a:ext>
                  </a:extLst>
                </a:gridCol>
                <a:gridCol w="323561">
                  <a:extLst>
                    <a:ext uri="{9D8B030D-6E8A-4147-A177-3AD203B41FA5}">
                      <a16:colId xmlns:a16="http://schemas.microsoft.com/office/drawing/2014/main" val="2544884324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2876734794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3615432030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1208959738"/>
                    </a:ext>
                  </a:extLst>
                </a:gridCol>
                <a:gridCol w="658476">
                  <a:extLst>
                    <a:ext uri="{9D8B030D-6E8A-4147-A177-3AD203B41FA5}">
                      <a16:colId xmlns:a16="http://schemas.microsoft.com/office/drawing/2014/main" val="1871794831"/>
                    </a:ext>
                  </a:extLst>
                </a:gridCol>
              </a:tblGrid>
              <a:tr h="270193">
                <a:tc gridSpan="2"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8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בתי חולים כלליים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מרכזים גריאטרים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725005"/>
                  </a:ext>
                </a:extLst>
              </a:tr>
              <a:tr h="1461701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איטלקי נצרת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אלמקאסד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איכילוב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אנגלי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אסותא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בני ציון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ברזילי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עין כרם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הלל יפה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שערי צדק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העמק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השרון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וולפסון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זיו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כרמל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לניאדו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מעייני הישועה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נהריה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סורוקה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סנט ג'וזף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פוריה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צרפתי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קפלן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רמב"ם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שיבא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שניידר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שמואל הרופא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ביב בלב בת ים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נאות התיכון יפו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שוהם פרדס חנה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דורות נתניה</a:t>
                      </a:r>
                    </a:p>
                  </a:txBody>
                  <a:tcPr marL="0" marR="0" marT="0" marB="0" vert="vert27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13632"/>
                  </a:ext>
                </a:extLst>
              </a:tr>
              <a:tr h="248047">
                <a:tc rowSpan="3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קל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934574"/>
                  </a:ext>
                </a:extLst>
              </a:tr>
              <a:tr h="248047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בינוני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473431"/>
                  </a:ext>
                </a:extLst>
              </a:tr>
              <a:tr h="248047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קשה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724691"/>
                  </a:ext>
                </a:extLst>
              </a:tr>
              <a:tr h="248047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מונשמים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091417"/>
                  </a:ext>
                </a:extLst>
              </a:tr>
              <a:tr h="248047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8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 gridSpan="5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259995"/>
                  </a:ext>
                </a:extLst>
              </a:tr>
              <a:tr h="248047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בקהילה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8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8,403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994010"/>
                  </a:ext>
                </a:extLst>
              </a:tr>
              <a:tr h="248047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178301"/>
                  </a:ext>
                </a:extLst>
              </a:tr>
              <a:tr h="248047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8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906679"/>
                  </a:ext>
                </a:extLst>
              </a:tr>
              <a:tr h="248047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556661"/>
                  </a:ext>
                </a:extLst>
              </a:tr>
              <a:tr h="243617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774772"/>
                  </a:ext>
                </a:extLst>
              </a:tr>
              <a:tr h="248047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039735"/>
                  </a:ext>
                </a:extLst>
              </a:tr>
              <a:tr h="248047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בית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7,222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029972"/>
                  </a:ext>
                </a:extLst>
              </a:tr>
              <a:tr h="248047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במלון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1,181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631481"/>
                  </a:ext>
                </a:extLst>
              </a:tr>
              <a:tr h="248047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561367"/>
                  </a:ext>
                </a:extLst>
              </a:tr>
              <a:tr h="248047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 בתי חולים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416242"/>
                  </a:ext>
                </a:extLst>
              </a:tr>
              <a:tr h="248047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1,855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584067"/>
                  </a:ext>
                </a:extLst>
              </a:tr>
              <a:tr h="248047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חיוביים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11,586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322830"/>
                  </a:ext>
                </a:extLst>
              </a:tr>
            </a:tbl>
          </a:graphicData>
        </a:graphic>
      </p:graphicFrame>
      <p:pic>
        <p:nvPicPr>
          <p:cNvPr id="11" name="תמונה 10" descr="יחידות המשרד לפי א-ב, משרד הבריאות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494" y="913741"/>
            <a:ext cx="1264873" cy="157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33604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DDocumentSource xmlns="2d9ccb9d-fa21-4539-a818-352c3c9545e4">OfficeAddIn</SDDocumentSource>
    <AutoNumber xmlns="2d9ccb9d-fa21-4539-a818-352c3c9545e4">143967320</AutoNumber>
    <SDDocDate xmlns="2d9ccb9d-fa21-4539-a818-352c3c9545e4">2020-03-02T11:39:55+00:00</SDDocDate>
    <SDSignersLogins xmlns="2d9ccb9d-fa21-4539-a818-352c3c9545e4" xsi:nil="true"/>
    <SDHebDate xmlns="2d9ccb9d-fa21-4539-a818-352c3c9545e4">ו' באדר, התש"פ</SDHebDate>
    <MnlAuthor xmlns="D70E1174-0075-4C32-A9E9-DB34CB42DB3B" xsi:nil="true"/>
    <MnlAsmachta xmlns="D70E1174-0075-4C32-A9E9-DB34CB42DB3B" xsi:nil="true"/>
    <MnlTO xmlns="D70E1174-0075-4C32-A9E9-DB34CB42DB3B" xsi:nil="true"/>
    <MnlSecurityType xmlns="D70E1174-0075-4C32-A9E9-DB34CB42DB3B">ללא</MnlSecurityType>
    <SDCategoryID xmlns="2d9ccb9d-fa21-4539-a818-352c3c9545e4">de3811057252;#</SDCategoryID>
    <MnlDateIn xmlns="D70E1174-0075-4C32-A9E9-DB34CB42DB3B">2020-03-01T23:00:00+00:00</MnlDateIn>
    <SDOfflineTo xmlns="2d9ccb9d-fa21-4539-a818-352c3c9545e4" xsi:nil="true"/>
    <MnlStatusType xmlns="D70E1174-0075-4C32-A9E9-DB34CB42DB3B" xsi:nil="true"/>
    <SDOriginalID xmlns="2d9ccb9d-fa21-4539-a818-352c3c9545e4" xsi:nil="true"/>
    <MnlFreeText xmlns="D70E1174-0075-4C32-A9E9-DB34CB42DB3B" xsi:nil="true"/>
    <SDAsmachta xmlns="2d9ccb9d-fa21-4539-a818-352c3c9545e4" xsi:nil="true"/>
    <SDExternalEntityConnected xmlns="2d9ccb9d-fa21-4539-a818-352c3c9545e4" xsi:nil="true"/>
    <SDLastSigningDate xmlns="2d9ccb9d-fa21-4539-a818-352c3c9545e4" xsi:nil="true"/>
    <SDAuthor xmlns="2d9ccb9d-fa21-4539-a818-352c3c9545e4">כרמית אשכנזי</SDAuthor>
    <MnlFrom xmlns="D70E1174-0075-4C32-A9E9-DB34CB42DB3B">נועה חסדאי</MnlFrom>
    <MnlCC xmlns="D70E1174-0075-4C32-A9E9-DB34CB42DB3B" xsi:nil="true"/>
    <SDCategories xmlns="2d9ccb9d-fa21-4539-a818-352c3c9545e4">:תל אביב:שעח-הנהלה:תיקי הנהלת האגף:וירוס קורונה;#</SDCategories>
    <SDNumOfSignatures xmlns="2d9ccb9d-fa21-4539-a818-352c3c9545e4" xsi:nil="true"/>
    <MnlRemark xmlns="D70E1174-0075-4C32-A9E9-DB34CB42DB3B" xsi:nil="true"/>
    <SDImportance xmlns="2d9ccb9d-fa21-4539-a818-352c3c9545e4">0</SDImportanc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שעח-הנהלה - דואר נכנס" ma:contentTypeID="0x010100425412358823E948A222E4CDED4585721D0085EDFF4BC0AA444CB124DE4BB533E06F" ma:contentTypeVersion="20" ma:contentTypeDescription="צור מסמך חדש." ma:contentTypeScope="" ma:versionID="143bbb6afa3fe752bc9f74b83c4a3b6f">
  <xsd:schema xmlns:xsd="http://www.w3.org/2001/XMLSchema" xmlns:xs="http://www.w3.org/2001/XMLSchema" xmlns:p="http://schemas.microsoft.com/office/2006/metadata/properties" xmlns:ns1="2d9ccb9d-fa21-4539-a818-352c3c9545e4" xmlns:ns2="D70E1174-0075-4C32-A9E9-DB34CB42DB3B" targetNamespace="http://schemas.microsoft.com/office/2006/metadata/properties" ma:root="true" ma:fieldsID="49902e6d3d83ece728a2a2fcb7913d3d" ns1:_="" ns2:_="">
    <xsd:import namespace="2d9ccb9d-fa21-4539-a818-352c3c9545e4"/>
    <xsd:import namespace="D70E1174-0075-4C32-A9E9-DB34CB42DB3B"/>
    <xsd:element name="properties">
      <xsd:complexType>
        <xsd:sequence>
          <xsd:element name="documentManagement">
            <xsd:complexType>
              <xsd:all>
                <xsd:element ref="ns1:AutoNumber" minOccurs="0"/>
                <xsd:element ref="ns1:SDCategories" minOccurs="0"/>
                <xsd:element ref="ns1:SDCategoryID" minOccurs="0"/>
                <xsd:element ref="ns1:SDAuthor" minOccurs="0"/>
                <xsd:element ref="ns1:SDDocDate" minOccurs="0"/>
                <xsd:element ref="ns1:SDHebDate" minOccurs="0"/>
                <xsd:element ref="ns1:SDOriginalID" minOccurs="0"/>
                <xsd:element ref="ns1:SDOfflineTo" minOccurs="0"/>
                <xsd:element ref="ns2:MnlDateIn" minOccurs="0"/>
                <xsd:element ref="ns2:MnlAuthor" minOccurs="0"/>
                <xsd:element ref="ns2:MnlAsmachta" minOccurs="0"/>
                <xsd:element ref="ns2:MnlFrom" minOccurs="0"/>
                <xsd:element ref="ns2:MnlTO" minOccurs="0"/>
                <xsd:element ref="ns2:MnlCC" minOccurs="0"/>
                <xsd:element ref="ns2:MnlRemark" minOccurs="0"/>
                <xsd:element ref="ns2:MnlFreeText" minOccurs="0"/>
                <xsd:element ref="ns2:MnlSecurityType" minOccurs="0"/>
                <xsd:element ref="ns2:MnlStatusType" minOccurs="0"/>
                <xsd:element ref="ns1:SDAsmachta" minOccurs="0"/>
                <xsd:element ref="ns1:SDImportance" minOccurs="0"/>
                <xsd:element ref="ns1:SDDocumentSource" minOccurs="0"/>
                <xsd:element ref="ns1:SDLastSigningDate" minOccurs="0"/>
                <xsd:element ref="ns1:SDNumOfSignatures" minOccurs="0"/>
                <xsd:element ref="ns1:SDSignersLogins" minOccurs="0"/>
                <xsd:element ref="ns1:SDExternalEntityConnec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9ccb9d-fa21-4539-a818-352c3c9545e4" elementFormDefault="qualified">
    <xsd:import namespace="http://schemas.microsoft.com/office/2006/documentManagement/types"/>
    <xsd:import namespace="http://schemas.microsoft.com/office/infopath/2007/PartnerControls"/>
    <xsd:element name="AutoNumber" ma:index="0" nillable="true" ma:displayName="סימוכין" ma:indexed="true" ma:internalName="AutoNumber">
      <xsd:simpleType>
        <xsd:restriction base="dms:Text"/>
      </xsd:simpleType>
    </xsd:element>
    <xsd:element name="SDCategories" ma:index="1" nillable="true" ma:displayName="נושאים" ma:internalName="SDCategories" ma:readOnly="false">
      <xsd:simpleType>
        <xsd:restriction base="dms:Note"/>
      </xsd:simpleType>
    </xsd:element>
    <xsd:element name="SDCategoryID" ma:index="2" nillable="true" ma:displayName="SDCategoryID" ma:indexed="true" ma:internalName="SDCategoryID">
      <xsd:simpleType>
        <xsd:restriction base="dms:Text"/>
      </xsd:simpleType>
    </xsd:element>
    <xsd:element name="SDAuthor" ma:index="3" nillable="true" ma:displayName="מחבר" ma:indexed="true" ma:internalName="SDAuthor">
      <xsd:simpleType>
        <xsd:restriction base="dms:Text"/>
      </xsd:simpleType>
    </xsd:element>
    <xsd:element name="SDDocDate" ma:index="4" nillable="true" ma:displayName="תאריך המסמך" ma:indexed="true" ma:internalName="SDDocDate">
      <xsd:simpleType>
        <xsd:restriction base="dms:DateTime"/>
      </xsd:simpleType>
    </xsd:element>
    <xsd:element name="SDHebDate" ma:index="5" nillable="true" ma:displayName="SDHebDate" ma:internalName="SDHebDate">
      <xsd:simpleType>
        <xsd:restriction base="dms:Text"/>
      </xsd:simpleType>
    </xsd:element>
    <xsd:element name="SDOriginalID" ma:index="6" nillable="true" ma:displayName="SDOriginalID" ma:internalName="SDOriginalID">
      <xsd:simpleType>
        <xsd:restriction base="dms:Text"/>
      </xsd:simpleType>
    </xsd:element>
    <xsd:element name="SDOfflineTo" ma:index="7" nillable="true" ma:displayName="SDOfflineTo" ma:internalName="SDOfflineTo">
      <xsd:simpleType>
        <xsd:restriction base="dms:Text"/>
      </xsd:simpleType>
    </xsd:element>
    <xsd:element name="SDAsmachta" ma:index="18" nillable="true" ma:displayName="אסמכתא" ma:internalName="SDAsmachta">
      <xsd:simpleType>
        <xsd:restriction base="dms:Text"/>
      </xsd:simpleType>
    </xsd:element>
    <xsd:element name="SDImportance" ma:index="19" nillable="true" ma:displayName="חשיבות" ma:internalName="SDImportance">
      <xsd:simpleType>
        <xsd:restriction base="dms:Number"/>
      </xsd:simpleType>
    </xsd:element>
    <xsd:element name="SDDocumentSource" ma:index="20" nillable="true" ma:displayName="מקור המסמך" ma:internalName="SDDocumentSource">
      <xsd:simpleType>
        <xsd:restriction base="dms:Choice">
          <xsd:enumeration value="SDFileUpload"/>
          <xsd:enumeration value="SDNewFile"/>
          <xsd:enumeration value="SDMultiFilesUpload"/>
          <xsd:enumeration value="OutlookExtender"/>
          <xsd:enumeration value="SDMigration"/>
          <xsd:enumeration value="OfficeAddIn"/>
          <xsd:enumeration value="ArchiveScan"/>
          <xsd:enumeration value="PCDocs"/>
          <xsd:enumeration value="PST"/>
          <xsd:enumeration value="D2K"/>
          <xsd:enumeration value="Menahel"/>
          <xsd:enumeration value="ShipmentLoader"/>
          <xsd:enumeration value="PoliceOffices"/>
          <xsd:enumeration value="AGATForms"/>
          <xsd:enumeration value="SDK"/>
          <xsd:enumeration value="Other"/>
        </xsd:restriction>
      </xsd:simpleType>
    </xsd:element>
    <xsd:element name="SDLastSigningDate" ma:index="21" nillable="true" ma:displayName="SDLastSigningDate" ma:internalName="SDLastSigningDate">
      <xsd:simpleType>
        <xsd:restriction base="dms:DateTime"/>
      </xsd:simpleType>
    </xsd:element>
    <xsd:element name="SDNumOfSignatures" ma:index="22" nillable="true" ma:displayName="SDNumOfSignatures" ma:internalName="SDNumOfSignatures">
      <xsd:simpleType>
        <xsd:restriction base="dms:Number"/>
      </xsd:simpleType>
    </xsd:element>
    <xsd:element name="SDSignersLogins" ma:index="23" nillable="true" ma:displayName="SDSignersLogins" ma:internalName="SDSignersLogins">
      <xsd:simpleType>
        <xsd:restriction base="dms:Text"/>
      </xsd:simpleType>
    </xsd:element>
    <xsd:element name="SDExternalEntityConnected" ma:index="24" nillable="true" ma:displayName="מקושר לאפליקציה חיצונית" ma:internalName="SDExternalEntityConnecte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0E1174-0075-4C32-A9E9-DB34CB42DB3B" elementFormDefault="qualified">
    <xsd:import namespace="http://schemas.microsoft.com/office/2006/documentManagement/types"/>
    <xsd:import namespace="http://schemas.microsoft.com/office/infopath/2007/PartnerControls"/>
    <xsd:element name="MnlDateIn" ma:index="8" nillable="true" ma:displayName="תאריך קליטה" ma:format="DateOnly" ma:internalName="MnlDateIn">
      <xsd:simpleType>
        <xsd:restriction base="dms:DateTime"/>
      </xsd:simpleType>
    </xsd:element>
    <xsd:element name="MnlAuthor" ma:index="9" nillable="true" ma:displayName="מחבר מסמך" ma:internalName="MnlAuthor">
      <xsd:simpleType>
        <xsd:restriction base="dms:Text"/>
      </xsd:simpleType>
    </xsd:element>
    <xsd:element name="MnlAsmachta" ma:index="10" nillable="true" ma:displayName="אסמכתא" ma:description="בשימוש שעח" ma:internalName="MnlAsmachta">
      <xsd:simpleType>
        <xsd:restriction base="dms:Text">
          <xsd:maxLength value="255"/>
        </xsd:restriction>
      </xsd:simpleType>
    </xsd:element>
    <xsd:element name="MnlFrom" ma:index="11" nillable="true" ma:displayName="מאת" ma:internalName="MnlFrom">
      <xsd:simpleType>
        <xsd:restriction base="dms:Text">
          <xsd:maxLength value="255"/>
        </xsd:restriction>
      </xsd:simpleType>
    </xsd:element>
    <xsd:element name="MnlTO" ma:index="12" nillable="true" ma:displayName="אל" ma:description="בשימוש שעח" ma:internalName="MnlTO">
      <xsd:simpleType>
        <xsd:restriction base="dms:Note">
          <xsd:maxLength value="255"/>
        </xsd:restriction>
      </xsd:simpleType>
    </xsd:element>
    <xsd:element name="MnlCC" ma:index="13" nillable="true" ma:displayName="לידיעה" ma:internalName="MnlCC">
      <xsd:simpleType>
        <xsd:restriction base="dms:Note">
          <xsd:maxLength value="255"/>
        </xsd:restriction>
      </xsd:simpleType>
    </xsd:element>
    <xsd:element name="MnlRemark" ma:index="14" nillable="true" ma:displayName="הערה" ma:internalName="MnlRemark">
      <xsd:simpleType>
        <xsd:restriction base="dms:Note">
          <xsd:maxLength value="255"/>
        </xsd:restriction>
      </xsd:simpleType>
    </xsd:element>
    <xsd:element name="MnlFreeText" ma:index="15" nillable="true" ma:displayName="מלל חופשי" ma:internalName="MnlFreeText">
      <xsd:simpleType>
        <xsd:restriction base="dms:Note">
          <xsd:maxLength value="255"/>
        </xsd:restriction>
      </xsd:simpleType>
    </xsd:element>
    <xsd:element name="MnlSecurityType" ma:index="16" nillable="true" ma:displayName="סיווג" ma:default="ללא" ma:format="Dropdown" ma:internalName="MnlSecurityType">
      <xsd:simpleType>
        <xsd:restriction base="dms:Choice">
          <xsd:enumeration value="ללא"/>
          <xsd:enumeration value="בלמ&quot;ס"/>
          <xsd:enumeration value="סודי"/>
          <xsd:enumeration value="שמור"/>
        </xsd:restriction>
      </xsd:simpleType>
    </xsd:element>
    <xsd:element name="MnlStatusType" ma:index="17" nillable="true" ma:displayName="סטטוס" ma:default="" ma:format="Dropdown" ma:internalName="MnlStatusType">
      <xsd:simpleType>
        <xsd:restriction base="dms:Choice">
          <xsd:enumeration value="נוצר"/>
          <xsd:enumeration value="נחתם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DB222E-956E-4E89-911D-006421C6A8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39DD61-E728-4B14-AC40-64D1B2088822}">
  <ds:schemaRefs>
    <ds:schemaRef ds:uri="http://schemas.microsoft.com/office/2006/metadata/properties"/>
    <ds:schemaRef ds:uri="http://www.w3.org/2000/xmlns/"/>
    <ds:schemaRef ds:uri="2d9ccb9d-fa21-4539-a818-352c3c9545e4"/>
    <ds:schemaRef ds:uri="http://www.w3.org/2001/XMLSchema-instance"/>
    <ds:schemaRef ds:uri="D70E1174-0075-4C32-A9E9-DB34CB42DB3B"/>
  </ds:schemaRefs>
</ds:datastoreItem>
</file>

<file path=customXml/itemProps3.xml><?xml version="1.0" encoding="utf-8"?>
<ds:datastoreItem xmlns:ds="http://schemas.openxmlformats.org/officeDocument/2006/customXml" ds:itemID="{EF988802-74FE-4C3A-9236-3C1AE030C7E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d9ccb9d-fa21-4539-a818-352c3c9545e4"/>
    <ds:schemaRef ds:uri="D70E1174-0075-4C32-A9E9-DB34CB42DB3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9987</TotalTime>
  <Words>742</Words>
  <Application>Microsoft Office PowerPoint</Application>
  <PresentationFormat>מסך רחב</PresentationFormat>
  <Paragraphs>576</Paragraphs>
  <Slides>5</Slides>
  <Notes>1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6" baseType="lpstr"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שלד להערכת מצב מנכ"ל</dc:title>
  <dc:creator>נועה חסדאי</dc:creator>
  <cp:lastModifiedBy>משתמש לא ידוע</cp:lastModifiedBy>
  <cp:revision>720</cp:revision>
  <cp:lastPrinted>2020-03-23T05:54:24Z</cp:lastPrinted>
  <dcterms:created xsi:type="dcterms:W3CDTF">2018-06-12T03:19:29Z</dcterms:created>
  <dcterms:modified xsi:type="dcterms:W3CDTF">2020-04-13T18:22:10Z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0x010100425412358823E948A222E4CDED4585721D0085EDFF4BC0AA444CB124DE4BB533E06F</vt:lpwstr>
  </property>
</Properties>
</file>