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2"/>
  </p:notesMasterIdLst>
  <p:handoutMasterIdLst>
    <p:handoutMasterId r:id="rId13"/>
  </p:handoutMasterIdLst>
  <p:sldIdLst>
    <p:sldId id="655" r:id="rId5"/>
    <p:sldId id="927" r:id="rId6"/>
    <p:sldId id="925" r:id="rId7"/>
    <p:sldId id="923" r:id="rId8"/>
    <p:sldId id="924" r:id="rId9"/>
    <p:sldId id="920" r:id="rId10"/>
    <p:sldId id="926" r:id="rId11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מצטבר'!$A$3:$A$32</c:f>
              <c:numCache>
                <c:formatCode>m/d/yyyy</c:formatCode>
                <c:ptCount val="3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</c:numCache>
            </c:numRef>
          </c:cat>
          <c:val>
            <c:numRef>
              <c:f>'מצב רפואי מצטבר'!$E$3:$E$32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74</c:v>
                </c:pt>
                <c:pt idx="24">
                  <c:v>79</c:v>
                </c:pt>
                <c:pt idx="25">
                  <c:v>94</c:v>
                </c:pt>
                <c:pt idx="26">
                  <c:v>95</c:v>
                </c:pt>
                <c:pt idx="27">
                  <c:v>108</c:v>
                </c:pt>
                <c:pt idx="28">
                  <c:v>113</c:v>
                </c:pt>
                <c:pt idx="29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מצטבר'!$A$3:$A$32</c:f>
              <c:numCache>
                <c:formatCode>m/d/yyyy</c:formatCode>
                <c:ptCount val="3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</c:numCache>
            </c:numRef>
          </c:cat>
          <c:val>
            <c:numRef>
              <c:f>'מצב רפואי מצטבר'!$G$3:$G$32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15</c:v>
                </c:pt>
                <c:pt idx="24">
                  <c:v>16</c:v>
                </c:pt>
                <c:pt idx="25">
                  <c:v>20</c:v>
                </c:pt>
                <c:pt idx="26">
                  <c:v>26</c:v>
                </c:pt>
                <c:pt idx="27">
                  <c:v>34</c:v>
                </c:pt>
                <c:pt idx="28">
                  <c:v>39</c:v>
                </c:pt>
                <c:pt idx="29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מצטבר'!$A$3:$A$32</c:f>
              <c:numCache>
                <c:formatCode>m/d/yyyy</c:formatCode>
                <c:ptCount val="3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</c:numCache>
            </c:numRef>
          </c:cat>
          <c:val>
            <c:numRef>
              <c:f>'מצב רפואי מצטבר'!$H$3:$H$32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89</c:v>
                </c:pt>
                <c:pt idx="24">
                  <c:v>99</c:v>
                </c:pt>
                <c:pt idx="25">
                  <c:v>117</c:v>
                </c:pt>
                <c:pt idx="26">
                  <c:v>131</c:v>
                </c:pt>
                <c:pt idx="27">
                  <c:v>153</c:v>
                </c:pt>
                <c:pt idx="28">
                  <c:v>174</c:v>
                </c:pt>
                <c:pt idx="29">
                  <c:v>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מצטבר'!$A$3:$A$32</c15:sqref>
                        </c15:formulaRef>
                      </c:ext>
                    </c:extLst>
                    <c:numCache>
                      <c:formatCode>m/d/yyyy</c:formatCode>
                      <c:ptCount val="30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מצטבר'!$A$3:$A$32</c15:sqref>
                        </c15:formulaRef>
                      </c:ext>
                    </c:extLst>
                    <c:numCache>
                      <c:formatCode>m/d/yyyy</c:formatCode>
                      <c:ptCount val="30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5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גיליון1!$B$1:$AE$1</c:f>
              <c:numCache>
                <c:formatCode>m/d/yyyy</c:formatCode>
                <c:ptCount val="30"/>
                <c:pt idx="0">
                  <c:v>43925</c:v>
                </c:pt>
                <c:pt idx="1">
                  <c:v>43924</c:v>
                </c:pt>
                <c:pt idx="2">
                  <c:v>43923</c:v>
                </c:pt>
                <c:pt idx="3">
                  <c:v>43922</c:v>
                </c:pt>
                <c:pt idx="4">
                  <c:v>43921</c:v>
                </c:pt>
                <c:pt idx="5">
                  <c:v>43920</c:v>
                </c:pt>
                <c:pt idx="6">
                  <c:v>43919</c:v>
                </c:pt>
                <c:pt idx="7">
                  <c:v>43918</c:v>
                </c:pt>
                <c:pt idx="8">
                  <c:v>43917</c:v>
                </c:pt>
                <c:pt idx="9">
                  <c:v>43916</c:v>
                </c:pt>
                <c:pt idx="10">
                  <c:v>43915</c:v>
                </c:pt>
                <c:pt idx="11">
                  <c:v>43914</c:v>
                </c:pt>
                <c:pt idx="12">
                  <c:v>43913</c:v>
                </c:pt>
                <c:pt idx="13">
                  <c:v>43912</c:v>
                </c:pt>
                <c:pt idx="14">
                  <c:v>43911</c:v>
                </c:pt>
                <c:pt idx="15">
                  <c:v>43910</c:v>
                </c:pt>
                <c:pt idx="16">
                  <c:v>43909</c:v>
                </c:pt>
                <c:pt idx="17">
                  <c:v>43908</c:v>
                </c:pt>
                <c:pt idx="18">
                  <c:v>43907</c:v>
                </c:pt>
                <c:pt idx="19">
                  <c:v>43906</c:v>
                </c:pt>
                <c:pt idx="20">
                  <c:v>43905</c:v>
                </c:pt>
                <c:pt idx="21">
                  <c:v>43904</c:v>
                </c:pt>
                <c:pt idx="22">
                  <c:v>43903</c:v>
                </c:pt>
                <c:pt idx="23">
                  <c:v>43902</c:v>
                </c:pt>
                <c:pt idx="24">
                  <c:v>43901</c:v>
                </c:pt>
                <c:pt idx="25">
                  <c:v>43900</c:v>
                </c:pt>
                <c:pt idx="26">
                  <c:v>43899</c:v>
                </c:pt>
                <c:pt idx="27">
                  <c:v>43898</c:v>
                </c:pt>
                <c:pt idx="28">
                  <c:v>43897</c:v>
                </c:pt>
                <c:pt idx="29">
                  <c:v>43896</c:v>
                </c:pt>
              </c:numCache>
            </c:numRef>
          </c:cat>
          <c:val>
            <c:numRef>
              <c:f>גיליון1!$B$2:$AE$2</c:f>
              <c:numCache>
                <c:formatCode>General</c:formatCode>
                <c:ptCount val="30"/>
                <c:pt idx="0">
                  <c:v>108</c:v>
                </c:pt>
                <c:pt idx="1">
                  <c:v>96</c:v>
                </c:pt>
                <c:pt idx="2">
                  <c:v>87</c:v>
                </c:pt>
                <c:pt idx="3">
                  <c:v>81</c:v>
                </c:pt>
                <c:pt idx="4">
                  <c:v>76</c:v>
                </c:pt>
                <c:pt idx="5">
                  <c:v>66</c:v>
                </c:pt>
                <c:pt idx="6">
                  <c:v>59</c:v>
                </c:pt>
                <c:pt idx="7">
                  <c:v>43</c:v>
                </c:pt>
                <c:pt idx="8">
                  <c:v>38</c:v>
                </c:pt>
                <c:pt idx="9">
                  <c:v>37</c:v>
                </c:pt>
                <c:pt idx="10">
                  <c:v>34</c:v>
                </c:pt>
                <c:pt idx="11">
                  <c:v>31</c:v>
                </c:pt>
                <c:pt idx="12">
                  <c:v>29</c:v>
                </c:pt>
                <c:pt idx="13">
                  <c:v>15</c:v>
                </c:pt>
                <c:pt idx="14">
                  <c:v>15</c:v>
                </c:pt>
                <c:pt idx="15">
                  <c:v>12</c:v>
                </c:pt>
                <c:pt idx="16">
                  <c:v>6</c:v>
                </c:pt>
                <c:pt idx="17">
                  <c:v>5</c:v>
                </c:pt>
                <c:pt idx="18">
                  <c:v>5</c:v>
                </c:pt>
                <c:pt idx="19">
                  <c:v>4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גיליון1!$B$1:$AE$1</c:f>
              <c:numCache>
                <c:formatCode>m/d/yyyy</c:formatCode>
                <c:ptCount val="30"/>
                <c:pt idx="0">
                  <c:v>43925</c:v>
                </c:pt>
                <c:pt idx="1">
                  <c:v>43924</c:v>
                </c:pt>
                <c:pt idx="2">
                  <c:v>43923</c:v>
                </c:pt>
                <c:pt idx="3">
                  <c:v>43922</c:v>
                </c:pt>
                <c:pt idx="4">
                  <c:v>43921</c:v>
                </c:pt>
                <c:pt idx="5">
                  <c:v>43920</c:v>
                </c:pt>
                <c:pt idx="6">
                  <c:v>43919</c:v>
                </c:pt>
                <c:pt idx="7">
                  <c:v>43918</c:v>
                </c:pt>
                <c:pt idx="8">
                  <c:v>43917</c:v>
                </c:pt>
                <c:pt idx="9">
                  <c:v>43916</c:v>
                </c:pt>
                <c:pt idx="10">
                  <c:v>43915</c:v>
                </c:pt>
                <c:pt idx="11">
                  <c:v>43914</c:v>
                </c:pt>
                <c:pt idx="12">
                  <c:v>43913</c:v>
                </c:pt>
                <c:pt idx="13">
                  <c:v>43912</c:v>
                </c:pt>
                <c:pt idx="14">
                  <c:v>43911</c:v>
                </c:pt>
                <c:pt idx="15">
                  <c:v>43910</c:v>
                </c:pt>
                <c:pt idx="16">
                  <c:v>43909</c:v>
                </c:pt>
                <c:pt idx="17">
                  <c:v>43908</c:v>
                </c:pt>
                <c:pt idx="18">
                  <c:v>43907</c:v>
                </c:pt>
                <c:pt idx="19">
                  <c:v>43906</c:v>
                </c:pt>
                <c:pt idx="20">
                  <c:v>43905</c:v>
                </c:pt>
                <c:pt idx="21">
                  <c:v>43904</c:v>
                </c:pt>
                <c:pt idx="22">
                  <c:v>43903</c:v>
                </c:pt>
                <c:pt idx="23">
                  <c:v>43902</c:v>
                </c:pt>
                <c:pt idx="24">
                  <c:v>43901</c:v>
                </c:pt>
                <c:pt idx="25">
                  <c:v>43900</c:v>
                </c:pt>
                <c:pt idx="26">
                  <c:v>43899</c:v>
                </c:pt>
                <c:pt idx="27">
                  <c:v>43898</c:v>
                </c:pt>
                <c:pt idx="28">
                  <c:v>43897</c:v>
                </c:pt>
                <c:pt idx="29">
                  <c:v>43896</c:v>
                </c:pt>
              </c:numCache>
            </c:numRef>
          </c:cat>
          <c:val>
            <c:numRef>
              <c:f>גיליון1!$B$3:$AE$3</c:f>
              <c:numCache>
                <c:formatCode>General</c:formatCode>
                <c:ptCount val="30"/>
                <c:pt idx="0">
                  <c:v>43</c:v>
                </c:pt>
                <c:pt idx="1">
                  <c:v>39</c:v>
                </c:pt>
                <c:pt idx="2">
                  <c:v>34</c:v>
                </c:pt>
                <c:pt idx="3">
                  <c:v>26</c:v>
                </c:pt>
                <c:pt idx="4">
                  <c:v>20</c:v>
                </c:pt>
                <c:pt idx="5">
                  <c:v>16</c:v>
                </c:pt>
                <c:pt idx="6">
                  <c:v>15</c:v>
                </c:pt>
                <c:pt idx="7">
                  <c:v>12</c:v>
                </c:pt>
                <c:pt idx="8">
                  <c:v>12</c:v>
                </c:pt>
                <c:pt idx="9">
                  <c:v>8</c:v>
                </c:pt>
                <c:pt idx="10">
                  <c:v>5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  <cdr:relSizeAnchor xmlns:cdr="http://schemas.openxmlformats.org/drawingml/2006/chartDrawing">
    <cdr:from>
      <cdr:x>0.13122</cdr:x>
      <cdr:y>0.02955</cdr:y>
    </cdr:from>
    <cdr:to>
      <cdr:x>0.91258</cdr:x>
      <cdr:y>0.1418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84176" y="170637"/>
          <a:ext cx="943304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algn="ctr"/>
          <a:r>
            <a:rPr lang="he-IL" sz="2000" b="1" dirty="0"/>
            <a:t>13 חולים קשה נוספו במצטבר מ 03.04.2020 בשעה 20:00 ל 04.04.2020 בשעה 20:00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י'/ניסן/תש"ף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י'/ניסן/תש"ף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04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04/04/2020 בשעה 20:30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77800"/>
              </p:ext>
            </p:extLst>
          </p:nvPr>
        </p:nvGraphicFramePr>
        <p:xfrm>
          <a:off x="514241" y="848348"/>
          <a:ext cx="11329682" cy="377952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7,851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7,059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165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126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108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191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6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6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9.6%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10.2%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7.3%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4.8%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91866"/>
              </p:ext>
            </p:extLst>
          </p:nvPr>
        </p:nvGraphicFramePr>
        <p:xfrm>
          <a:off x="514240" y="4206240"/>
          <a:ext cx="11329683" cy="2651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734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4,663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702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1,251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458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293496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kern="0" dirty="0">
                <a:solidFill>
                  <a:srgbClr val="002060"/>
                </a:solidFill>
                <a:latin typeface="Calibri" pitchFamily="34" charset="0"/>
              </a:rPr>
              <a:t>מעודכן ליום 04/04/2020 בשעה 20:30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87562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7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04/04/2020 בשעה 20:30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807239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04/04/2020 בשעה 20:30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484547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04/04/2020 בשעה 20:30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95524"/>
              </p:ext>
            </p:extLst>
          </p:nvPr>
        </p:nvGraphicFramePr>
        <p:xfrm>
          <a:off x="119342" y="909436"/>
          <a:ext cx="11953323" cy="5948559"/>
        </p:xfrm>
        <a:graphic>
          <a:graphicData uri="http://schemas.openxmlformats.org/drawingml/2006/table">
            <a:tbl>
              <a:tblPr rtl="1"/>
              <a:tblGrid>
                <a:gridCol w="689220">
                  <a:extLst>
                    <a:ext uri="{9D8B030D-6E8A-4147-A177-3AD203B41FA5}">
                      <a16:colId xmlns:a16="http://schemas.microsoft.com/office/drawing/2014/main" val="2491122527"/>
                    </a:ext>
                  </a:extLst>
                </a:gridCol>
                <a:gridCol w="570922">
                  <a:extLst>
                    <a:ext uri="{9D8B030D-6E8A-4147-A177-3AD203B41FA5}">
                      <a16:colId xmlns:a16="http://schemas.microsoft.com/office/drawing/2014/main" val="3617709272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4207365320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782018453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001893184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599731334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698429926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032910630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678537259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145486205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1405030198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834652114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1869476554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635166352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129565428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755159772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541422747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1575674684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282669401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2462909948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367424354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780504605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629971141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1894082033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1181195688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1696600891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913449395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473833044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3212594497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6972431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309615680"/>
                    </a:ext>
                  </a:extLst>
                </a:gridCol>
                <a:gridCol w="401188">
                  <a:extLst>
                    <a:ext uri="{9D8B030D-6E8A-4147-A177-3AD203B41FA5}">
                      <a16:colId xmlns:a16="http://schemas.microsoft.com/office/drawing/2014/main" val="342556788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568584440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807312239"/>
                    </a:ext>
                  </a:extLst>
                </a:gridCol>
                <a:gridCol w="303462">
                  <a:extLst>
                    <a:ext uri="{9D8B030D-6E8A-4147-A177-3AD203B41FA5}">
                      <a16:colId xmlns:a16="http://schemas.microsoft.com/office/drawing/2014/main" val="52231608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212241556"/>
                    </a:ext>
                  </a:extLst>
                </a:gridCol>
              </a:tblGrid>
              <a:tr h="284645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1574"/>
                  </a:ext>
                </a:extLst>
              </a:tr>
              <a:tr h="124093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44090"/>
                  </a:ext>
                </a:extLst>
              </a:tr>
              <a:tr h="259319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51892"/>
                  </a:ext>
                </a:extLst>
              </a:tr>
              <a:tr h="25931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6794"/>
                  </a:ext>
                </a:extLst>
              </a:tr>
              <a:tr h="25931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82636"/>
                  </a:ext>
                </a:extLst>
              </a:tr>
              <a:tr h="25931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88786"/>
                  </a:ext>
                </a:extLst>
              </a:tr>
              <a:tr h="25931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5238"/>
                  </a:ext>
                </a:extLst>
              </a:tr>
              <a:tr h="253018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32385"/>
                  </a:ext>
                </a:extLst>
              </a:tr>
              <a:tr h="25931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39200"/>
                  </a:ext>
                </a:extLst>
              </a:tr>
              <a:tr h="25931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75146"/>
                  </a:ext>
                </a:extLst>
              </a:tr>
              <a:tr h="25931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28307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40332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375989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16547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207097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03944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25971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509909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90873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99" y="1052736"/>
            <a:ext cx="1210363" cy="11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04/04/2020 בשעה 20:30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79541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</TotalTime>
  <Words>719</Words>
  <Application>Microsoft Office PowerPoint</Application>
  <PresentationFormat>מסך רחב</PresentationFormat>
  <Paragraphs>539</Paragraphs>
  <Slides>7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542</cp:revision>
  <cp:lastPrinted>2020-03-23T05:54:24Z</cp:lastPrinted>
  <dcterms:created xsi:type="dcterms:W3CDTF">2018-06-12T03:19:29Z</dcterms:created>
  <dcterms:modified xsi:type="dcterms:W3CDTF">2020-04-04T17:51:05Z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