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2"/>
  </p:notesMasterIdLst>
  <p:handoutMasterIdLst>
    <p:handoutMasterId r:id="rId13"/>
  </p:handoutMasterIdLst>
  <p:sldIdLst>
    <p:sldId id="655" r:id="rId5"/>
    <p:sldId id="921" r:id="rId6"/>
    <p:sldId id="925" r:id="rId7"/>
    <p:sldId id="923" r:id="rId8"/>
    <p:sldId id="924" r:id="rId9"/>
    <p:sldId id="920" r:id="rId10"/>
    <p:sldId id="926" r:id="rId11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מצטבר'!$E$3:$E$32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  <c:pt idx="29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מצטבר'!$G$3:$G$32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  <c:pt idx="29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מצטבר'!$A$3:$A$32</c:f>
              <c:numCache>
                <c:formatCode>m/d/yyyy</c:formatCode>
                <c:ptCount val="30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</c:numCache>
            </c:numRef>
          </c:cat>
          <c:val>
            <c:numRef>
              <c:f>'מצב רפואי מצטבר'!$H$3:$H$32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  <c:pt idx="29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מצטבר'!$A$3:$A$32</c15:sqref>
                        </c15:formulaRef>
                      </c:ext>
                    </c:extLst>
                    <c:numCache>
                      <c:formatCode>m/d/yyyy</c:formatCode>
                      <c:ptCount val="3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מצטבר'!$A$3:$A$32</c15:sqref>
                        </c15:formulaRef>
                      </c:ext>
                    </c:extLst>
                    <c:numCache>
                      <c:formatCode>m/d/yyyy</c:formatCode>
                      <c:ptCount val="30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5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גיליון1!$B$1:$AE$1</c:f>
              <c:numCache>
                <c:formatCode>m/d/yyyy</c:formatCode>
                <c:ptCount val="30"/>
                <c:pt idx="0">
                  <c:v>43925</c:v>
                </c:pt>
                <c:pt idx="1">
                  <c:v>43924</c:v>
                </c:pt>
                <c:pt idx="2">
                  <c:v>43923</c:v>
                </c:pt>
                <c:pt idx="3">
                  <c:v>43922</c:v>
                </c:pt>
                <c:pt idx="4">
                  <c:v>43921</c:v>
                </c:pt>
                <c:pt idx="5">
                  <c:v>43920</c:v>
                </c:pt>
                <c:pt idx="6">
                  <c:v>43919</c:v>
                </c:pt>
                <c:pt idx="7">
                  <c:v>43918</c:v>
                </c:pt>
                <c:pt idx="8">
                  <c:v>43917</c:v>
                </c:pt>
                <c:pt idx="9">
                  <c:v>43916</c:v>
                </c:pt>
                <c:pt idx="10">
                  <c:v>43915</c:v>
                </c:pt>
                <c:pt idx="11">
                  <c:v>43914</c:v>
                </c:pt>
                <c:pt idx="12">
                  <c:v>43913</c:v>
                </c:pt>
                <c:pt idx="13">
                  <c:v>43912</c:v>
                </c:pt>
                <c:pt idx="14">
                  <c:v>43911</c:v>
                </c:pt>
                <c:pt idx="15">
                  <c:v>43910</c:v>
                </c:pt>
                <c:pt idx="16">
                  <c:v>43909</c:v>
                </c:pt>
                <c:pt idx="17">
                  <c:v>43908</c:v>
                </c:pt>
                <c:pt idx="18">
                  <c:v>43907</c:v>
                </c:pt>
                <c:pt idx="19">
                  <c:v>43906</c:v>
                </c:pt>
                <c:pt idx="20">
                  <c:v>43905</c:v>
                </c:pt>
                <c:pt idx="21">
                  <c:v>43904</c:v>
                </c:pt>
                <c:pt idx="22">
                  <c:v>43903</c:v>
                </c:pt>
                <c:pt idx="23">
                  <c:v>43902</c:v>
                </c:pt>
                <c:pt idx="24">
                  <c:v>43901</c:v>
                </c:pt>
                <c:pt idx="25">
                  <c:v>43900</c:v>
                </c:pt>
                <c:pt idx="26">
                  <c:v>43899</c:v>
                </c:pt>
                <c:pt idx="27">
                  <c:v>43898</c:v>
                </c:pt>
                <c:pt idx="28">
                  <c:v>43897</c:v>
                </c:pt>
                <c:pt idx="29">
                  <c:v>43896</c:v>
                </c:pt>
              </c:numCache>
            </c:numRef>
          </c:cat>
          <c:val>
            <c:numRef>
              <c:f>גיליון1!$B$2:$AE$2</c:f>
              <c:numCache>
                <c:formatCode>General</c:formatCode>
                <c:ptCount val="30"/>
                <c:pt idx="0">
                  <c:v>98</c:v>
                </c:pt>
                <c:pt idx="1">
                  <c:v>96</c:v>
                </c:pt>
                <c:pt idx="2">
                  <c:v>87</c:v>
                </c:pt>
                <c:pt idx="3">
                  <c:v>81</c:v>
                </c:pt>
                <c:pt idx="4">
                  <c:v>76</c:v>
                </c:pt>
                <c:pt idx="5">
                  <c:v>66</c:v>
                </c:pt>
                <c:pt idx="6">
                  <c:v>59</c:v>
                </c:pt>
                <c:pt idx="7">
                  <c:v>43</c:v>
                </c:pt>
                <c:pt idx="8">
                  <c:v>38</c:v>
                </c:pt>
                <c:pt idx="9">
                  <c:v>37</c:v>
                </c:pt>
                <c:pt idx="10">
                  <c:v>34</c:v>
                </c:pt>
                <c:pt idx="11">
                  <c:v>31</c:v>
                </c:pt>
                <c:pt idx="12">
                  <c:v>29</c:v>
                </c:pt>
                <c:pt idx="13">
                  <c:v>15</c:v>
                </c:pt>
                <c:pt idx="14">
                  <c:v>15</c:v>
                </c:pt>
                <c:pt idx="15">
                  <c:v>12</c:v>
                </c:pt>
                <c:pt idx="16">
                  <c:v>6</c:v>
                </c:pt>
                <c:pt idx="17">
                  <c:v>5</c:v>
                </c:pt>
                <c:pt idx="18">
                  <c:v>5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גיליון1!$B$1:$AE$1</c:f>
              <c:numCache>
                <c:formatCode>m/d/yyyy</c:formatCode>
                <c:ptCount val="30"/>
                <c:pt idx="0">
                  <c:v>43925</c:v>
                </c:pt>
                <c:pt idx="1">
                  <c:v>43924</c:v>
                </c:pt>
                <c:pt idx="2">
                  <c:v>43923</c:v>
                </c:pt>
                <c:pt idx="3">
                  <c:v>43922</c:v>
                </c:pt>
                <c:pt idx="4">
                  <c:v>43921</c:v>
                </c:pt>
                <c:pt idx="5">
                  <c:v>43920</c:v>
                </c:pt>
                <c:pt idx="6">
                  <c:v>43919</c:v>
                </c:pt>
                <c:pt idx="7">
                  <c:v>43918</c:v>
                </c:pt>
                <c:pt idx="8">
                  <c:v>43917</c:v>
                </c:pt>
                <c:pt idx="9">
                  <c:v>43916</c:v>
                </c:pt>
                <c:pt idx="10">
                  <c:v>43915</c:v>
                </c:pt>
                <c:pt idx="11">
                  <c:v>43914</c:v>
                </c:pt>
                <c:pt idx="12">
                  <c:v>43913</c:v>
                </c:pt>
                <c:pt idx="13">
                  <c:v>43912</c:v>
                </c:pt>
                <c:pt idx="14">
                  <c:v>43911</c:v>
                </c:pt>
                <c:pt idx="15">
                  <c:v>43910</c:v>
                </c:pt>
                <c:pt idx="16">
                  <c:v>43909</c:v>
                </c:pt>
                <c:pt idx="17">
                  <c:v>43908</c:v>
                </c:pt>
                <c:pt idx="18">
                  <c:v>43907</c:v>
                </c:pt>
                <c:pt idx="19">
                  <c:v>43906</c:v>
                </c:pt>
                <c:pt idx="20">
                  <c:v>43905</c:v>
                </c:pt>
                <c:pt idx="21">
                  <c:v>43904</c:v>
                </c:pt>
                <c:pt idx="22">
                  <c:v>43903</c:v>
                </c:pt>
                <c:pt idx="23">
                  <c:v>43902</c:v>
                </c:pt>
                <c:pt idx="24">
                  <c:v>43901</c:v>
                </c:pt>
                <c:pt idx="25">
                  <c:v>43900</c:v>
                </c:pt>
                <c:pt idx="26">
                  <c:v>43899</c:v>
                </c:pt>
                <c:pt idx="27">
                  <c:v>43898</c:v>
                </c:pt>
                <c:pt idx="28">
                  <c:v>43897</c:v>
                </c:pt>
                <c:pt idx="29">
                  <c:v>43896</c:v>
                </c:pt>
              </c:numCache>
            </c:numRef>
          </c:cat>
          <c:val>
            <c:numRef>
              <c:f>גיליון1!$B$3:$AE$3</c:f>
              <c:numCache>
                <c:formatCode>General</c:formatCode>
                <c:ptCount val="30"/>
                <c:pt idx="0">
                  <c:v>42</c:v>
                </c:pt>
                <c:pt idx="1">
                  <c:v>39</c:v>
                </c:pt>
                <c:pt idx="2">
                  <c:v>34</c:v>
                </c:pt>
                <c:pt idx="3">
                  <c:v>26</c:v>
                </c:pt>
                <c:pt idx="4">
                  <c:v>20</c:v>
                </c:pt>
                <c:pt idx="5">
                  <c:v>16</c:v>
                </c:pt>
                <c:pt idx="6">
                  <c:v>15</c:v>
                </c:pt>
                <c:pt idx="7">
                  <c:v>12</c:v>
                </c:pt>
                <c:pt idx="8">
                  <c:v>12</c:v>
                </c:pt>
                <c:pt idx="9">
                  <c:v>8</c:v>
                </c:pt>
                <c:pt idx="10">
                  <c:v>5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8 חולים קשה נוספו במצטבר מ 03.04.2020 בשעה 08:00 ל 04.04.2020 בשעה 08:00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י'/ניסן/תש"ף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י'/ניסן/תש"ף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04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4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127448" y="634256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סה"כ 7,589 נמצאו חיוביים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127448" y="-158283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04/04/2020 בשעה 09:30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22695"/>
              </p:ext>
            </p:extLst>
          </p:nvPr>
        </p:nvGraphicFramePr>
        <p:xfrm>
          <a:off x="514241" y="1481116"/>
          <a:ext cx="11329682" cy="2407991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631545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חולים חיוביים מאומתים</a:t>
                      </a:r>
                      <a:endParaRPr lang="he-IL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557246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43549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6,839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166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43549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115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22294"/>
              </p:ext>
            </p:extLst>
          </p:nvPr>
        </p:nvGraphicFramePr>
        <p:xfrm>
          <a:off x="514241" y="3966836"/>
          <a:ext cx="11329683" cy="277368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424697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5086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6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387624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747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4,436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718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1,220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427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2476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230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04/04/2020 בשעה 09:30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907134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04/04/2020 בשעה 09:30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59047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04/04/2020 בשעה 09:30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982795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04/04/2020 בשעה 09:30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91926"/>
              </p:ext>
            </p:extLst>
          </p:nvPr>
        </p:nvGraphicFramePr>
        <p:xfrm>
          <a:off x="4" y="913741"/>
          <a:ext cx="12072659" cy="5944264"/>
        </p:xfrm>
        <a:graphic>
          <a:graphicData uri="http://schemas.openxmlformats.org/drawingml/2006/table">
            <a:tbl>
              <a:tblPr rtl="1"/>
              <a:tblGrid>
                <a:gridCol w="708291">
                  <a:extLst>
                    <a:ext uri="{9D8B030D-6E8A-4147-A177-3AD203B41FA5}">
                      <a16:colId xmlns:a16="http://schemas.microsoft.com/office/drawing/2014/main" val="1143780234"/>
                    </a:ext>
                  </a:extLst>
                </a:gridCol>
                <a:gridCol w="518003">
                  <a:extLst>
                    <a:ext uri="{9D8B030D-6E8A-4147-A177-3AD203B41FA5}">
                      <a16:colId xmlns:a16="http://schemas.microsoft.com/office/drawing/2014/main" val="3387813822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419720249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816644105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929285186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4037132952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1535956000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3791644659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3682042759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4161701123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2670484622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264348267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2953885751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4285230217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3363239414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2507249035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2024733537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775150536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649443470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032920719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494300493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265024366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94237386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461425479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2413833789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849403234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085727826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351051701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129145000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4226935342"/>
                    </a:ext>
                  </a:extLst>
                </a:gridCol>
                <a:gridCol w="311860">
                  <a:extLst>
                    <a:ext uri="{9D8B030D-6E8A-4147-A177-3AD203B41FA5}">
                      <a16:colId xmlns:a16="http://schemas.microsoft.com/office/drawing/2014/main" val="1892117782"/>
                    </a:ext>
                  </a:extLst>
                </a:gridCol>
                <a:gridCol w="401717">
                  <a:extLst>
                    <a:ext uri="{9D8B030D-6E8A-4147-A177-3AD203B41FA5}">
                      <a16:colId xmlns:a16="http://schemas.microsoft.com/office/drawing/2014/main" val="1017624869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2797996658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2731616325"/>
                    </a:ext>
                  </a:extLst>
                </a:gridCol>
                <a:gridCol w="310097">
                  <a:extLst>
                    <a:ext uri="{9D8B030D-6E8A-4147-A177-3AD203B41FA5}">
                      <a16:colId xmlns:a16="http://schemas.microsoft.com/office/drawing/2014/main" val="1477267713"/>
                    </a:ext>
                  </a:extLst>
                </a:gridCol>
                <a:gridCol w="586718">
                  <a:extLst>
                    <a:ext uri="{9D8B030D-6E8A-4147-A177-3AD203B41FA5}">
                      <a16:colId xmlns:a16="http://schemas.microsoft.com/office/drawing/2014/main" val="1578488747"/>
                    </a:ext>
                  </a:extLst>
                </a:gridCol>
              </a:tblGrid>
              <a:tr h="269027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38855"/>
                  </a:ext>
                </a:extLst>
              </a:tr>
              <a:tr h="129249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5923"/>
                  </a:ext>
                </a:extLst>
              </a:tr>
              <a:tr h="248486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17736"/>
                  </a:ext>
                </a:extLst>
              </a:tr>
              <a:tr h="24848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6934"/>
                  </a:ext>
                </a:extLst>
              </a:tr>
              <a:tr h="24848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37057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79996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8715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10358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3367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03741"/>
                  </a:ext>
                </a:extLst>
              </a:tr>
              <a:tr h="248486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61249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001578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406553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98052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27307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69565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167850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56147"/>
                  </a:ext>
                </a:extLst>
              </a:tr>
              <a:tr h="269027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00031"/>
                  </a:ext>
                </a:extLst>
              </a:tr>
            </a:tbl>
          </a:graphicData>
        </a:graphic>
      </p:graphicFrame>
      <p:pic>
        <p:nvPicPr>
          <p:cNvPr id="11" name="תמונה 10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885" y="1196752"/>
            <a:ext cx="1140575" cy="112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04/04/2020 בשעה 09:30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89419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7139</TotalTime>
  <Words>712</Words>
  <Application>Microsoft Office PowerPoint</Application>
  <PresentationFormat>מסך רחב</PresentationFormat>
  <Paragraphs>535</Paragraphs>
  <Slides>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528</cp:revision>
  <cp:lastPrinted>2020-03-23T05:54:24Z</cp:lastPrinted>
  <dcterms:created xsi:type="dcterms:W3CDTF">2018-06-12T03:19:29Z</dcterms:created>
  <dcterms:modified xsi:type="dcterms:W3CDTF">2020-04-04T06:54:52Z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