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0" r:id="rId11"/>
    <p:sldId id="926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מצטבר'!$A$3:$A$34</c:f>
              <c:numCache>
                <c:formatCode>m/d/yyyy</c:formatCode>
                <c:ptCount val="32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</c:numCache>
            </c:numRef>
          </c:cat>
          <c:val>
            <c:numRef>
              <c:f>'מצב רפואי מצטבר'!$E$3:$E$34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מצטבר'!$A$3:$A$34</c:f>
              <c:numCache>
                <c:formatCode>m/d/yyyy</c:formatCode>
                <c:ptCount val="32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</c:numCache>
            </c:numRef>
          </c:cat>
          <c:val>
            <c:numRef>
              <c:f>'מצב רפואי מצטבר'!$G$3:$G$34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מצטבר'!$A$3:$A$34</c:f>
              <c:numCache>
                <c:formatCode>m/d/yyyy</c:formatCode>
                <c:ptCount val="32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</c:numCache>
            </c:numRef>
          </c:cat>
          <c:val>
            <c:numRef>
              <c:f>'מצב רפואי מצטבר'!$H$3:$H$34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מצטבר'!$A$3:$A$34</c15:sqref>
                        </c15:formulaRef>
                      </c:ext>
                    </c:extLst>
                    <c:numCache>
                      <c:formatCode>m/d/yyyy</c:formatCode>
                      <c:ptCount val="32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מצטבר'!$A$3:$A$34</c15:sqref>
                        </c15:formulaRef>
                      </c:ext>
                    </c:extLst>
                    <c:numCache>
                      <c:formatCode>m/d/yyyy</c:formatCode>
                      <c:ptCount val="32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7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22101225700491E-2"/>
          <c:y val="1.6976327782398219E-2"/>
          <c:w val="0.95965424859085269"/>
          <c:h val="0.784500932780344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גיליון1!$B$1:$AG$1</c:f>
              <c:numCache>
                <c:formatCode>m/d/yyyy</c:formatCode>
                <c:ptCount val="32"/>
                <c:pt idx="0">
                  <c:v>43927</c:v>
                </c:pt>
                <c:pt idx="1">
                  <c:v>43926</c:v>
                </c:pt>
                <c:pt idx="2">
                  <c:v>43925</c:v>
                </c:pt>
                <c:pt idx="3">
                  <c:v>43924</c:v>
                </c:pt>
                <c:pt idx="4">
                  <c:v>43923</c:v>
                </c:pt>
                <c:pt idx="5">
                  <c:v>43922</c:v>
                </c:pt>
                <c:pt idx="6">
                  <c:v>43921</c:v>
                </c:pt>
                <c:pt idx="7">
                  <c:v>43920</c:v>
                </c:pt>
                <c:pt idx="8">
                  <c:v>43919</c:v>
                </c:pt>
                <c:pt idx="9">
                  <c:v>43918</c:v>
                </c:pt>
                <c:pt idx="10">
                  <c:v>43917</c:v>
                </c:pt>
                <c:pt idx="11">
                  <c:v>43916</c:v>
                </c:pt>
                <c:pt idx="12">
                  <c:v>43915</c:v>
                </c:pt>
                <c:pt idx="13">
                  <c:v>43914</c:v>
                </c:pt>
                <c:pt idx="14">
                  <c:v>43913</c:v>
                </c:pt>
                <c:pt idx="15">
                  <c:v>43912</c:v>
                </c:pt>
                <c:pt idx="16">
                  <c:v>43911</c:v>
                </c:pt>
                <c:pt idx="17">
                  <c:v>43910</c:v>
                </c:pt>
                <c:pt idx="18">
                  <c:v>43909</c:v>
                </c:pt>
                <c:pt idx="19">
                  <c:v>43908</c:v>
                </c:pt>
                <c:pt idx="20">
                  <c:v>43907</c:v>
                </c:pt>
                <c:pt idx="21">
                  <c:v>43906</c:v>
                </c:pt>
                <c:pt idx="22">
                  <c:v>43905</c:v>
                </c:pt>
                <c:pt idx="23">
                  <c:v>43904</c:v>
                </c:pt>
                <c:pt idx="24">
                  <c:v>43903</c:v>
                </c:pt>
                <c:pt idx="25">
                  <c:v>43902</c:v>
                </c:pt>
                <c:pt idx="26">
                  <c:v>43901</c:v>
                </c:pt>
                <c:pt idx="27">
                  <c:v>43900</c:v>
                </c:pt>
                <c:pt idx="28">
                  <c:v>43899</c:v>
                </c:pt>
                <c:pt idx="29">
                  <c:v>43898</c:v>
                </c:pt>
                <c:pt idx="30">
                  <c:v>43897</c:v>
                </c:pt>
                <c:pt idx="31">
                  <c:v>43896</c:v>
                </c:pt>
              </c:numCache>
            </c:numRef>
          </c:cat>
          <c:val>
            <c:numRef>
              <c:f>גיליון1!$B$2:$AG$2</c:f>
              <c:numCache>
                <c:formatCode>General</c:formatCode>
                <c:ptCount val="32"/>
                <c:pt idx="0">
                  <c:v>107</c:v>
                </c:pt>
                <c:pt idx="1">
                  <c:v>106</c:v>
                </c:pt>
                <c:pt idx="2">
                  <c:v>107</c:v>
                </c:pt>
                <c:pt idx="3">
                  <c:v>95</c:v>
                </c:pt>
                <c:pt idx="4">
                  <c:v>83</c:v>
                </c:pt>
                <c:pt idx="5">
                  <c:v>76</c:v>
                </c:pt>
                <c:pt idx="6">
                  <c:v>76</c:v>
                </c:pt>
                <c:pt idx="7">
                  <c:v>63</c:v>
                </c:pt>
                <c:pt idx="8">
                  <c:v>54</c:v>
                </c:pt>
                <c:pt idx="9">
                  <c:v>43</c:v>
                </c:pt>
                <c:pt idx="10">
                  <c:v>38</c:v>
                </c:pt>
                <c:pt idx="11">
                  <c:v>37</c:v>
                </c:pt>
                <c:pt idx="12">
                  <c:v>34</c:v>
                </c:pt>
                <c:pt idx="13">
                  <c:v>31</c:v>
                </c:pt>
                <c:pt idx="14">
                  <c:v>29</c:v>
                </c:pt>
                <c:pt idx="15">
                  <c:v>15</c:v>
                </c:pt>
                <c:pt idx="16">
                  <c:v>15</c:v>
                </c:pt>
                <c:pt idx="17">
                  <c:v>12</c:v>
                </c:pt>
                <c:pt idx="18">
                  <c:v>6</c:v>
                </c:pt>
                <c:pt idx="19">
                  <c:v>5</c:v>
                </c:pt>
                <c:pt idx="20">
                  <c:v>5</c:v>
                </c:pt>
                <c:pt idx="21">
                  <c:v>4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גיליון1!$B$1:$AG$1</c:f>
              <c:numCache>
                <c:formatCode>m/d/yyyy</c:formatCode>
                <c:ptCount val="32"/>
                <c:pt idx="0">
                  <c:v>43927</c:v>
                </c:pt>
                <c:pt idx="1">
                  <c:v>43926</c:v>
                </c:pt>
                <c:pt idx="2">
                  <c:v>43925</c:v>
                </c:pt>
                <c:pt idx="3">
                  <c:v>43924</c:v>
                </c:pt>
                <c:pt idx="4">
                  <c:v>43923</c:v>
                </c:pt>
                <c:pt idx="5">
                  <c:v>43922</c:v>
                </c:pt>
                <c:pt idx="6">
                  <c:v>43921</c:v>
                </c:pt>
                <c:pt idx="7">
                  <c:v>43920</c:v>
                </c:pt>
                <c:pt idx="8">
                  <c:v>43919</c:v>
                </c:pt>
                <c:pt idx="9">
                  <c:v>43918</c:v>
                </c:pt>
                <c:pt idx="10">
                  <c:v>43917</c:v>
                </c:pt>
                <c:pt idx="11">
                  <c:v>43916</c:v>
                </c:pt>
                <c:pt idx="12">
                  <c:v>43915</c:v>
                </c:pt>
                <c:pt idx="13">
                  <c:v>43914</c:v>
                </c:pt>
                <c:pt idx="14">
                  <c:v>43913</c:v>
                </c:pt>
                <c:pt idx="15">
                  <c:v>43912</c:v>
                </c:pt>
                <c:pt idx="16">
                  <c:v>43911</c:v>
                </c:pt>
                <c:pt idx="17">
                  <c:v>43910</c:v>
                </c:pt>
                <c:pt idx="18">
                  <c:v>43909</c:v>
                </c:pt>
                <c:pt idx="19">
                  <c:v>43908</c:v>
                </c:pt>
                <c:pt idx="20">
                  <c:v>43907</c:v>
                </c:pt>
                <c:pt idx="21">
                  <c:v>43906</c:v>
                </c:pt>
                <c:pt idx="22">
                  <c:v>43905</c:v>
                </c:pt>
                <c:pt idx="23">
                  <c:v>43904</c:v>
                </c:pt>
                <c:pt idx="24">
                  <c:v>43903</c:v>
                </c:pt>
                <c:pt idx="25">
                  <c:v>43902</c:v>
                </c:pt>
                <c:pt idx="26">
                  <c:v>43901</c:v>
                </c:pt>
                <c:pt idx="27">
                  <c:v>43900</c:v>
                </c:pt>
                <c:pt idx="28">
                  <c:v>43899</c:v>
                </c:pt>
                <c:pt idx="29">
                  <c:v>43898</c:v>
                </c:pt>
                <c:pt idx="30">
                  <c:v>43897</c:v>
                </c:pt>
                <c:pt idx="31">
                  <c:v>43896</c:v>
                </c:pt>
              </c:numCache>
            </c:numRef>
          </c:cat>
          <c:val>
            <c:numRef>
              <c:f>גיליון1!$B$3:$AG$3</c:f>
              <c:numCache>
                <c:formatCode>General</c:formatCode>
                <c:ptCount val="32"/>
                <c:pt idx="0">
                  <c:v>51</c:v>
                </c:pt>
                <c:pt idx="1">
                  <c:v>46</c:v>
                </c:pt>
                <c:pt idx="2">
                  <c:v>42</c:v>
                </c:pt>
                <c:pt idx="3">
                  <c:v>36</c:v>
                </c:pt>
                <c:pt idx="4">
                  <c:v>29</c:v>
                </c:pt>
                <c:pt idx="5">
                  <c:v>21</c:v>
                </c:pt>
                <c:pt idx="6">
                  <c:v>20</c:v>
                </c:pt>
                <c:pt idx="7">
                  <c:v>15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8</c:v>
                </c:pt>
                <c:pt idx="12">
                  <c:v>5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27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י"ב/ניסן/תש"ף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י"ב/ניסן/תש"ף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06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06/04/2020 בשעה 21:00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06221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8,904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7,841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197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57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140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109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231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0.7%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2.8%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9.4%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16.3%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45405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730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5,551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803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1,095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670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06/04/2020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999531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06/04/2020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735310"/>
              </p:ext>
            </p:extLst>
          </p:nvPr>
        </p:nvGraphicFramePr>
        <p:xfrm>
          <a:off x="119336" y="1124745"/>
          <a:ext cx="12072664" cy="56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96746"/>
              </p:ext>
            </p:extLst>
          </p:nvPr>
        </p:nvGraphicFramePr>
        <p:xfrm>
          <a:off x="407366" y="2780928"/>
          <a:ext cx="11352585" cy="225552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05/04/2020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9.52%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06/04/2020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06.04.2020 ל 08:00 ביום 05.04.2020)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06/04/2020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340212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06/04/2020 בשעה 21:00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34519"/>
              </p:ext>
            </p:extLst>
          </p:nvPr>
        </p:nvGraphicFramePr>
        <p:xfrm>
          <a:off x="119337" y="913738"/>
          <a:ext cx="11953326" cy="5950655"/>
        </p:xfrm>
        <a:graphic>
          <a:graphicData uri="http://schemas.openxmlformats.org/drawingml/2006/table">
            <a:tbl>
              <a:tblPr rtl="1"/>
              <a:tblGrid>
                <a:gridCol w="760775">
                  <a:extLst>
                    <a:ext uri="{9D8B030D-6E8A-4147-A177-3AD203B41FA5}">
                      <a16:colId xmlns:a16="http://schemas.microsoft.com/office/drawing/2014/main" val="2975200448"/>
                    </a:ext>
                  </a:extLst>
                </a:gridCol>
                <a:gridCol w="567206">
                  <a:extLst>
                    <a:ext uri="{9D8B030D-6E8A-4147-A177-3AD203B41FA5}">
                      <a16:colId xmlns:a16="http://schemas.microsoft.com/office/drawing/2014/main" val="683796820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3238033715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644637862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2624648289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121102911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3212009169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2592023682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232169582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1883037573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3168740317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132640782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3411415286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2625368892"/>
                    </a:ext>
                  </a:extLst>
                </a:gridCol>
                <a:gridCol w="300108">
                  <a:extLst>
                    <a:ext uri="{9D8B030D-6E8A-4147-A177-3AD203B41FA5}">
                      <a16:colId xmlns:a16="http://schemas.microsoft.com/office/drawing/2014/main" val="1895931593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608704263"/>
                    </a:ext>
                  </a:extLst>
                </a:gridCol>
                <a:gridCol w="300108">
                  <a:extLst>
                    <a:ext uri="{9D8B030D-6E8A-4147-A177-3AD203B41FA5}">
                      <a16:colId xmlns:a16="http://schemas.microsoft.com/office/drawing/2014/main" val="1020075327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1526238133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61341081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83492572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222307025"/>
                    </a:ext>
                  </a:extLst>
                </a:gridCol>
                <a:gridCol w="333121">
                  <a:extLst>
                    <a:ext uri="{9D8B030D-6E8A-4147-A177-3AD203B41FA5}">
                      <a16:colId xmlns:a16="http://schemas.microsoft.com/office/drawing/2014/main" val="1494304836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3899684128"/>
                    </a:ext>
                  </a:extLst>
                </a:gridCol>
                <a:gridCol w="300108">
                  <a:extLst>
                    <a:ext uri="{9D8B030D-6E8A-4147-A177-3AD203B41FA5}">
                      <a16:colId xmlns:a16="http://schemas.microsoft.com/office/drawing/2014/main" val="2583639980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3970470370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3010695046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3094801443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308846906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764226917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3380554038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633142962"/>
                    </a:ext>
                  </a:extLst>
                </a:gridCol>
                <a:gridCol w="400645">
                  <a:extLst>
                    <a:ext uri="{9D8B030D-6E8A-4147-A177-3AD203B41FA5}">
                      <a16:colId xmlns:a16="http://schemas.microsoft.com/office/drawing/2014/main" val="4283078238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4099243215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4169796004"/>
                    </a:ext>
                  </a:extLst>
                </a:gridCol>
                <a:gridCol w="402146">
                  <a:extLst>
                    <a:ext uri="{9D8B030D-6E8A-4147-A177-3AD203B41FA5}">
                      <a16:colId xmlns:a16="http://schemas.microsoft.com/office/drawing/2014/main" val="3011506725"/>
                    </a:ext>
                  </a:extLst>
                </a:gridCol>
                <a:gridCol w="603218">
                  <a:extLst>
                    <a:ext uri="{9D8B030D-6E8A-4147-A177-3AD203B41FA5}">
                      <a16:colId xmlns:a16="http://schemas.microsoft.com/office/drawing/2014/main" val="3089220159"/>
                    </a:ext>
                  </a:extLst>
                </a:gridCol>
              </a:tblGrid>
              <a:tr h="267921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30957"/>
                  </a:ext>
                </a:extLst>
              </a:tr>
              <a:tr h="130133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081819"/>
                  </a:ext>
                </a:extLst>
              </a:tr>
              <a:tr h="248491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21159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848662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1327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9112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84201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67742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23641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516123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19047"/>
                  </a:ext>
                </a:extLst>
              </a:tr>
              <a:tr h="263138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3603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63181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9269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9659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99932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86158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811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30285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00" y="1160822"/>
            <a:ext cx="1387763" cy="13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188640"/>
            <a:ext cx="7704856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נפטרים</a:t>
            </a:r>
            <a:br>
              <a:rPr lang="he-IL" sz="5400" b="1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b="1" dirty="0">
                <a:solidFill>
                  <a:srgbClr val="002060"/>
                </a:solidFill>
                <a:latin typeface="Calibri" pitchFamily="34" charset="0"/>
              </a:rPr>
              <a:t>מעודכן ליום 06/04/2020 בשעה 21:00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01174"/>
              </p:ext>
            </p:extLst>
          </p:nvPr>
        </p:nvGraphicFramePr>
        <p:xfrm>
          <a:off x="2946888" y="1019637"/>
          <a:ext cx="6802280" cy="5851351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3401140">
                  <a:extLst>
                    <a:ext uri="{9D8B030D-6E8A-4147-A177-3AD203B41FA5}">
                      <a16:colId xmlns:a16="http://schemas.microsoft.com/office/drawing/2014/main" val="4069318551"/>
                    </a:ext>
                  </a:extLst>
                </a:gridCol>
                <a:gridCol w="3401140">
                  <a:extLst>
                    <a:ext uri="{9D8B030D-6E8A-4147-A177-3AD203B41FA5}">
                      <a16:colId xmlns:a16="http://schemas.microsoft.com/office/drawing/2014/main" val="3513817590"/>
                    </a:ext>
                  </a:extLst>
                </a:gridCol>
              </a:tblGrid>
              <a:tr h="446866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בית</a:t>
                      </a:r>
                      <a:r>
                        <a:rPr lang="he-IL" sz="24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חולים</a:t>
                      </a:r>
                      <a:endParaRPr lang="he-IL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מספר נפטרים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1656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4929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0659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440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9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1136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8677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8251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64045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3367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0050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857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2591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553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680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</a:t>
                      </a:r>
                      <a:r>
                        <a:rPr lang="he-IL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יפה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3723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01073"/>
                  </a:ext>
                </a:extLst>
              </a:tr>
              <a:tr h="37438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275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368" y="1556792"/>
            <a:ext cx="19442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* נפטרת 56 בנאות ים התיכון ביפו.</a:t>
            </a:r>
          </a:p>
        </p:txBody>
      </p:sp>
    </p:spTree>
    <p:extLst>
      <p:ext uri="{BB962C8B-B14F-4D97-AF65-F5344CB8AC3E}">
        <p14:creationId xmlns:p14="http://schemas.microsoft.com/office/powerpoint/2010/main" val="442709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8414</TotalTime>
  <Words>789</Words>
  <Application>Microsoft Office PowerPoint</Application>
  <PresentationFormat>מסך רחב</PresentationFormat>
  <Paragraphs>563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585</cp:revision>
  <cp:lastPrinted>2020-03-23T05:54:24Z</cp:lastPrinted>
  <dcterms:created xsi:type="dcterms:W3CDTF">2018-06-12T03:19:29Z</dcterms:created>
  <dcterms:modified xsi:type="dcterms:W3CDTF">2020-04-06T18:17:35Z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