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3" r:id="rId4"/>
  </p:sldMasterIdLst>
  <p:notesMasterIdLst>
    <p:notesMasterId r:id="rId13"/>
  </p:notesMasterIdLst>
  <p:handoutMasterIdLst>
    <p:handoutMasterId r:id="rId14"/>
  </p:handoutMasterIdLst>
  <p:sldIdLst>
    <p:sldId id="655" r:id="rId5"/>
    <p:sldId id="927" r:id="rId6"/>
    <p:sldId id="925" r:id="rId7"/>
    <p:sldId id="923" r:id="rId8"/>
    <p:sldId id="928" r:id="rId9"/>
    <p:sldId id="924" r:id="rId10"/>
    <p:sldId id="929" r:id="rId11"/>
    <p:sldId id="920" r:id="rId12"/>
  </p:sldIdLst>
  <p:sldSz cx="12192000" cy="6858000"/>
  <p:notesSz cx="6808788" cy="9940925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DD"/>
    <a:srgbClr val="FFB9B9"/>
    <a:srgbClr val="FF8585"/>
    <a:srgbClr val="FF9797"/>
    <a:srgbClr val="79C0E3"/>
    <a:srgbClr val="FFAFAF"/>
    <a:srgbClr val="BED879"/>
    <a:srgbClr val="05AED2"/>
    <a:srgbClr val="0C8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סגנון בהיר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סגנון ביניים 3 - הדגשה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סגנון בהיר 1 - הדגשה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6400" autoAdjust="0"/>
  </p:normalViewPr>
  <p:slideViewPr>
    <p:cSldViewPr>
      <p:cViewPr varScale="1">
        <p:scale>
          <a:sx n="62" d="100"/>
          <a:sy n="62" d="100"/>
        </p:scale>
        <p:origin x="84" y="54"/>
      </p:cViewPr>
      <p:guideLst>
        <p:guide orient="horz" pos="2160"/>
        <p:guide pos="456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theme" Target="theme/theme1.xml" /><Relationship Id="rId2" Type="http://schemas.openxmlformats.org/officeDocument/2006/relationships/customXml" Target="../customXml/item2.xml" /><Relationship Id="rId16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presProps" Target="presProps.xml" /><Relationship Id="rId10" Type="http://schemas.openxmlformats.org/officeDocument/2006/relationships/slide" Target="slides/slide6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handoutMaster" Target="handoutMasters/handout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5" Type="http://schemas.openxmlformats.org/officeDocument/2006/relationships/chartUserShapes" Target="../drawings/drawing1.xml" /><Relationship Id="rId4" Type="http://schemas.openxmlformats.org/officeDocument/2006/relationships/package" Target="../embeddings/_______________Microsoft_Excel.xlsx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 /><Relationship Id="rId2" Type="http://schemas.microsoft.com/office/2011/relationships/chartColorStyle" Target="colors2.xml" /><Relationship Id="rId1" Type="http://schemas.microsoft.com/office/2011/relationships/chartStyle" Target="style2.xml" /><Relationship Id="rId4" Type="http://schemas.openxmlformats.org/officeDocument/2006/relationships/package" Target="../embeddings/_______________Microsoft_Excel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481203485825498E-2"/>
          <c:y val="5.3875034445347206E-2"/>
          <c:w val="0.95410358475975143"/>
          <c:h val="0.76678832881654013"/>
        </c:manualLayout>
      </c:layout>
      <c:lineChart>
        <c:grouping val="standard"/>
        <c:varyColors val="0"/>
        <c:ser>
          <c:idx val="2"/>
          <c:order val="0"/>
          <c:tx>
            <c:strRef>
              <c:f>'מצב רפואי מצטבר'!$E$2</c:f>
              <c:strCache>
                <c:ptCount val="1"/>
                <c:pt idx="0">
                  <c:v>קשה</c:v>
                </c:pt>
              </c:strCache>
            </c:strRef>
          </c:tx>
          <c:spPr>
            <a:ln w="349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מצטבר'!$A$3:$A$39</c:f>
              <c:numCache>
                <c:formatCode>m/d/yyyy</c:formatCode>
                <c:ptCount val="37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  <c:pt idx="31">
                  <c:v>43927</c:v>
                </c:pt>
                <c:pt idx="32">
                  <c:v>43928</c:v>
                </c:pt>
                <c:pt idx="33">
                  <c:v>43929</c:v>
                </c:pt>
                <c:pt idx="34">
                  <c:v>43930</c:v>
                </c:pt>
                <c:pt idx="35">
                  <c:v>43931</c:v>
                </c:pt>
                <c:pt idx="36">
                  <c:v>43932</c:v>
                </c:pt>
              </c:numCache>
            </c:numRef>
          </c:cat>
          <c:val>
            <c:numRef>
              <c:f>'מצב רפואי מצטבר'!$E$3:$E$39</c:f>
              <c:numCache>
                <c:formatCode>General</c:formatCode>
                <c:ptCount val="3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  <c:pt idx="10">
                  <c:v>4</c:v>
                </c:pt>
                <c:pt idx="11">
                  <c:v>5</c:v>
                </c:pt>
                <c:pt idx="12">
                  <c:v>6</c:v>
                </c:pt>
                <c:pt idx="13">
                  <c:v>6</c:v>
                </c:pt>
                <c:pt idx="14">
                  <c:v>10</c:v>
                </c:pt>
                <c:pt idx="15">
                  <c:v>15</c:v>
                </c:pt>
                <c:pt idx="16">
                  <c:v>24</c:v>
                </c:pt>
                <c:pt idx="17">
                  <c:v>29</c:v>
                </c:pt>
                <c:pt idx="18">
                  <c:v>37</c:v>
                </c:pt>
                <c:pt idx="19">
                  <c:v>39</c:v>
                </c:pt>
                <c:pt idx="20">
                  <c:v>46</c:v>
                </c:pt>
                <c:pt idx="21">
                  <c:v>49</c:v>
                </c:pt>
                <c:pt idx="22">
                  <c:v>54</c:v>
                </c:pt>
                <c:pt idx="23">
                  <c:v>66</c:v>
                </c:pt>
                <c:pt idx="24">
                  <c:v>80</c:v>
                </c:pt>
                <c:pt idx="25">
                  <c:v>94</c:v>
                </c:pt>
                <c:pt idx="26">
                  <c:v>97</c:v>
                </c:pt>
                <c:pt idx="27">
                  <c:v>107</c:v>
                </c:pt>
                <c:pt idx="28">
                  <c:v>115</c:v>
                </c:pt>
                <c:pt idx="29">
                  <c:v>125</c:v>
                </c:pt>
                <c:pt idx="30">
                  <c:v>127</c:v>
                </c:pt>
                <c:pt idx="31">
                  <c:v>141</c:v>
                </c:pt>
                <c:pt idx="32">
                  <c:v>153</c:v>
                </c:pt>
                <c:pt idx="33">
                  <c:v>147</c:v>
                </c:pt>
                <c:pt idx="34">
                  <c:v>165</c:v>
                </c:pt>
                <c:pt idx="35">
                  <c:v>164</c:v>
                </c:pt>
                <c:pt idx="36">
                  <c:v>180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B2-499C-979B-29D808C0BB03}"/>
            </c:ext>
          </c:extLst>
        </c:ser>
        <c:ser>
          <c:idx val="3"/>
          <c:order val="1"/>
          <c:tx>
            <c:strRef>
              <c:f>'מצב רפואי מצטבר'!$G$2</c:f>
              <c:strCache>
                <c:ptCount val="1"/>
                <c:pt idx="0">
                  <c:v>נפטר מצטבר</c:v>
                </c:pt>
              </c:strCache>
            </c:strRef>
          </c:tx>
          <c:spPr>
            <a:ln w="34925" cap="rnd" cmpd="sng" algn="ctr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4B2-499C-979B-29D808C0BB0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4B2-499C-979B-29D808C0BB03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4B2-499C-979B-29D808C0BB0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4B2-499C-979B-29D808C0BB03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4B2-499C-979B-29D808C0BB03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4B2-499C-979B-29D808C0BB03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4B2-499C-979B-29D808C0BB03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4B2-499C-979B-29D808C0BB03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4B2-499C-979B-29D808C0BB03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4B2-499C-979B-29D808C0BB03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4B2-499C-979B-29D808C0BB03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4B2-499C-979B-29D808C0BB03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4B2-499C-979B-29D808C0BB03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14B2-499C-979B-29D808C0BB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מצטבר'!$A$3:$A$39</c:f>
              <c:numCache>
                <c:formatCode>m/d/yyyy</c:formatCode>
                <c:ptCount val="37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  <c:pt idx="31">
                  <c:v>43927</c:v>
                </c:pt>
                <c:pt idx="32">
                  <c:v>43928</c:v>
                </c:pt>
                <c:pt idx="33">
                  <c:v>43929</c:v>
                </c:pt>
                <c:pt idx="34">
                  <c:v>43930</c:v>
                </c:pt>
                <c:pt idx="35">
                  <c:v>43931</c:v>
                </c:pt>
                <c:pt idx="36">
                  <c:v>43932</c:v>
                </c:pt>
              </c:numCache>
            </c:numRef>
          </c:cat>
          <c:val>
            <c:numRef>
              <c:f>'מצב רפואי מצטבר'!$G$3:$G$39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4</c:v>
                </c:pt>
                <c:pt idx="19">
                  <c:v>5</c:v>
                </c:pt>
                <c:pt idx="20">
                  <c:v>8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  <c:pt idx="24">
                  <c:v>15</c:v>
                </c:pt>
                <c:pt idx="25">
                  <c:v>20</c:v>
                </c:pt>
                <c:pt idx="26">
                  <c:v>21</c:v>
                </c:pt>
                <c:pt idx="27">
                  <c:v>29</c:v>
                </c:pt>
                <c:pt idx="28">
                  <c:v>36</c:v>
                </c:pt>
                <c:pt idx="29">
                  <c:v>42</c:v>
                </c:pt>
                <c:pt idx="30">
                  <c:v>46</c:v>
                </c:pt>
                <c:pt idx="31">
                  <c:v>51</c:v>
                </c:pt>
                <c:pt idx="32">
                  <c:v>59</c:v>
                </c:pt>
                <c:pt idx="33">
                  <c:v>71</c:v>
                </c:pt>
                <c:pt idx="34">
                  <c:v>79</c:v>
                </c:pt>
                <c:pt idx="35">
                  <c:v>92</c:v>
                </c:pt>
                <c:pt idx="36">
                  <c:v>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14B2-499C-979B-29D808C0BB03}"/>
            </c:ext>
          </c:extLst>
        </c:ser>
        <c:ser>
          <c:idx val="4"/>
          <c:order val="2"/>
          <c:tx>
            <c:strRef>
              <c:f>'מצב רפואי מצטבר'!$H$2</c:f>
              <c:strCache>
                <c:ptCount val="1"/>
                <c:pt idx="0">
                  <c:v>מצטבר קשים</c:v>
                </c:pt>
              </c:strCache>
            </c:strRef>
          </c:tx>
          <c:spPr>
            <a:ln w="34925" cap="rnd" cmpd="sng" algn="ctr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26"/>
              <c:layout>
                <c:manualLayout>
                  <c:x val="-1.7804347426475155E-2"/>
                  <c:y val="-5.130144091100954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e-IL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545983177237335E-2"/>
                      <c:h val="5.112358758135895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2AA-4C4F-BF32-C1BAD26F33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מצטבר'!$A$3:$A$39</c:f>
              <c:numCache>
                <c:formatCode>m/d/yyyy</c:formatCode>
                <c:ptCount val="37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  <c:pt idx="31">
                  <c:v>43927</c:v>
                </c:pt>
                <c:pt idx="32">
                  <c:v>43928</c:v>
                </c:pt>
                <c:pt idx="33">
                  <c:v>43929</c:v>
                </c:pt>
                <c:pt idx="34">
                  <c:v>43930</c:v>
                </c:pt>
                <c:pt idx="35">
                  <c:v>43931</c:v>
                </c:pt>
                <c:pt idx="36">
                  <c:v>43932</c:v>
                </c:pt>
              </c:numCache>
            </c:numRef>
          </c:cat>
          <c:val>
            <c:numRef>
              <c:f>'מצב רפואי מצטבר'!$H$3:$H$39</c:f>
              <c:numCache>
                <c:formatCode>General</c:formatCode>
                <c:ptCount val="3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5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12</c:v>
                </c:pt>
                <c:pt idx="15">
                  <c:v>17</c:v>
                </c:pt>
                <c:pt idx="16">
                  <c:v>26</c:v>
                </c:pt>
                <c:pt idx="17">
                  <c:v>31</c:v>
                </c:pt>
                <c:pt idx="18">
                  <c:v>42</c:v>
                </c:pt>
                <c:pt idx="19">
                  <c:v>46</c:v>
                </c:pt>
                <c:pt idx="20">
                  <c:v>56</c:v>
                </c:pt>
                <c:pt idx="21">
                  <c:v>63</c:v>
                </c:pt>
                <c:pt idx="22">
                  <c:v>69</c:v>
                </c:pt>
                <c:pt idx="23">
                  <c:v>81</c:v>
                </c:pt>
                <c:pt idx="24">
                  <c:v>95</c:v>
                </c:pt>
                <c:pt idx="25">
                  <c:v>117</c:v>
                </c:pt>
                <c:pt idx="26">
                  <c:v>122</c:v>
                </c:pt>
                <c:pt idx="27">
                  <c:v>149</c:v>
                </c:pt>
                <c:pt idx="28">
                  <c:v>170</c:v>
                </c:pt>
                <c:pt idx="29">
                  <c:v>178</c:v>
                </c:pt>
                <c:pt idx="30">
                  <c:v>195</c:v>
                </c:pt>
                <c:pt idx="31">
                  <c:v>215</c:v>
                </c:pt>
                <c:pt idx="32">
                  <c:v>237</c:v>
                </c:pt>
                <c:pt idx="33">
                  <c:v>255</c:v>
                </c:pt>
                <c:pt idx="34">
                  <c:v>284</c:v>
                </c:pt>
                <c:pt idx="35">
                  <c:v>301</c:v>
                </c:pt>
                <c:pt idx="36">
                  <c:v>327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14B2-499C-979B-29D808C0BB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78406768"/>
        <c:axId val="47841726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'מצב רפואי מצטבר'!$B$2</c15:sqref>
                        </c15:formulaRef>
                      </c:ext>
                    </c:extLst>
                    <c:strCache>
                      <c:ptCount val="1"/>
                      <c:pt idx="0">
                        <c:v>קל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he-IL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'מצב רפואי מצטבר'!$A$3:$A$39</c15:sqref>
                        </c15:formulaRef>
                      </c:ext>
                    </c:extLst>
                    <c:numCache>
                      <c:formatCode>m/d/yyyy</c:formatCode>
                      <c:ptCount val="37"/>
                      <c:pt idx="0">
                        <c:v>43896</c:v>
                      </c:pt>
                      <c:pt idx="1">
                        <c:v>43897</c:v>
                      </c:pt>
                      <c:pt idx="2">
                        <c:v>43898</c:v>
                      </c:pt>
                      <c:pt idx="3">
                        <c:v>43899</c:v>
                      </c:pt>
                      <c:pt idx="4">
                        <c:v>43900</c:v>
                      </c:pt>
                      <c:pt idx="5">
                        <c:v>43901</c:v>
                      </c:pt>
                      <c:pt idx="6">
                        <c:v>43902</c:v>
                      </c:pt>
                      <c:pt idx="7">
                        <c:v>43903</c:v>
                      </c:pt>
                      <c:pt idx="8">
                        <c:v>43904</c:v>
                      </c:pt>
                      <c:pt idx="9">
                        <c:v>43905</c:v>
                      </c:pt>
                      <c:pt idx="10">
                        <c:v>43906</c:v>
                      </c:pt>
                      <c:pt idx="11">
                        <c:v>43907</c:v>
                      </c:pt>
                      <c:pt idx="12">
                        <c:v>43908</c:v>
                      </c:pt>
                      <c:pt idx="13">
                        <c:v>43909</c:v>
                      </c:pt>
                      <c:pt idx="14">
                        <c:v>43910</c:v>
                      </c:pt>
                      <c:pt idx="15">
                        <c:v>43911</c:v>
                      </c:pt>
                      <c:pt idx="16">
                        <c:v>43912</c:v>
                      </c:pt>
                      <c:pt idx="17">
                        <c:v>43913</c:v>
                      </c:pt>
                      <c:pt idx="18">
                        <c:v>43914</c:v>
                      </c:pt>
                      <c:pt idx="19">
                        <c:v>43915</c:v>
                      </c:pt>
                      <c:pt idx="20">
                        <c:v>43916</c:v>
                      </c:pt>
                      <c:pt idx="21">
                        <c:v>43917</c:v>
                      </c:pt>
                      <c:pt idx="22">
                        <c:v>43918</c:v>
                      </c:pt>
                      <c:pt idx="23">
                        <c:v>43919</c:v>
                      </c:pt>
                      <c:pt idx="24">
                        <c:v>43920</c:v>
                      </c:pt>
                      <c:pt idx="25">
                        <c:v>43921</c:v>
                      </c:pt>
                      <c:pt idx="26">
                        <c:v>43922</c:v>
                      </c:pt>
                      <c:pt idx="27">
                        <c:v>43923</c:v>
                      </c:pt>
                      <c:pt idx="28">
                        <c:v>43924</c:v>
                      </c:pt>
                      <c:pt idx="29">
                        <c:v>43925</c:v>
                      </c:pt>
                      <c:pt idx="30">
                        <c:v>43926</c:v>
                      </c:pt>
                      <c:pt idx="31">
                        <c:v>43927</c:v>
                      </c:pt>
                      <c:pt idx="32">
                        <c:v>43928</c:v>
                      </c:pt>
                      <c:pt idx="33">
                        <c:v>43929</c:v>
                      </c:pt>
                      <c:pt idx="34">
                        <c:v>43930</c:v>
                      </c:pt>
                      <c:pt idx="35">
                        <c:v>43931</c:v>
                      </c:pt>
                      <c:pt idx="36">
                        <c:v>43932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'מצב רפואי מצטבר'!$B$3:$B$23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5">
                        <c:v>65</c:v>
                      </c:pt>
                      <c:pt idx="6">
                        <c:v>93</c:v>
                      </c:pt>
                      <c:pt idx="7">
                        <c:v>98</c:v>
                      </c:pt>
                      <c:pt idx="8">
                        <c:v>118</c:v>
                      </c:pt>
                      <c:pt idx="9">
                        <c:v>153</c:v>
                      </c:pt>
                      <c:pt idx="10">
                        <c:v>187</c:v>
                      </c:pt>
                      <c:pt idx="11">
                        <c:v>219</c:v>
                      </c:pt>
                      <c:pt idx="12">
                        <c:v>242</c:v>
                      </c:pt>
                      <c:pt idx="13">
                        <c:v>247</c:v>
                      </c:pt>
                      <c:pt idx="14">
                        <c:v>246</c:v>
                      </c:pt>
                      <c:pt idx="15">
                        <c:v>240</c:v>
                      </c:pt>
                      <c:pt idx="16">
                        <c:v>295</c:v>
                      </c:pt>
                      <c:pt idx="17">
                        <c:v>277</c:v>
                      </c:pt>
                      <c:pt idx="18">
                        <c:v>280</c:v>
                      </c:pt>
                      <c:pt idx="19">
                        <c:v>289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11-14B2-499C-979B-29D808C0BB03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מצטבר'!$C$2</c15:sqref>
                        </c15:formulaRef>
                      </c:ext>
                    </c:extLst>
                    <c:strCache>
                      <c:ptCount val="1"/>
                      <c:pt idx="0">
                        <c:v>בינוני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he-IL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מצטבר'!$A$3:$A$39</c15:sqref>
                        </c15:formulaRef>
                      </c:ext>
                    </c:extLst>
                    <c:numCache>
                      <c:formatCode>m/d/yyyy</c:formatCode>
                      <c:ptCount val="37"/>
                      <c:pt idx="0">
                        <c:v>43896</c:v>
                      </c:pt>
                      <c:pt idx="1">
                        <c:v>43897</c:v>
                      </c:pt>
                      <c:pt idx="2">
                        <c:v>43898</c:v>
                      </c:pt>
                      <c:pt idx="3">
                        <c:v>43899</c:v>
                      </c:pt>
                      <c:pt idx="4">
                        <c:v>43900</c:v>
                      </c:pt>
                      <c:pt idx="5">
                        <c:v>43901</c:v>
                      </c:pt>
                      <c:pt idx="6">
                        <c:v>43902</c:v>
                      </c:pt>
                      <c:pt idx="7">
                        <c:v>43903</c:v>
                      </c:pt>
                      <c:pt idx="8">
                        <c:v>43904</c:v>
                      </c:pt>
                      <c:pt idx="9">
                        <c:v>43905</c:v>
                      </c:pt>
                      <c:pt idx="10">
                        <c:v>43906</c:v>
                      </c:pt>
                      <c:pt idx="11">
                        <c:v>43907</c:v>
                      </c:pt>
                      <c:pt idx="12">
                        <c:v>43908</c:v>
                      </c:pt>
                      <c:pt idx="13">
                        <c:v>43909</c:v>
                      </c:pt>
                      <c:pt idx="14">
                        <c:v>43910</c:v>
                      </c:pt>
                      <c:pt idx="15">
                        <c:v>43911</c:v>
                      </c:pt>
                      <c:pt idx="16">
                        <c:v>43912</c:v>
                      </c:pt>
                      <c:pt idx="17">
                        <c:v>43913</c:v>
                      </c:pt>
                      <c:pt idx="18">
                        <c:v>43914</c:v>
                      </c:pt>
                      <c:pt idx="19">
                        <c:v>43915</c:v>
                      </c:pt>
                      <c:pt idx="20">
                        <c:v>43916</c:v>
                      </c:pt>
                      <c:pt idx="21">
                        <c:v>43917</c:v>
                      </c:pt>
                      <c:pt idx="22">
                        <c:v>43918</c:v>
                      </c:pt>
                      <c:pt idx="23">
                        <c:v>43919</c:v>
                      </c:pt>
                      <c:pt idx="24">
                        <c:v>43920</c:v>
                      </c:pt>
                      <c:pt idx="25">
                        <c:v>43921</c:v>
                      </c:pt>
                      <c:pt idx="26">
                        <c:v>43922</c:v>
                      </c:pt>
                      <c:pt idx="27">
                        <c:v>43923</c:v>
                      </c:pt>
                      <c:pt idx="28">
                        <c:v>43924</c:v>
                      </c:pt>
                      <c:pt idx="29">
                        <c:v>43925</c:v>
                      </c:pt>
                      <c:pt idx="30">
                        <c:v>43926</c:v>
                      </c:pt>
                      <c:pt idx="31">
                        <c:v>43927</c:v>
                      </c:pt>
                      <c:pt idx="32">
                        <c:v>43928</c:v>
                      </c:pt>
                      <c:pt idx="33">
                        <c:v>43929</c:v>
                      </c:pt>
                      <c:pt idx="34">
                        <c:v>43930</c:v>
                      </c:pt>
                      <c:pt idx="35">
                        <c:v>43931</c:v>
                      </c:pt>
                      <c:pt idx="36">
                        <c:v>43932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מצטבר'!$C$3:$C$23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5">
                        <c:v>5</c:v>
                      </c:pt>
                      <c:pt idx="6">
                        <c:v>5</c:v>
                      </c:pt>
                      <c:pt idx="7">
                        <c:v>7</c:v>
                      </c:pt>
                      <c:pt idx="8">
                        <c:v>11</c:v>
                      </c:pt>
                      <c:pt idx="9">
                        <c:v>12</c:v>
                      </c:pt>
                      <c:pt idx="10">
                        <c:v>9</c:v>
                      </c:pt>
                      <c:pt idx="11">
                        <c:v>10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18</c:v>
                      </c:pt>
                      <c:pt idx="15">
                        <c:v>19</c:v>
                      </c:pt>
                      <c:pt idx="16">
                        <c:v>32</c:v>
                      </c:pt>
                      <c:pt idx="17">
                        <c:v>40</c:v>
                      </c:pt>
                      <c:pt idx="18">
                        <c:v>54</c:v>
                      </c:pt>
                      <c:pt idx="19">
                        <c:v>64</c:v>
                      </c:pt>
                      <c:pt idx="20">
                        <c:v>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14B2-499C-979B-29D808C0BB03}"/>
                  </c:ext>
                </c:extLst>
              </c15:ser>
            </c15:filteredLineSeries>
          </c:ext>
        </c:extLst>
      </c:lineChart>
      <c:dateAx>
        <c:axId val="478406768"/>
        <c:scaling>
          <c:orientation val="minMax"/>
          <c:max val="43932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78417264"/>
        <c:crosses val="autoZero"/>
        <c:auto val="1"/>
        <c:lblOffset val="100"/>
        <c:baseTimeUnit val="days"/>
      </c:dateAx>
      <c:valAx>
        <c:axId val="478417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7840676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 w="0" cap="flat">
          <a:noFill/>
        </a:ln>
        <a:effectLst/>
      </c:spPr>
    </c:plotArea>
    <c:legend>
      <c:legendPos val="b"/>
      <c:layout>
        <c:manualLayout>
          <c:xMode val="edge"/>
          <c:yMode val="edge"/>
          <c:x val="0.31720914878266537"/>
          <c:y val="0.93542922890272495"/>
          <c:w val="0.36558161877595929"/>
          <c:h val="6.45707710972750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7735581806964895E-2"/>
          <c:y val="1.6540437807326266E-2"/>
          <c:w val="0.95261683750993154"/>
          <c:h val="0.81393652186005716"/>
        </c:manualLayout>
      </c:layout>
      <c:lineChart>
        <c:grouping val="standard"/>
        <c:varyColors val="0"/>
        <c:ser>
          <c:idx val="0"/>
          <c:order val="0"/>
          <c:tx>
            <c:strRef>
              <c:f>גיליון1!$A$2:$A$3</c:f>
              <c:strCache>
                <c:ptCount val="1"/>
                <c:pt idx="0">
                  <c:v>מונשמים נפטרים</c:v>
                </c:pt>
              </c:strCache>
            </c:strRef>
          </c:tx>
          <c:spPr>
            <a:ln w="50800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32"/>
              <c:layout>
                <c:manualLayout>
                  <c:x val="-1.9434401553791277E-2"/>
                  <c:y val="-4.68205234199420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7AC-4F90-97EC-4BBBDF115B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גיליון1!$B$1:$AL$1</c:f>
              <c:numCache>
                <c:formatCode>m/d/yyyy</c:formatCode>
                <c:ptCount val="37"/>
                <c:pt idx="0">
                  <c:v>43932</c:v>
                </c:pt>
                <c:pt idx="1">
                  <c:v>43931</c:v>
                </c:pt>
                <c:pt idx="2">
                  <c:v>43930</c:v>
                </c:pt>
                <c:pt idx="3">
                  <c:v>43929</c:v>
                </c:pt>
                <c:pt idx="4">
                  <c:v>43928</c:v>
                </c:pt>
                <c:pt idx="5">
                  <c:v>43927</c:v>
                </c:pt>
                <c:pt idx="6">
                  <c:v>43926</c:v>
                </c:pt>
                <c:pt idx="7">
                  <c:v>43925</c:v>
                </c:pt>
                <c:pt idx="8">
                  <c:v>43924</c:v>
                </c:pt>
                <c:pt idx="9">
                  <c:v>43923</c:v>
                </c:pt>
                <c:pt idx="10">
                  <c:v>43922</c:v>
                </c:pt>
                <c:pt idx="11">
                  <c:v>43921</c:v>
                </c:pt>
                <c:pt idx="12">
                  <c:v>43920</c:v>
                </c:pt>
                <c:pt idx="13">
                  <c:v>43919</c:v>
                </c:pt>
                <c:pt idx="14">
                  <c:v>43918</c:v>
                </c:pt>
                <c:pt idx="15">
                  <c:v>43917</c:v>
                </c:pt>
                <c:pt idx="16">
                  <c:v>43916</c:v>
                </c:pt>
                <c:pt idx="17">
                  <c:v>43915</c:v>
                </c:pt>
                <c:pt idx="18">
                  <c:v>43914</c:v>
                </c:pt>
                <c:pt idx="19">
                  <c:v>43913</c:v>
                </c:pt>
                <c:pt idx="20">
                  <c:v>43912</c:v>
                </c:pt>
                <c:pt idx="21">
                  <c:v>43911</c:v>
                </c:pt>
                <c:pt idx="22">
                  <c:v>43910</c:v>
                </c:pt>
                <c:pt idx="23">
                  <c:v>43909</c:v>
                </c:pt>
                <c:pt idx="24">
                  <c:v>43908</c:v>
                </c:pt>
                <c:pt idx="25">
                  <c:v>43907</c:v>
                </c:pt>
                <c:pt idx="26">
                  <c:v>43906</c:v>
                </c:pt>
                <c:pt idx="27">
                  <c:v>43905</c:v>
                </c:pt>
                <c:pt idx="28">
                  <c:v>43904</c:v>
                </c:pt>
                <c:pt idx="29">
                  <c:v>43903</c:v>
                </c:pt>
                <c:pt idx="30">
                  <c:v>43902</c:v>
                </c:pt>
                <c:pt idx="31">
                  <c:v>43901</c:v>
                </c:pt>
                <c:pt idx="32">
                  <c:v>43900</c:v>
                </c:pt>
                <c:pt idx="33">
                  <c:v>43899</c:v>
                </c:pt>
                <c:pt idx="34">
                  <c:v>43898</c:v>
                </c:pt>
                <c:pt idx="35">
                  <c:v>43897</c:v>
                </c:pt>
                <c:pt idx="36">
                  <c:v>43896</c:v>
                </c:pt>
              </c:numCache>
            </c:numRef>
          </c:cat>
          <c:val>
            <c:numRef>
              <c:f>גיליון1!$B$2:$AL$2</c:f>
              <c:numCache>
                <c:formatCode>General</c:formatCode>
                <c:ptCount val="37"/>
                <c:pt idx="0">
                  <c:v>132</c:v>
                </c:pt>
                <c:pt idx="1">
                  <c:v>125</c:v>
                </c:pt>
                <c:pt idx="2">
                  <c:v>119</c:v>
                </c:pt>
                <c:pt idx="3">
                  <c:v>122</c:v>
                </c:pt>
                <c:pt idx="4">
                  <c:v>113</c:v>
                </c:pt>
                <c:pt idx="5">
                  <c:v>107</c:v>
                </c:pt>
                <c:pt idx="6">
                  <c:v>106</c:v>
                </c:pt>
                <c:pt idx="7">
                  <c:v>107</c:v>
                </c:pt>
                <c:pt idx="8">
                  <c:v>95</c:v>
                </c:pt>
                <c:pt idx="9">
                  <c:v>83</c:v>
                </c:pt>
                <c:pt idx="10">
                  <c:v>76</c:v>
                </c:pt>
                <c:pt idx="11">
                  <c:v>76</c:v>
                </c:pt>
                <c:pt idx="12">
                  <c:v>63</c:v>
                </c:pt>
                <c:pt idx="13">
                  <c:v>54</c:v>
                </c:pt>
                <c:pt idx="14">
                  <c:v>43</c:v>
                </c:pt>
                <c:pt idx="15">
                  <c:v>38</c:v>
                </c:pt>
                <c:pt idx="16">
                  <c:v>37</c:v>
                </c:pt>
                <c:pt idx="17">
                  <c:v>34</c:v>
                </c:pt>
                <c:pt idx="18">
                  <c:v>31</c:v>
                </c:pt>
                <c:pt idx="19">
                  <c:v>29</c:v>
                </c:pt>
                <c:pt idx="20">
                  <c:v>15</c:v>
                </c:pt>
                <c:pt idx="21">
                  <c:v>15</c:v>
                </c:pt>
                <c:pt idx="22">
                  <c:v>12</c:v>
                </c:pt>
                <c:pt idx="23">
                  <c:v>6</c:v>
                </c:pt>
                <c:pt idx="24">
                  <c:v>5</c:v>
                </c:pt>
                <c:pt idx="25">
                  <c:v>5</c:v>
                </c:pt>
                <c:pt idx="26">
                  <c:v>4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86-40E8-9FF7-C5EBA659E9F7}"/>
            </c:ext>
          </c:extLst>
        </c:ser>
        <c:ser>
          <c:idx val="1"/>
          <c:order val="1"/>
          <c:tx>
            <c:strRef>
              <c:f>גיליון1!$A$3</c:f>
              <c:strCache>
                <c:ptCount val="1"/>
                <c:pt idx="0">
                  <c:v>נפטרים</c:v>
                </c:pt>
              </c:strCache>
            </c:strRef>
          </c:tx>
          <c:spPr>
            <a:ln w="50800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886-40E8-9FF7-C5EBA659E9F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886-40E8-9FF7-C5EBA659E9F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886-40E8-9FF7-C5EBA659E9F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886-40E8-9FF7-C5EBA659E9F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886-40E8-9FF7-C5EBA659E9F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886-40E8-9FF7-C5EBA659E9F7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886-40E8-9FF7-C5EBA659E9F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886-40E8-9FF7-C5EBA659E9F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886-40E8-9FF7-C5EBA659E9F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886-40E8-9FF7-C5EBA659E9F7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886-40E8-9FF7-C5EBA659E9F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886-40E8-9FF7-C5EBA659E9F7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886-40E8-9FF7-C5EBA659E9F7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A886-40E8-9FF7-C5EBA659E9F7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886-40E8-9FF7-C5EBA659E9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גיליון1!$B$1:$AL$1</c:f>
              <c:numCache>
                <c:formatCode>m/d/yyyy</c:formatCode>
                <c:ptCount val="37"/>
                <c:pt idx="0">
                  <c:v>43932</c:v>
                </c:pt>
                <c:pt idx="1">
                  <c:v>43931</c:v>
                </c:pt>
                <c:pt idx="2">
                  <c:v>43930</c:v>
                </c:pt>
                <c:pt idx="3">
                  <c:v>43929</c:v>
                </c:pt>
                <c:pt idx="4">
                  <c:v>43928</c:v>
                </c:pt>
                <c:pt idx="5">
                  <c:v>43927</c:v>
                </c:pt>
                <c:pt idx="6">
                  <c:v>43926</c:v>
                </c:pt>
                <c:pt idx="7">
                  <c:v>43925</c:v>
                </c:pt>
                <c:pt idx="8">
                  <c:v>43924</c:v>
                </c:pt>
                <c:pt idx="9">
                  <c:v>43923</c:v>
                </c:pt>
                <c:pt idx="10">
                  <c:v>43922</c:v>
                </c:pt>
                <c:pt idx="11">
                  <c:v>43921</c:v>
                </c:pt>
                <c:pt idx="12">
                  <c:v>43920</c:v>
                </c:pt>
                <c:pt idx="13">
                  <c:v>43919</c:v>
                </c:pt>
                <c:pt idx="14">
                  <c:v>43918</c:v>
                </c:pt>
                <c:pt idx="15">
                  <c:v>43917</c:v>
                </c:pt>
                <c:pt idx="16">
                  <c:v>43916</c:v>
                </c:pt>
                <c:pt idx="17">
                  <c:v>43915</c:v>
                </c:pt>
                <c:pt idx="18">
                  <c:v>43914</c:v>
                </c:pt>
                <c:pt idx="19">
                  <c:v>43913</c:v>
                </c:pt>
                <c:pt idx="20">
                  <c:v>43912</c:v>
                </c:pt>
                <c:pt idx="21">
                  <c:v>43911</c:v>
                </c:pt>
                <c:pt idx="22">
                  <c:v>43910</c:v>
                </c:pt>
                <c:pt idx="23">
                  <c:v>43909</c:v>
                </c:pt>
                <c:pt idx="24">
                  <c:v>43908</c:v>
                </c:pt>
                <c:pt idx="25">
                  <c:v>43907</c:v>
                </c:pt>
                <c:pt idx="26">
                  <c:v>43906</c:v>
                </c:pt>
                <c:pt idx="27">
                  <c:v>43905</c:v>
                </c:pt>
                <c:pt idx="28">
                  <c:v>43904</c:v>
                </c:pt>
                <c:pt idx="29">
                  <c:v>43903</c:v>
                </c:pt>
                <c:pt idx="30">
                  <c:v>43902</c:v>
                </c:pt>
                <c:pt idx="31">
                  <c:v>43901</c:v>
                </c:pt>
                <c:pt idx="32">
                  <c:v>43900</c:v>
                </c:pt>
                <c:pt idx="33">
                  <c:v>43899</c:v>
                </c:pt>
                <c:pt idx="34">
                  <c:v>43898</c:v>
                </c:pt>
                <c:pt idx="35">
                  <c:v>43897</c:v>
                </c:pt>
                <c:pt idx="36">
                  <c:v>43896</c:v>
                </c:pt>
              </c:numCache>
            </c:numRef>
          </c:cat>
          <c:val>
            <c:numRef>
              <c:f>גיליון1!$B$3:$AL$3</c:f>
              <c:numCache>
                <c:formatCode>General</c:formatCode>
                <c:ptCount val="37"/>
                <c:pt idx="0">
                  <c:v>96</c:v>
                </c:pt>
                <c:pt idx="1">
                  <c:v>92</c:v>
                </c:pt>
                <c:pt idx="2">
                  <c:v>79</c:v>
                </c:pt>
                <c:pt idx="3">
                  <c:v>71</c:v>
                </c:pt>
                <c:pt idx="4">
                  <c:v>59</c:v>
                </c:pt>
                <c:pt idx="5">
                  <c:v>51</c:v>
                </c:pt>
                <c:pt idx="6">
                  <c:v>46</c:v>
                </c:pt>
                <c:pt idx="7">
                  <c:v>42</c:v>
                </c:pt>
                <c:pt idx="8">
                  <c:v>36</c:v>
                </c:pt>
                <c:pt idx="9">
                  <c:v>29</c:v>
                </c:pt>
                <c:pt idx="10">
                  <c:v>21</c:v>
                </c:pt>
                <c:pt idx="11">
                  <c:v>20</c:v>
                </c:pt>
                <c:pt idx="12">
                  <c:v>15</c:v>
                </c:pt>
                <c:pt idx="13">
                  <c:v>12</c:v>
                </c:pt>
                <c:pt idx="14">
                  <c:v>12</c:v>
                </c:pt>
                <c:pt idx="15">
                  <c:v>12</c:v>
                </c:pt>
                <c:pt idx="16">
                  <c:v>8</c:v>
                </c:pt>
                <c:pt idx="17">
                  <c:v>5</c:v>
                </c:pt>
                <c:pt idx="18">
                  <c:v>3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A886-40E8-9FF7-C5EBA659E9F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45513272"/>
        <c:axId val="572736184"/>
      </c:lineChart>
      <c:dateAx>
        <c:axId val="445513272"/>
        <c:scaling>
          <c:orientation val="minMax"/>
          <c:max val="43932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572736184"/>
        <c:crosses val="autoZero"/>
        <c:auto val="1"/>
        <c:lblOffset val="100"/>
        <c:baseTimeUnit val="days"/>
      </c:dateAx>
      <c:valAx>
        <c:axId val="572736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4551327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0736990609529095E-2"/>
          <c:y val="3.4375585945505632E-2"/>
          <c:w val="0.3146990589649476"/>
          <c:h val="5.07688913191546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0.17316</cdr:x>
      <cdr:y>0</cdr:y>
    </cdr:from>
    <cdr:to>
      <cdr:x>0.66206</cdr:x>
      <cdr:y>0.11686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090464" y="0"/>
          <a:ext cx="5902424" cy="6746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1"/>
        <a:lstStyle xmlns:a="http://schemas.openxmlformats.org/drawingml/2006/main"/>
        <a:p xmlns:a="http://schemas.openxmlformats.org/drawingml/2006/main">
          <a:endParaRPr lang="he-IL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7680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6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B1A2FA9-7224-4E58-B172-E62D5C3C2452}" type="datetimeFigureOut">
              <a:rPr lang="he-IL" smtClean="0"/>
              <a:t>י"ז/ניסן/תש"ף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57680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6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658B5A2-C09F-43AC-B2CA-9B6295FC50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2455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8313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76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l">
              <a:defRPr sz="1200"/>
            </a:lvl1pPr>
          </a:lstStyle>
          <a:p>
            <a:fld id="{F314B70D-F3C1-48CA-889A-26C7AE2C6D3B}" type="datetimeFigureOut">
              <a:rPr lang="he-IL" smtClean="0"/>
              <a:t>י"ז/ניסן/תש"ף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27812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vert="horz" lIns="93177" tIns="46589" rIns="93177" bIns="46589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58313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76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l">
              <a:defRPr sz="1200"/>
            </a:lvl1pPr>
          </a:lstStyle>
          <a:p>
            <a:fld id="{9123153C-810E-4191-982E-4C5E96539B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23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6875" y="696913"/>
            <a:ext cx="6205538" cy="34909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9859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he-IL" altLang="he-IL"/>
              <a:t>הערות כלליות :</a:t>
            </a:r>
          </a:p>
          <a:p>
            <a:r>
              <a:rPr lang="he-IL" altLang="he-IL"/>
              <a:t>1.שקפים של תפקדים בחרום יהיו חשובים אולי להערכת מצב ראשונה או להצגות , כדי להסתיר אותם בזמון הערכת המצב כדי שלא יגזלו לך זמן.</a:t>
            </a:r>
          </a:p>
          <a:p>
            <a:r>
              <a:rPr lang="he-IL" altLang="he-IL"/>
              <a:t>2. לדעתי חסר תמ"צ מד"א </a:t>
            </a:r>
          </a:p>
          <a:p>
            <a:r>
              <a:rPr lang="he-IL" altLang="he-IL"/>
              <a:t> </a:t>
            </a:r>
          </a:p>
        </p:txBody>
      </p:sp>
      <p:sp>
        <p:nvSpPr>
          <p:cNvPr id="249860" name="מציין מיקום של תאריך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111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46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63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881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598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fld id="{B805B3C8-8D87-4E8D-8B77-B243E65C69E9}" type="datetime8">
              <a:rPr lang="he-IL" altLang="he-IL">
                <a:solidFill>
                  <a:srgbClr val="000000"/>
                </a:solidFill>
              </a:rPr>
              <a:pPr/>
              <a:t>11 אפריל 20</a:t>
            </a:fld>
            <a:endParaRPr lang="he-IL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9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B92DD44-41DA-495A-921F-9302554CB8BD}" type="datetime9">
              <a:rPr lang="he-IL" smtClean="0"/>
              <a:t>11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D188EA-69AE-406B-96BF-0AE5323C0EB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1693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DB4132-1910-4333-B1EA-2D47D6EAAD4C}" type="datetime9">
              <a:rPr lang="he-IL" smtClean="0"/>
              <a:t>11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489ACF9-9987-49F5-865B-AC892A759CE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5040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CA9CAE1-8AD7-491F-A9A7-8CEF6DFB08C6}" type="datetime9">
              <a:rPr lang="he-IL" smtClean="0"/>
              <a:t>11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839A9A-C648-4FCA-A10F-E5F32387398F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280968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74649-B6CA-4E47-B940-6DDC2A623726}" type="datetime9">
              <a:rPr lang="he-IL" smtClean="0"/>
              <a:t>11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B8758-E57E-4CF6-B9B0-4D361C6FAC81}" type="slidenum">
              <a:rPr lang="he-IL" altLang="he-IL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00478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FFFE714-7317-4547-B8FF-23EF37F31A59}" type="datetime9">
              <a:rPr lang="he-IL" smtClean="0"/>
              <a:t>11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4EB8758-E57E-4CF6-B9B0-4D361C6FAC81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14101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AD8CF75-135A-407C-961D-68D05EBDEC19}" type="datetime9">
              <a:rPr lang="he-IL" smtClean="0"/>
              <a:t>11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98C72D7-7593-4834-A078-C874516D141D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703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08754A6-56BA-4143-8DC0-CEA6FC1E4368}" type="datetime9">
              <a:rPr lang="he-IL" smtClean="0"/>
              <a:t>11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81D63B3-8B89-4F7F-95D0-CAB4D64917FA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91015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B5A4B3-88AF-4CE4-BD5E-B66437A3320B}" type="datetime9">
              <a:rPr lang="he-IL" smtClean="0"/>
              <a:t>11 אפריל, 2020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4EB085-D3D8-4CD0-BD53-8BB668C2089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0627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0903EA4-384D-4A5B-899C-9AB3955B082A}" type="datetime9">
              <a:rPr lang="he-IL" smtClean="0"/>
              <a:t>11 אפריל, 2020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9C2AA2-7AA1-46CA-AFF1-B8D6F9509254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46761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80D632-FC4E-4085-B4BD-1453A486EE6C}" type="datetime9">
              <a:rPr lang="he-IL" smtClean="0"/>
              <a:t>11 אפריל, 2020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901A985-9387-43C1-B1EA-584C4FCCBEC8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1524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B274D8-AD2F-474E-A36A-AE1288D7E2DA}" type="datetime9">
              <a:rPr lang="he-IL" smtClean="0"/>
              <a:t>11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833342-C2C3-4C54-8147-5F6287136130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7451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EBDA0A-3190-4EF5-BC1A-A576A23160FA}" type="datetime9">
              <a:rPr lang="he-IL" smtClean="0"/>
              <a:t>11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8C3DF53-0980-4CA2-BC95-D2EA2D33492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2253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2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flipV="1">
            <a:off x="-8163" y="-2748"/>
            <a:ext cx="12200163" cy="71865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01661" y="219239"/>
            <a:ext cx="1160423" cy="617473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9374" y="373686"/>
            <a:ext cx="406846" cy="385593"/>
          </a:xfrm>
          <a:prstGeom prst="rect">
            <a:avLst/>
          </a:prstGeom>
        </p:spPr>
      </p:pic>
      <p:sp>
        <p:nvSpPr>
          <p:cNvPr id="11" name="מלבן 10"/>
          <p:cNvSpPr/>
          <p:nvPr userDrawn="1"/>
        </p:nvSpPr>
        <p:spPr>
          <a:xfrm>
            <a:off x="-8163" y="6597352"/>
            <a:ext cx="12200163" cy="260648"/>
          </a:xfrm>
          <a:prstGeom prst="rect">
            <a:avLst/>
          </a:prstGeom>
          <a:solidFill>
            <a:srgbClr val="0C8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29.3.2020</a:t>
            </a:r>
            <a:r>
              <a:rPr lang="he-IL" sz="1400" baseline="0" dirty="0"/>
              <a:t>    שעה 09:00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810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8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95600" y="3013502"/>
            <a:ext cx="7200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800" b="1" dirty="0">
                <a:solidFill>
                  <a:srgbClr val="0C88BA"/>
                </a:solidFill>
              </a:rPr>
              <a:t>מנהל מכלול אשפוז</a:t>
            </a:r>
          </a:p>
        </p:txBody>
      </p:sp>
    </p:spTree>
    <p:extLst>
      <p:ext uri="{BB962C8B-B14F-4D97-AF65-F5344CB8AC3E}">
        <p14:creationId xmlns:p14="http://schemas.microsoft.com/office/powerpoint/2010/main" val="28291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 bwMode="auto">
          <a:xfrm>
            <a:off x="1560063" y="484162"/>
            <a:ext cx="10607321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כותרת 1"/>
          <p:cNvSpPr txBox="1">
            <a:spLocks/>
          </p:cNvSpPr>
          <p:nvPr/>
        </p:nvSpPr>
        <p:spPr bwMode="auto">
          <a:xfrm>
            <a:off x="1055440" y="-164724"/>
            <a:ext cx="9363473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he-IL" sz="32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תמונת מצב – מאושפזים</a:t>
            </a:r>
          </a:p>
          <a:p>
            <a:r>
              <a:rPr lang="he-IL" sz="24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מעודכן ליום 11/04/2020 בשעה 21:00</a:t>
            </a:r>
            <a:endParaRPr lang="he-IL" sz="20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5495"/>
              </p:ext>
            </p:extLst>
          </p:nvPr>
        </p:nvGraphicFramePr>
        <p:xfrm>
          <a:off x="514241" y="848348"/>
          <a:ext cx="11329682" cy="3749040"/>
        </p:xfrm>
        <a:graphic>
          <a:graphicData uri="http://schemas.openxmlformats.org/drawingml/2006/table">
            <a:tbl>
              <a:tblPr rtl="1"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1585519">
                  <a:extLst>
                    <a:ext uri="{9D8B030D-6E8A-4147-A177-3AD203B41FA5}">
                      <a16:colId xmlns:a16="http://schemas.microsoft.com/office/drawing/2014/main" val="3056437697"/>
                    </a:ext>
                  </a:extLst>
                </a:gridCol>
                <a:gridCol w="1719378">
                  <a:extLst>
                    <a:ext uri="{9D8B030D-6E8A-4147-A177-3AD203B41FA5}">
                      <a16:colId xmlns:a16="http://schemas.microsoft.com/office/drawing/2014/main" val="33768508"/>
                    </a:ext>
                  </a:extLst>
                </a:gridCol>
                <a:gridCol w="1919616">
                  <a:extLst>
                    <a:ext uri="{9D8B030D-6E8A-4147-A177-3AD203B41FA5}">
                      <a16:colId xmlns:a16="http://schemas.microsoft.com/office/drawing/2014/main" val="241574951"/>
                    </a:ext>
                  </a:extLst>
                </a:gridCol>
                <a:gridCol w="1919617">
                  <a:extLst>
                    <a:ext uri="{9D8B030D-6E8A-4147-A177-3AD203B41FA5}">
                      <a16:colId xmlns:a16="http://schemas.microsoft.com/office/drawing/2014/main" val="2395284790"/>
                    </a:ext>
                  </a:extLst>
                </a:gridCol>
                <a:gridCol w="1919616">
                  <a:extLst>
                    <a:ext uri="{9D8B030D-6E8A-4147-A177-3AD203B41FA5}">
                      <a16:colId xmlns:a16="http://schemas.microsoft.com/office/drawing/2014/main" val="2813580288"/>
                    </a:ext>
                  </a:extLst>
                </a:gridCol>
                <a:gridCol w="2265936">
                  <a:extLst>
                    <a:ext uri="{9D8B030D-6E8A-4147-A177-3AD203B41FA5}">
                      <a16:colId xmlns:a16="http://schemas.microsoft.com/office/drawing/2014/main" val="2909309514"/>
                    </a:ext>
                  </a:extLst>
                </a:gridCol>
              </a:tblGrid>
              <a:tr h="776580">
                <a:tc gridSpan="6"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1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he-IL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סה"כ 10,743 נמצאו מאומתים</a:t>
                      </a:r>
                      <a:endParaRPr lang="he-IL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574685"/>
                  </a:ext>
                </a:extLst>
              </a:tr>
              <a:tr h="488958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קל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בינוני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gridSpan="3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קשה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נפטר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02779"/>
                  </a:ext>
                </a:extLst>
              </a:tr>
              <a:tr h="604007"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8,972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154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400" b="1" dirty="0"/>
                        <a:t>קשה</a:t>
                      </a:r>
                      <a:r>
                        <a:rPr lang="he-IL" sz="2400" b="1" baseline="0" dirty="0"/>
                        <a:t> כעת</a:t>
                      </a:r>
                      <a:endParaRPr lang="he-IL" sz="2400" b="1" dirty="0"/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400" b="1" dirty="0"/>
                        <a:t>מונשמים כעת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קשה מצטבר מתחילת המגיפה 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101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946636"/>
                  </a:ext>
                </a:extLst>
              </a:tr>
              <a:tr h="546482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175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129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327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387403"/>
                  </a:ext>
                </a:extLst>
              </a:tr>
              <a:tr h="805342"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>
                          <a:solidFill>
                            <a:schemeClr val="tx1"/>
                          </a:solidFill>
                        </a:rPr>
                        <a:t>עליה באחוזים </a:t>
                      </a:r>
                    </a:p>
                    <a:p>
                      <a:pPr algn="ctr" rtl="1"/>
                      <a:r>
                        <a:rPr lang="he-IL" sz="2400" b="1" baseline="0" dirty="0">
                          <a:solidFill>
                            <a:schemeClr val="tx1"/>
                          </a:solidFill>
                        </a:rPr>
                        <a:t>ב 24 שעות </a:t>
                      </a:r>
                    </a:p>
                    <a:p>
                      <a:pPr algn="ctr" rtl="1"/>
                      <a:endParaRPr lang="he-IL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4.8%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4%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5.5%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6.3%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310641"/>
                  </a:ext>
                </a:extLst>
              </a:tr>
            </a:tbl>
          </a:graphicData>
        </a:graphic>
      </p:graphicFrame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721137"/>
              </p:ext>
            </p:extLst>
          </p:nvPr>
        </p:nvGraphicFramePr>
        <p:xfrm>
          <a:off x="514240" y="4267240"/>
          <a:ext cx="11329683" cy="2590760"/>
        </p:xfrm>
        <a:graphic>
          <a:graphicData uri="http://schemas.openxmlformats.org/drawingml/2006/table">
            <a:tbl>
              <a:tblPr rtl="1"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944142">
                  <a:extLst>
                    <a:ext uri="{9D8B030D-6E8A-4147-A177-3AD203B41FA5}">
                      <a16:colId xmlns:a16="http://schemas.microsoft.com/office/drawing/2014/main" val="1363580286"/>
                    </a:ext>
                  </a:extLst>
                </a:gridCol>
                <a:gridCol w="944142">
                  <a:extLst>
                    <a:ext uri="{9D8B030D-6E8A-4147-A177-3AD203B41FA5}">
                      <a16:colId xmlns:a16="http://schemas.microsoft.com/office/drawing/2014/main" val="2906743018"/>
                    </a:ext>
                  </a:extLst>
                </a:gridCol>
                <a:gridCol w="1888280">
                  <a:extLst>
                    <a:ext uri="{9D8B030D-6E8A-4147-A177-3AD203B41FA5}">
                      <a16:colId xmlns:a16="http://schemas.microsoft.com/office/drawing/2014/main" val="406929730"/>
                    </a:ext>
                  </a:extLst>
                </a:gridCol>
                <a:gridCol w="1979865">
                  <a:extLst>
                    <a:ext uri="{9D8B030D-6E8A-4147-A177-3AD203B41FA5}">
                      <a16:colId xmlns:a16="http://schemas.microsoft.com/office/drawing/2014/main" val="1332911930"/>
                    </a:ext>
                  </a:extLst>
                </a:gridCol>
                <a:gridCol w="2982644">
                  <a:extLst>
                    <a:ext uri="{9D8B030D-6E8A-4147-A177-3AD203B41FA5}">
                      <a16:colId xmlns:a16="http://schemas.microsoft.com/office/drawing/2014/main" val="2802809384"/>
                    </a:ext>
                  </a:extLst>
                </a:gridCol>
                <a:gridCol w="2590610">
                  <a:extLst>
                    <a:ext uri="{9D8B030D-6E8A-4147-A177-3AD203B41FA5}">
                      <a16:colId xmlns:a16="http://schemas.microsoft.com/office/drawing/2014/main" val="4279746111"/>
                    </a:ext>
                  </a:extLst>
                </a:gridCol>
              </a:tblGrid>
              <a:tr h="353059">
                <a:tc gridSpan="6"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dirty="0">
                          <a:solidFill>
                            <a:schemeClr val="tx1"/>
                          </a:solidFill>
                        </a:rPr>
                        <a:t>תמונת מצב אשפוז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7485"/>
                  </a:ext>
                </a:extLst>
              </a:tr>
              <a:tr h="342885">
                <a:tc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בתי חולים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טיפול בית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טיפול במלון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להחלטה קהילה\אשפוז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החלימו ושוחררו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668858"/>
                  </a:ext>
                </a:extLst>
              </a:tr>
              <a:tr h="542901">
                <a:tc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659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3200" b="1" dirty="0"/>
                    </a:p>
                  </a:txBody>
                  <a:tcPr/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6,810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1,061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771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1,341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163152"/>
                  </a:ext>
                </a:extLst>
              </a:tr>
              <a:tr h="37145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000" b="1" dirty="0"/>
                        <a:t>קל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424330"/>
                  </a:ext>
                </a:extLst>
              </a:tr>
              <a:tr h="37145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בינוני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630363"/>
                  </a:ext>
                </a:extLst>
              </a:tr>
              <a:tr h="37145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000" b="1" dirty="0"/>
                        <a:t>קשה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888273"/>
                  </a:ext>
                </a:extLst>
              </a:tr>
            </a:tbl>
          </a:graphicData>
        </a:graphic>
      </p:graphicFrame>
      <p:sp>
        <p:nvSpPr>
          <p:cNvPr id="8" name="מלבן 7"/>
          <p:cNvSpPr/>
          <p:nvPr/>
        </p:nvSpPr>
        <p:spPr>
          <a:xfrm>
            <a:off x="9476102" y="142404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88049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EB8758-E57E-4CF6-B9B0-4D361C6FAC81}" type="slidenum">
              <a:rPr lang="he-IL" altLang="he-IL" smtClean="0"/>
              <a:pPr>
                <a:defRPr/>
              </a:pPr>
              <a:t>3</a:t>
            </a:fld>
            <a:endParaRPr lang="he-IL" altLang="he-IL" dirty="0"/>
          </a:p>
        </p:txBody>
      </p:sp>
      <p:sp>
        <p:nvSpPr>
          <p:cNvPr id="3" name="מלבן 2"/>
          <p:cNvSpPr/>
          <p:nvPr/>
        </p:nvSpPr>
        <p:spPr>
          <a:xfrm>
            <a:off x="1559496" y="0"/>
            <a:ext cx="828092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he-IL" sz="3200" b="1" kern="0" dirty="0">
                <a:solidFill>
                  <a:srgbClr val="002060"/>
                </a:solidFill>
                <a:latin typeface="Calibri" pitchFamily="34" charset="0"/>
              </a:rPr>
              <a:t>תמונת מצב – קשים</a:t>
            </a:r>
            <a:br>
              <a:rPr lang="he-IL" sz="5400" b="1" kern="0" dirty="0">
                <a:solidFill>
                  <a:srgbClr val="002060"/>
                </a:solidFill>
                <a:latin typeface="Calibri" pitchFamily="34" charset="0"/>
              </a:rPr>
            </a:br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11/04/2020 ( נתון לשעה 08:00 בבוקר בכל יום)</a:t>
            </a:r>
            <a:br>
              <a:rPr lang="he-IL" sz="2000" dirty="0">
                <a:solidFill>
                  <a:prstClr val="black"/>
                </a:solidFill>
              </a:rPr>
            </a:br>
            <a:endParaRPr lang="he-IL" sz="44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  <a:p>
            <a:pPr algn="ctr"/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14" name="תרשים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1916205"/>
              </p:ext>
            </p:extLst>
          </p:nvPr>
        </p:nvGraphicFramePr>
        <p:xfrm>
          <a:off x="119336" y="954107"/>
          <a:ext cx="12072664" cy="5773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984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335360" y="398149"/>
            <a:ext cx="10972800" cy="118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מונשמים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11/04/2020 ( נתון לשעה 08:00 בבוקר</a:t>
            </a:r>
            <a:r>
              <a:rPr kumimoji="0" lang="he-IL" sz="24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 בכל יום)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7725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4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0224150"/>
              </p:ext>
            </p:extLst>
          </p:nvPr>
        </p:nvGraphicFramePr>
        <p:xfrm>
          <a:off x="119336" y="1124744"/>
          <a:ext cx="12072664" cy="5733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71170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825623"/>
              </p:ext>
            </p:extLst>
          </p:nvPr>
        </p:nvGraphicFramePr>
        <p:xfrm>
          <a:off x="407366" y="2780928"/>
          <a:ext cx="11352585" cy="268224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2270517">
                  <a:extLst>
                    <a:ext uri="{9D8B030D-6E8A-4147-A177-3AD203B41FA5}">
                      <a16:colId xmlns:a16="http://schemas.microsoft.com/office/drawing/2014/main" val="2256892224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819986298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647504477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2462610060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3821625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תאריך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קשים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מונשמים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קשים מצטבר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נפטר מצטבר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30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10/04/2020</a:t>
                      </a:r>
                      <a:endParaRPr lang="he-IL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0.6%</a:t>
                      </a:r>
                      <a:r>
                        <a:rPr lang="he-IL" sz="32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-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16.5%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43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11/04/2020</a:t>
                      </a:r>
                      <a:endParaRPr lang="he-IL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9.7%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9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3000" b="1" dirty="0">
                          <a:solidFill>
                            <a:schemeClr val="bg1"/>
                          </a:solidFill>
                        </a:rPr>
                        <a:t>הפרש עלייה</a:t>
                      </a:r>
                      <a:r>
                        <a:rPr lang="he-IL" sz="3000" b="1" baseline="0" dirty="0">
                          <a:solidFill>
                            <a:schemeClr val="bg1"/>
                          </a:solidFill>
                        </a:rPr>
                        <a:t> בשיעור</a:t>
                      </a:r>
                      <a:endParaRPr lang="he-IL" sz="3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10.3%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0.6%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2.6%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12.2%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27003"/>
                  </a:ext>
                </a:extLst>
              </a:tr>
            </a:tbl>
          </a:graphicData>
        </a:graphic>
      </p:graphicFrame>
      <p:sp>
        <p:nvSpPr>
          <p:cNvPr id="5" name="כותרת 1"/>
          <p:cNvSpPr txBox="1">
            <a:spLocks/>
          </p:cNvSpPr>
          <p:nvPr/>
        </p:nvSpPr>
        <p:spPr bwMode="auto">
          <a:xfrm>
            <a:off x="191341" y="764704"/>
            <a:ext cx="1178463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he-IL" sz="32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תמונת מצב – מאושפזים</a:t>
            </a:r>
          </a:p>
          <a:p>
            <a:r>
              <a:rPr lang="he-IL" sz="2400" b="1" dirty="0">
                <a:solidFill>
                  <a:srgbClr val="002060"/>
                </a:solidFill>
                <a:latin typeface="Calibri" pitchFamily="34" charset="0"/>
                <a:cs typeface="+mn-cs"/>
              </a:rPr>
              <a:t>שיעור העלייה ב 24 שעות </a:t>
            </a:r>
            <a:r>
              <a:rPr lang="he-IL" sz="2400" b="1" dirty="0">
                <a:solidFill>
                  <a:srgbClr val="002060"/>
                </a:solidFill>
                <a:latin typeface="Calibri"/>
                <a:cs typeface="+mn-cs"/>
              </a:rPr>
              <a:t>(השוואה בין 08:00 ביום 11.04.2020 ל 08:00 ביום 10.04.2020)</a:t>
            </a:r>
          </a:p>
          <a:p>
            <a:endParaRPr lang="he-IL" sz="2800" b="1" dirty="0">
              <a:solidFill>
                <a:srgbClr val="00206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160329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מאושפזים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11/04/2020 בשעה 21:00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7008706"/>
              </p:ext>
            </p:extLst>
          </p:nvPr>
        </p:nvGraphicFramePr>
        <p:xfrm>
          <a:off x="119336" y="977293"/>
          <a:ext cx="11953346" cy="5894104"/>
        </p:xfrm>
        <a:graphic>
          <a:graphicData uri="http://schemas.openxmlformats.org/drawingml/2006/table">
            <a:tbl>
              <a:tblPr rtl="1" firstRow="1" bandRow="1"/>
              <a:tblGrid>
                <a:gridCol w="351569">
                  <a:extLst>
                    <a:ext uri="{9D8B030D-6E8A-4147-A177-3AD203B41FA5}">
                      <a16:colId xmlns:a16="http://schemas.microsoft.com/office/drawing/2014/main" val="377687725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2712951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86480903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517280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3050840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34047437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70089773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8154273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2097247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0795405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50019934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06354294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80196758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03969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727706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46374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784805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84860541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266232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0870242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5265250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84452856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7829087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83739229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66836120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72426264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10434160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9739335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68223913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4429572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049753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610723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44232366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53176159"/>
                    </a:ext>
                  </a:extLst>
                </a:gridCol>
              </a:tblGrid>
              <a:tr h="216024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gridSpan="28">
                  <a:txBody>
                    <a:bodyPr/>
                    <a:lstStyle/>
                    <a:p>
                      <a:pPr algn="ctr" rtl="1" fontAlgn="b"/>
                      <a:r>
                        <a:rPr lang="he-IL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בתי חולים כלליים</a:t>
                      </a:r>
                    </a:p>
                  </a:txBody>
                  <a:tcPr marL="0" marR="0" marT="0" marB="18000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מרכזים גריאטריים</a:t>
                      </a:r>
                    </a:p>
                  </a:txBody>
                  <a:tcPr marL="0" marR="0" marT="0" marB="0" anchor="b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80994"/>
                  </a:ext>
                </a:extLst>
              </a:tr>
              <a:tr h="1910680">
                <a:tc>
                  <a:txBody>
                    <a:bodyPr/>
                    <a:lstStyle/>
                    <a:p>
                      <a:pPr algn="r"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איטלקי נצרת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 </a:t>
                      </a:r>
                      <a:r>
                        <a:rPr lang="he-I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מקאסד</a:t>
                      </a:r>
                      <a:endParaRPr lang="he-IL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אנגלי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בני ציון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 יפה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זיו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כרמל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לניאדו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נהריה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סנט ג'וזף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פוריה</a:t>
                      </a:r>
                      <a:endParaRPr lang="he-IL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צרפתי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שניידר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שמואל הרופא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ביב בלב בת ים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נאות התיכון יפו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שוהם פרדס חנה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דורות נתניה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868353"/>
                  </a:ext>
                </a:extLst>
              </a:tr>
              <a:tr h="81850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86020"/>
                  </a:ext>
                </a:extLst>
              </a:tr>
              <a:tr h="81850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בינוני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11257"/>
                  </a:ext>
                </a:extLst>
              </a:tr>
              <a:tr h="81850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226860"/>
                  </a:ext>
                </a:extLst>
              </a:tr>
              <a:tr h="918297"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מונשם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628072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476102" y="256317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180947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נפטרים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11/04/2020 בשעה 21:00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8106401"/>
              </p:ext>
            </p:extLst>
          </p:nvPr>
        </p:nvGraphicFramePr>
        <p:xfrm>
          <a:off x="119327" y="1268761"/>
          <a:ext cx="11953346" cy="5589240"/>
        </p:xfrm>
        <a:graphic>
          <a:graphicData uri="http://schemas.openxmlformats.org/drawingml/2006/table">
            <a:tbl>
              <a:tblPr rtl="1" firstRow="1" bandRow="1"/>
              <a:tblGrid>
                <a:gridCol w="351569">
                  <a:extLst>
                    <a:ext uri="{9D8B030D-6E8A-4147-A177-3AD203B41FA5}">
                      <a16:colId xmlns:a16="http://schemas.microsoft.com/office/drawing/2014/main" val="377687725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2712951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86480903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517280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3050840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34047437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70089773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8154273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2097247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0795405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50019934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06354294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80196758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03969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727706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46374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784805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84860541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266232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0870242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5265250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84452856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7829087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83739229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66836120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72426264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10434160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9739335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68223913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4429572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049753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61072398"/>
                    </a:ext>
                  </a:extLst>
                </a:gridCol>
                <a:gridCol w="288967">
                  <a:extLst>
                    <a:ext uri="{9D8B030D-6E8A-4147-A177-3AD203B41FA5}">
                      <a16:colId xmlns:a16="http://schemas.microsoft.com/office/drawing/2014/main" val="3442323665"/>
                    </a:ext>
                  </a:extLst>
                </a:gridCol>
                <a:gridCol w="414171">
                  <a:extLst>
                    <a:ext uri="{9D8B030D-6E8A-4147-A177-3AD203B41FA5}">
                      <a16:colId xmlns:a16="http://schemas.microsoft.com/office/drawing/2014/main" val="2253176159"/>
                    </a:ext>
                  </a:extLst>
                </a:gridCol>
              </a:tblGrid>
              <a:tr h="687992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gridSpan="28">
                  <a:txBody>
                    <a:bodyPr/>
                    <a:lstStyle/>
                    <a:p>
                      <a:pPr algn="ctr" rtl="1" fontAlgn="b"/>
                      <a:r>
                        <a:rPr lang="he-IL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בתי חולים כלליים</a:t>
                      </a:r>
                    </a:p>
                  </a:txBody>
                  <a:tcPr marL="0" marR="0" marT="0" marB="18000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מרכזים גריאטריים</a:t>
                      </a:r>
                    </a:p>
                  </a:txBody>
                  <a:tcPr marL="0" marR="0" marT="0" marB="0" anchor="b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80994"/>
                  </a:ext>
                </a:extLst>
              </a:tr>
              <a:tr h="1870210">
                <a:tc>
                  <a:txBody>
                    <a:bodyPr/>
                    <a:lstStyle/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איטלקי נצרת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אלמקאסד</a:t>
                      </a:r>
                      <a:endParaRPr lang="he-IL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אנגלי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בני ציון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 יפה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זיו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כרמל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לניאדו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נהריה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סנט ג'וזף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פוריה</a:t>
                      </a:r>
                      <a:endParaRPr lang="he-IL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צרפתי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שניידר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שמואל הרופא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ביב בלב בת ים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נאות התיכון יפו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שוהם פרדס חנה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דורות נתניה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40329"/>
                  </a:ext>
                </a:extLst>
              </a:tr>
              <a:tr h="735347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כמות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86020"/>
                  </a:ext>
                </a:extLst>
              </a:tr>
              <a:tr h="2295691">
                <a:tc gridSpan="3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4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  <a:r>
                        <a:rPr lang="he-IL" sz="4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נפטרים:</a:t>
                      </a:r>
                    </a:p>
                    <a:p>
                      <a:pPr algn="ctr" rtl="1" fontAlgn="t"/>
                      <a:r>
                        <a:rPr lang="he-IL" sz="4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101</a:t>
                      </a:r>
                    </a:p>
                  </a:txBody>
                  <a:tcPr marL="0" marR="0" marT="0" marB="0" anchorCtr="1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11257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245616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2567608" y="-16347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he-IL" sz="4000" b="1" dirty="0">
                <a:solidFill>
                  <a:srgbClr val="002060"/>
                </a:solidFill>
                <a:latin typeface="Calibri" pitchFamily="34" charset="0"/>
              </a:rPr>
              <a:t>תמונת מצב –מאושפזים</a:t>
            </a:r>
          </a:p>
          <a:p>
            <a:pPr algn="ctr"/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11/04/2020 בשעה 21:00</a:t>
            </a:r>
            <a:endParaRPr lang="he-IL" sz="2400" dirty="0"/>
          </a:p>
        </p:txBody>
      </p:sp>
      <p:sp>
        <p:nvSpPr>
          <p:cNvPr id="4" name="מלבן 3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2" name="טבלה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020383"/>
              </p:ext>
            </p:extLst>
          </p:nvPr>
        </p:nvGraphicFramePr>
        <p:xfrm>
          <a:off x="119332" y="913740"/>
          <a:ext cx="11953333" cy="5944485"/>
        </p:xfrm>
        <a:graphic>
          <a:graphicData uri="http://schemas.openxmlformats.org/drawingml/2006/table">
            <a:tbl>
              <a:tblPr rtl="1"/>
              <a:tblGrid>
                <a:gridCol w="729196">
                  <a:extLst>
                    <a:ext uri="{9D8B030D-6E8A-4147-A177-3AD203B41FA5}">
                      <a16:colId xmlns:a16="http://schemas.microsoft.com/office/drawing/2014/main" val="2868517551"/>
                    </a:ext>
                  </a:extLst>
                </a:gridCol>
                <a:gridCol w="543660">
                  <a:extLst>
                    <a:ext uri="{9D8B030D-6E8A-4147-A177-3AD203B41FA5}">
                      <a16:colId xmlns:a16="http://schemas.microsoft.com/office/drawing/2014/main" val="2413864473"/>
                    </a:ext>
                  </a:extLst>
                </a:gridCol>
                <a:gridCol w="258886">
                  <a:extLst>
                    <a:ext uri="{9D8B030D-6E8A-4147-A177-3AD203B41FA5}">
                      <a16:colId xmlns:a16="http://schemas.microsoft.com/office/drawing/2014/main" val="3842230027"/>
                    </a:ext>
                  </a:extLst>
                </a:gridCol>
                <a:gridCol w="258886">
                  <a:extLst>
                    <a:ext uri="{9D8B030D-6E8A-4147-A177-3AD203B41FA5}">
                      <a16:colId xmlns:a16="http://schemas.microsoft.com/office/drawing/2014/main" val="556604261"/>
                    </a:ext>
                  </a:extLst>
                </a:gridCol>
                <a:gridCol w="284775">
                  <a:extLst>
                    <a:ext uri="{9D8B030D-6E8A-4147-A177-3AD203B41FA5}">
                      <a16:colId xmlns:a16="http://schemas.microsoft.com/office/drawing/2014/main" val="988309965"/>
                    </a:ext>
                  </a:extLst>
                </a:gridCol>
                <a:gridCol w="258886">
                  <a:extLst>
                    <a:ext uri="{9D8B030D-6E8A-4147-A177-3AD203B41FA5}">
                      <a16:colId xmlns:a16="http://schemas.microsoft.com/office/drawing/2014/main" val="3304026700"/>
                    </a:ext>
                  </a:extLst>
                </a:gridCol>
                <a:gridCol w="327921">
                  <a:extLst>
                    <a:ext uri="{9D8B030D-6E8A-4147-A177-3AD203B41FA5}">
                      <a16:colId xmlns:a16="http://schemas.microsoft.com/office/drawing/2014/main" val="3039551075"/>
                    </a:ext>
                  </a:extLst>
                </a:gridCol>
                <a:gridCol w="327921">
                  <a:extLst>
                    <a:ext uri="{9D8B030D-6E8A-4147-A177-3AD203B41FA5}">
                      <a16:colId xmlns:a16="http://schemas.microsoft.com/office/drawing/2014/main" val="138313722"/>
                    </a:ext>
                  </a:extLst>
                </a:gridCol>
                <a:gridCol w="258886">
                  <a:extLst>
                    <a:ext uri="{9D8B030D-6E8A-4147-A177-3AD203B41FA5}">
                      <a16:colId xmlns:a16="http://schemas.microsoft.com/office/drawing/2014/main" val="3203166890"/>
                    </a:ext>
                  </a:extLst>
                </a:gridCol>
                <a:gridCol w="327921">
                  <a:extLst>
                    <a:ext uri="{9D8B030D-6E8A-4147-A177-3AD203B41FA5}">
                      <a16:colId xmlns:a16="http://schemas.microsoft.com/office/drawing/2014/main" val="1934413850"/>
                    </a:ext>
                  </a:extLst>
                </a:gridCol>
                <a:gridCol w="327921">
                  <a:extLst>
                    <a:ext uri="{9D8B030D-6E8A-4147-A177-3AD203B41FA5}">
                      <a16:colId xmlns:a16="http://schemas.microsoft.com/office/drawing/2014/main" val="1474698596"/>
                    </a:ext>
                  </a:extLst>
                </a:gridCol>
                <a:gridCol w="287651">
                  <a:extLst>
                    <a:ext uri="{9D8B030D-6E8A-4147-A177-3AD203B41FA5}">
                      <a16:colId xmlns:a16="http://schemas.microsoft.com/office/drawing/2014/main" val="1661422244"/>
                    </a:ext>
                  </a:extLst>
                </a:gridCol>
                <a:gridCol w="287651">
                  <a:extLst>
                    <a:ext uri="{9D8B030D-6E8A-4147-A177-3AD203B41FA5}">
                      <a16:colId xmlns:a16="http://schemas.microsoft.com/office/drawing/2014/main" val="2662651352"/>
                    </a:ext>
                  </a:extLst>
                </a:gridCol>
                <a:gridCol w="287651">
                  <a:extLst>
                    <a:ext uri="{9D8B030D-6E8A-4147-A177-3AD203B41FA5}">
                      <a16:colId xmlns:a16="http://schemas.microsoft.com/office/drawing/2014/main" val="759389777"/>
                    </a:ext>
                  </a:extLst>
                </a:gridCol>
                <a:gridCol w="284775">
                  <a:extLst>
                    <a:ext uri="{9D8B030D-6E8A-4147-A177-3AD203B41FA5}">
                      <a16:colId xmlns:a16="http://schemas.microsoft.com/office/drawing/2014/main" val="2830253721"/>
                    </a:ext>
                  </a:extLst>
                </a:gridCol>
                <a:gridCol w="327921">
                  <a:extLst>
                    <a:ext uri="{9D8B030D-6E8A-4147-A177-3AD203B41FA5}">
                      <a16:colId xmlns:a16="http://schemas.microsoft.com/office/drawing/2014/main" val="4279036383"/>
                    </a:ext>
                  </a:extLst>
                </a:gridCol>
                <a:gridCol w="258886">
                  <a:extLst>
                    <a:ext uri="{9D8B030D-6E8A-4147-A177-3AD203B41FA5}">
                      <a16:colId xmlns:a16="http://schemas.microsoft.com/office/drawing/2014/main" val="1928136681"/>
                    </a:ext>
                  </a:extLst>
                </a:gridCol>
                <a:gridCol w="258886">
                  <a:extLst>
                    <a:ext uri="{9D8B030D-6E8A-4147-A177-3AD203B41FA5}">
                      <a16:colId xmlns:a16="http://schemas.microsoft.com/office/drawing/2014/main" val="1966681274"/>
                    </a:ext>
                  </a:extLst>
                </a:gridCol>
                <a:gridCol w="319292">
                  <a:extLst>
                    <a:ext uri="{9D8B030D-6E8A-4147-A177-3AD203B41FA5}">
                      <a16:colId xmlns:a16="http://schemas.microsoft.com/office/drawing/2014/main" val="2319991050"/>
                    </a:ext>
                  </a:extLst>
                </a:gridCol>
                <a:gridCol w="284775">
                  <a:extLst>
                    <a:ext uri="{9D8B030D-6E8A-4147-A177-3AD203B41FA5}">
                      <a16:colId xmlns:a16="http://schemas.microsoft.com/office/drawing/2014/main" val="3860587924"/>
                    </a:ext>
                  </a:extLst>
                </a:gridCol>
                <a:gridCol w="287651">
                  <a:extLst>
                    <a:ext uri="{9D8B030D-6E8A-4147-A177-3AD203B41FA5}">
                      <a16:colId xmlns:a16="http://schemas.microsoft.com/office/drawing/2014/main" val="2455275074"/>
                    </a:ext>
                  </a:extLst>
                </a:gridCol>
                <a:gridCol w="284775">
                  <a:extLst>
                    <a:ext uri="{9D8B030D-6E8A-4147-A177-3AD203B41FA5}">
                      <a16:colId xmlns:a16="http://schemas.microsoft.com/office/drawing/2014/main" val="2345156243"/>
                    </a:ext>
                  </a:extLst>
                </a:gridCol>
                <a:gridCol w="284775">
                  <a:extLst>
                    <a:ext uri="{9D8B030D-6E8A-4147-A177-3AD203B41FA5}">
                      <a16:colId xmlns:a16="http://schemas.microsoft.com/office/drawing/2014/main" val="3508559303"/>
                    </a:ext>
                  </a:extLst>
                </a:gridCol>
                <a:gridCol w="258886">
                  <a:extLst>
                    <a:ext uri="{9D8B030D-6E8A-4147-A177-3AD203B41FA5}">
                      <a16:colId xmlns:a16="http://schemas.microsoft.com/office/drawing/2014/main" val="3832794996"/>
                    </a:ext>
                  </a:extLst>
                </a:gridCol>
                <a:gridCol w="284775">
                  <a:extLst>
                    <a:ext uri="{9D8B030D-6E8A-4147-A177-3AD203B41FA5}">
                      <a16:colId xmlns:a16="http://schemas.microsoft.com/office/drawing/2014/main" val="2860479616"/>
                    </a:ext>
                  </a:extLst>
                </a:gridCol>
                <a:gridCol w="258886">
                  <a:extLst>
                    <a:ext uri="{9D8B030D-6E8A-4147-A177-3AD203B41FA5}">
                      <a16:colId xmlns:a16="http://schemas.microsoft.com/office/drawing/2014/main" val="1423241233"/>
                    </a:ext>
                  </a:extLst>
                </a:gridCol>
                <a:gridCol w="384013">
                  <a:extLst>
                    <a:ext uri="{9D8B030D-6E8A-4147-A177-3AD203B41FA5}">
                      <a16:colId xmlns:a16="http://schemas.microsoft.com/office/drawing/2014/main" val="302526817"/>
                    </a:ext>
                  </a:extLst>
                </a:gridCol>
                <a:gridCol w="284775">
                  <a:extLst>
                    <a:ext uri="{9D8B030D-6E8A-4147-A177-3AD203B41FA5}">
                      <a16:colId xmlns:a16="http://schemas.microsoft.com/office/drawing/2014/main" val="1216170069"/>
                    </a:ext>
                  </a:extLst>
                </a:gridCol>
                <a:gridCol w="384013">
                  <a:extLst>
                    <a:ext uri="{9D8B030D-6E8A-4147-A177-3AD203B41FA5}">
                      <a16:colId xmlns:a16="http://schemas.microsoft.com/office/drawing/2014/main" val="2036458501"/>
                    </a:ext>
                  </a:extLst>
                </a:gridCol>
                <a:gridCol w="258886">
                  <a:extLst>
                    <a:ext uri="{9D8B030D-6E8A-4147-A177-3AD203B41FA5}">
                      <a16:colId xmlns:a16="http://schemas.microsoft.com/office/drawing/2014/main" val="852196881"/>
                    </a:ext>
                  </a:extLst>
                </a:gridCol>
                <a:gridCol w="327921">
                  <a:extLst>
                    <a:ext uri="{9D8B030D-6E8A-4147-A177-3AD203B41FA5}">
                      <a16:colId xmlns:a16="http://schemas.microsoft.com/office/drawing/2014/main" val="1528015860"/>
                    </a:ext>
                  </a:extLst>
                </a:gridCol>
                <a:gridCol w="327921">
                  <a:extLst>
                    <a:ext uri="{9D8B030D-6E8A-4147-A177-3AD203B41FA5}">
                      <a16:colId xmlns:a16="http://schemas.microsoft.com/office/drawing/2014/main" val="756897231"/>
                    </a:ext>
                  </a:extLst>
                </a:gridCol>
                <a:gridCol w="385453">
                  <a:extLst>
                    <a:ext uri="{9D8B030D-6E8A-4147-A177-3AD203B41FA5}">
                      <a16:colId xmlns:a16="http://schemas.microsoft.com/office/drawing/2014/main" val="1033342783"/>
                    </a:ext>
                  </a:extLst>
                </a:gridCol>
                <a:gridCol w="385453">
                  <a:extLst>
                    <a:ext uri="{9D8B030D-6E8A-4147-A177-3AD203B41FA5}">
                      <a16:colId xmlns:a16="http://schemas.microsoft.com/office/drawing/2014/main" val="369647102"/>
                    </a:ext>
                  </a:extLst>
                </a:gridCol>
                <a:gridCol w="385453">
                  <a:extLst>
                    <a:ext uri="{9D8B030D-6E8A-4147-A177-3AD203B41FA5}">
                      <a16:colId xmlns:a16="http://schemas.microsoft.com/office/drawing/2014/main" val="3523115272"/>
                    </a:ext>
                  </a:extLst>
                </a:gridCol>
                <a:gridCol w="667350">
                  <a:extLst>
                    <a:ext uri="{9D8B030D-6E8A-4147-A177-3AD203B41FA5}">
                      <a16:colId xmlns:a16="http://schemas.microsoft.com/office/drawing/2014/main" val="669827528"/>
                    </a:ext>
                  </a:extLst>
                </a:gridCol>
              </a:tblGrid>
              <a:tr h="270193">
                <a:tc gridSpan="2"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8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בתי חולים כלליים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מרכזים גריאטרים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684851"/>
                  </a:ext>
                </a:extLst>
              </a:tr>
              <a:tr h="1461700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איטלקי נצרת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אלמקאסד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אנגלי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בני ציון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 יפה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זיו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כרמל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לניאדו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נהריה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סנט ג'וזף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פוריה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צרפתי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שניידר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שמואל הרופא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ביב בלב בת ים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נאות התיכון יפו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שוהם פרדס חנה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דורות נתניה</a:t>
                      </a:r>
                    </a:p>
                  </a:txBody>
                  <a:tcPr marL="0" marR="0" marT="0" marB="0" vert="vert27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527044"/>
                  </a:ext>
                </a:extLst>
              </a:tr>
              <a:tr h="248047">
                <a:tc rowSpan="3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711710"/>
                  </a:ext>
                </a:extLst>
              </a:tr>
              <a:tr h="248047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בינוני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47379"/>
                  </a:ext>
                </a:extLst>
              </a:tr>
              <a:tr h="248047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277694"/>
                  </a:ext>
                </a:extLst>
              </a:tr>
              <a:tr h="248047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מונשמים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338978"/>
                  </a:ext>
                </a:extLst>
              </a:tr>
              <a:tr h="248047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8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 gridSpan="5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145699"/>
                  </a:ext>
                </a:extLst>
              </a:tr>
              <a:tr h="248047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בקהילה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8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7,871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7871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50324"/>
                  </a:ext>
                </a:extLst>
              </a:tr>
              <a:tr h="248047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803925"/>
                  </a:ext>
                </a:extLst>
              </a:tr>
              <a:tr h="248047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8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799373"/>
                  </a:ext>
                </a:extLst>
              </a:tr>
              <a:tr h="248047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798446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799102"/>
                  </a:ext>
                </a:extLst>
              </a:tr>
              <a:tr h="248047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442238"/>
                  </a:ext>
                </a:extLst>
              </a:tr>
              <a:tr h="248047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בית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6,810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100787"/>
                  </a:ext>
                </a:extLst>
              </a:tr>
              <a:tr h="248047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במלון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1,061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41802"/>
                  </a:ext>
                </a:extLst>
              </a:tr>
              <a:tr h="248047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862617"/>
                  </a:ext>
                </a:extLst>
              </a:tr>
              <a:tr h="248047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 בתי חולים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167708"/>
                  </a:ext>
                </a:extLst>
              </a:tr>
              <a:tr h="248047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1,341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452436"/>
                  </a:ext>
                </a:extLst>
              </a:tr>
              <a:tr h="248047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חיוביים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10,743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877966"/>
                  </a:ext>
                </a:extLst>
              </a:tr>
            </a:tbl>
          </a:graphicData>
        </a:graphic>
      </p:graphicFrame>
      <p:pic>
        <p:nvPicPr>
          <p:cNvPr id="8" name="תמונה 7" descr="יחידות המשרד לפי א-ב, משרד הבריאות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325" y="1095414"/>
            <a:ext cx="1196627" cy="149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33604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שעח-הנהלה - דואר נכנס" ma:contentTypeID="0x010100425412358823E948A222E4CDED4585721D0085EDFF4BC0AA444CB124DE4BB533E06F" ma:contentTypeVersion="20" ma:contentTypeDescription="צור מסמך חדש." ma:contentTypeScope="" ma:versionID="143bbb6afa3fe752bc9f74b83c4a3b6f">
  <xsd:schema xmlns:xsd="http://www.w3.org/2001/XMLSchema" xmlns:xs="http://www.w3.org/2001/XMLSchema" xmlns:p="http://schemas.microsoft.com/office/2006/metadata/properties" xmlns:ns1="2d9ccb9d-fa21-4539-a818-352c3c9545e4" xmlns:ns2="D70E1174-0075-4C32-A9E9-DB34CB42DB3B" targetNamespace="http://schemas.microsoft.com/office/2006/metadata/properties" ma:root="true" ma:fieldsID="49902e6d3d83ece728a2a2fcb7913d3d" ns1:_="" ns2:_="">
    <xsd:import namespace="2d9ccb9d-fa21-4539-a818-352c3c9545e4"/>
    <xsd:import namespace="D70E1174-0075-4C32-A9E9-DB34CB42DB3B"/>
    <xsd:element name="properties">
      <xsd:complexType>
        <xsd:sequence>
          <xsd:element name="documentManagement">
            <xsd:complexType>
              <xsd:all>
                <xsd:element ref="ns1:AutoNumber" minOccurs="0"/>
                <xsd:element ref="ns1:SDCategories" minOccurs="0"/>
                <xsd:element ref="ns1:SDCategoryID" minOccurs="0"/>
                <xsd:element ref="ns1:SDAuthor" minOccurs="0"/>
                <xsd:element ref="ns1:SDDocDate" minOccurs="0"/>
                <xsd:element ref="ns1:SDHebDate" minOccurs="0"/>
                <xsd:element ref="ns1:SDOriginalID" minOccurs="0"/>
                <xsd:element ref="ns1:SDOfflineTo" minOccurs="0"/>
                <xsd:element ref="ns2:MnlDateIn" minOccurs="0"/>
                <xsd:element ref="ns2:MnlAuthor" minOccurs="0"/>
                <xsd:element ref="ns2:MnlAsmachta" minOccurs="0"/>
                <xsd:element ref="ns2:MnlFrom" minOccurs="0"/>
                <xsd:element ref="ns2:MnlTO" minOccurs="0"/>
                <xsd:element ref="ns2:MnlCC" minOccurs="0"/>
                <xsd:element ref="ns2:MnlRemark" minOccurs="0"/>
                <xsd:element ref="ns2:MnlFreeText" minOccurs="0"/>
                <xsd:element ref="ns2:MnlSecurityType" minOccurs="0"/>
                <xsd:element ref="ns2:MnlStatusType" minOccurs="0"/>
                <xsd:element ref="ns1:SDAsmachta" minOccurs="0"/>
                <xsd:element ref="ns1:SDImportance" minOccurs="0"/>
                <xsd:element ref="ns1:SDDocumentSource" minOccurs="0"/>
                <xsd:element ref="ns1:SDLastSigningDate" minOccurs="0"/>
                <xsd:element ref="ns1:SDNumOfSignatures" minOccurs="0"/>
                <xsd:element ref="ns1:SDSignersLogins" minOccurs="0"/>
                <xsd:element ref="ns1:SDExternalEntityConnec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9ccb9d-fa21-4539-a818-352c3c9545e4" elementFormDefault="qualified">
    <xsd:import namespace="http://schemas.microsoft.com/office/2006/documentManagement/types"/>
    <xsd:import namespace="http://schemas.microsoft.com/office/infopath/2007/PartnerControls"/>
    <xsd:element name="AutoNumber" ma:index="0" nillable="true" ma:displayName="סימוכין" ma:indexed="true" ma:internalName="AutoNumber">
      <xsd:simpleType>
        <xsd:restriction base="dms:Text"/>
      </xsd:simpleType>
    </xsd:element>
    <xsd:element name="SDCategories" ma:index="1" nillable="true" ma:displayName="נושאים" ma:internalName="SDCategories" ma:readOnly="false">
      <xsd:simpleType>
        <xsd:restriction base="dms:Note"/>
      </xsd:simpleType>
    </xsd:element>
    <xsd:element name="SDCategoryID" ma:index="2" nillable="true" ma:displayName="SDCategoryID" ma:indexed="true" ma:internalName="SDCategoryID">
      <xsd:simpleType>
        <xsd:restriction base="dms:Text"/>
      </xsd:simpleType>
    </xsd:element>
    <xsd:element name="SDAuthor" ma:index="3" nillable="true" ma:displayName="מחבר" ma:indexed="true" ma:internalName="SDAuthor">
      <xsd:simpleType>
        <xsd:restriction base="dms:Text"/>
      </xsd:simpleType>
    </xsd:element>
    <xsd:element name="SDDocDate" ma:index="4" nillable="true" ma:displayName="תאריך המסמך" ma:indexed="true" ma:internalName="SDDocDate">
      <xsd:simpleType>
        <xsd:restriction base="dms:DateTime"/>
      </xsd:simpleType>
    </xsd:element>
    <xsd:element name="SDHebDate" ma:index="5" nillable="true" ma:displayName="SDHebDate" ma:internalName="SDHebDate">
      <xsd:simpleType>
        <xsd:restriction base="dms:Text"/>
      </xsd:simpleType>
    </xsd:element>
    <xsd:element name="SDOriginalID" ma:index="6" nillable="true" ma:displayName="SDOriginalID" ma:internalName="SDOriginalID">
      <xsd:simpleType>
        <xsd:restriction base="dms:Text"/>
      </xsd:simpleType>
    </xsd:element>
    <xsd:element name="SDOfflineTo" ma:index="7" nillable="true" ma:displayName="SDOfflineTo" ma:internalName="SDOfflineTo">
      <xsd:simpleType>
        <xsd:restriction base="dms:Text"/>
      </xsd:simpleType>
    </xsd:element>
    <xsd:element name="SDAsmachta" ma:index="18" nillable="true" ma:displayName="אסמכתא" ma:internalName="SDAsmachta">
      <xsd:simpleType>
        <xsd:restriction base="dms:Text"/>
      </xsd:simpleType>
    </xsd:element>
    <xsd:element name="SDImportance" ma:index="19" nillable="true" ma:displayName="חשיבות" ma:internalName="SDImportance">
      <xsd:simpleType>
        <xsd:restriction base="dms:Number"/>
      </xsd:simpleType>
    </xsd:element>
    <xsd:element name="SDDocumentSource" ma:index="20" nillable="true" ma:displayName="מקור המסמך" ma:internalName="SDDocumentSource">
      <xsd:simpleType>
        <xsd:restriction base="dms:Choice">
          <xsd:enumeration value="SDFileUpload"/>
          <xsd:enumeration value="SDNewFile"/>
          <xsd:enumeration value="SDMultiFilesUpload"/>
          <xsd:enumeration value="OutlookExtender"/>
          <xsd:enumeration value="SDMigration"/>
          <xsd:enumeration value="OfficeAddIn"/>
          <xsd:enumeration value="ArchiveScan"/>
          <xsd:enumeration value="PCDocs"/>
          <xsd:enumeration value="PST"/>
          <xsd:enumeration value="D2K"/>
          <xsd:enumeration value="Menahel"/>
          <xsd:enumeration value="ShipmentLoader"/>
          <xsd:enumeration value="PoliceOffices"/>
          <xsd:enumeration value="AGATForms"/>
          <xsd:enumeration value="SDK"/>
          <xsd:enumeration value="Other"/>
        </xsd:restriction>
      </xsd:simpleType>
    </xsd:element>
    <xsd:element name="SDLastSigningDate" ma:index="21" nillable="true" ma:displayName="SDLastSigningDate" ma:internalName="SDLastSigningDate">
      <xsd:simpleType>
        <xsd:restriction base="dms:DateTime"/>
      </xsd:simpleType>
    </xsd:element>
    <xsd:element name="SDNumOfSignatures" ma:index="22" nillable="true" ma:displayName="SDNumOfSignatures" ma:internalName="SDNumOfSignatures">
      <xsd:simpleType>
        <xsd:restriction base="dms:Number"/>
      </xsd:simpleType>
    </xsd:element>
    <xsd:element name="SDSignersLogins" ma:index="23" nillable="true" ma:displayName="SDSignersLogins" ma:internalName="SDSignersLogins">
      <xsd:simpleType>
        <xsd:restriction base="dms:Text"/>
      </xsd:simpleType>
    </xsd:element>
    <xsd:element name="SDExternalEntityConnected" ma:index="24" nillable="true" ma:displayName="מקושר לאפליקציה חיצונית" ma:internalName="SDExternalEntityConnecte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0E1174-0075-4C32-A9E9-DB34CB42DB3B" elementFormDefault="qualified">
    <xsd:import namespace="http://schemas.microsoft.com/office/2006/documentManagement/types"/>
    <xsd:import namespace="http://schemas.microsoft.com/office/infopath/2007/PartnerControls"/>
    <xsd:element name="MnlDateIn" ma:index="8" nillable="true" ma:displayName="תאריך קליטה" ma:format="DateOnly" ma:internalName="MnlDateIn">
      <xsd:simpleType>
        <xsd:restriction base="dms:DateTime"/>
      </xsd:simpleType>
    </xsd:element>
    <xsd:element name="MnlAuthor" ma:index="9" nillable="true" ma:displayName="מחבר מסמך" ma:internalName="MnlAuthor">
      <xsd:simpleType>
        <xsd:restriction base="dms:Text"/>
      </xsd:simpleType>
    </xsd:element>
    <xsd:element name="MnlAsmachta" ma:index="10" nillable="true" ma:displayName="אסמכתא" ma:description="בשימוש שעח" ma:internalName="MnlAsmachta">
      <xsd:simpleType>
        <xsd:restriction base="dms:Text">
          <xsd:maxLength value="255"/>
        </xsd:restriction>
      </xsd:simpleType>
    </xsd:element>
    <xsd:element name="MnlFrom" ma:index="11" nillable="true" ma:displayName="מאת" ma:internalName="MnlFrom">
      <xsd:simpleType>
        <xsd:restriction base="dms:Text">
          <xsd:maxLength value="255"/>
        </xsd:restriction>
      </xsd:simpleType>
    </xsd:element>
    <xsd:element name="MnlTO" ma:index="12" nillable="true" ma:displayName="אל" ma:description="בשימוש שעח" ma:internalName="MnlTO">
      <xsd:simpleType>
        <xsd:restriction base="dms:Note">
          <xsd:maxLength value="255"/>
        </xsd:restriction>
      </xsd:simpleType>
    </xsd:element>
    <xsd:element name="MnlCC" ma:index="13" nillable="true" ma:displayName="לידיעה" ma:internalName="MnlCC">
      <xsd:simpleType>
        <xsd:restriction base="dms:Note">
          <xsd:maxLength value="255"/>
        </xsd:restriction>
      </xsd:simpleType>
    </xsd:element>
    <xsd:element name="MnlRemark" ma:index="14" nillable="true" ma:displayName="הערה" ma:internalName="MnlRemark">
      <xsd:simpleType>
        <xsd:restriction base="dms:Note">
          <xsd:maxLength value="255"/>
        </xsd:restriction>
      </xsd:simpleType>
    </xsd:element>
    <xsd:element name="MnlFreeText" ma:index="15" nillable="true" ma:displayName="מלל חופשי" ma:internalName="MnlFreeText">
      <xsd:simpleType>
        <xsd:restriction base="dms:Note">
          <xsd:maxLength value="255"/>
        </xsd:restriction>
      </xsd:simpleType>
    </xsd:element>
    <xsd:element name="MnlSecurityType" ma:index="16" nillable="true" ma:displayName="סיווג" ma:default="ללא" ma:format="Dropdown" ma:internalName="MnlSecurityType">
      <xsd:simpleType>
        <xsd:restriction base="dms:Choice">
          <xsd:enumeration value="ללא"/>
          <xsd:enumeration value="בלמ&quot;ס"/>
          <xsd:enumeration value="סודי"/>
          <xsd:enumeration value="שמור"/>
        </xsd:restriction>
      </xsd:simpleType>
    </xsd:element>
    <xsd:element name="MnlStatusType" ma:index="17" nillable="true" ma:displayName="סטטוס" ma:default="" ma:format="Dropdown" ma:internalName="MnlStatusType">
      <xsd:simpleType>
        <xsd:restriction base="dms:Choice">
          <xsd:enumeration value="נוצר"/>
          <xsd:enumeration value="נחתם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DDocumentSource xmlns="2d9ccb9d-fa21-4539-a818-352c3c9545e4">OfficeAddIn</SDDocumentSource>
    <AutoNumber xmlns="2d9ccb9d-fa21-4539-a818-352c3c9545e4">143967320</AutoNumber>
    <SDDocDate xmlns="2d9ccb9d-fa21-4539-a818-352c3c9545e4">2020-03-02T11:39:55+00:00</SDDocDate>
    <SDSignersLogins xmlns="2d9ccb9d-fa21-4539-a818-352c3c9545e4" xsi:nil="true"/>
    <SDHebDate xmlns="2d9ccb9d-fa21-4539-a818-352c3c9545e4">ו' באדר, התש"פ</SDHebDate>
    <MnlAuthor xmlns="D70E1174-0075-4C32-A9E9-DB34CB42DB3B" xsi:nil="true"/>
    <MnlAsmachta xmlns="D70E1174-0075-4C32-A9E9-DB34CB42DB3B" xsi:nil="true"/>
    <MnlTO xmlns="D70E1174-0075-4C32-A9E9-DB34CB42DB3B" xsi:nil="true"/>
    <MnlSecurityType xmlns="D70E1174-0075-4C32-A9E9-DB34CB42DB3B">ללא</MnlSecurityType>
    <SDCategoryID xmlns="2d9ccb9d-fa21-4539-a818-352c3c9545e4">de3811057252;#</SDCategoryID>
    <MnlDateIn xmlns="D70E1174-0075-4C32-A9E9-DB34CB42DB3B">2020-03-01T23:00:00+00:00</MnlDateIn>
    <SDOfflineTo xmlns="2d9ccb9d-fa21-4539-a818-352c3c9545e4" xsi:nil="true"/>
    <MnlStatusType xmlns="D70E1174-0075-4C32-A9E9-DB34CB42DB3B" xsi:nil="true"/>
    <SDOriginalID xmlns="2d9ccb9d-fa21-4539-a818-352c3c9545e4" xsi:nil="true"/>
    <MnlFreeText xmlns="D70E1174-0075-4C32-A9E9-DB34CB42DB3B" xsi:nil="true"/>
    <SDAsmachta xmlns="2d9ccb9d-fa21-4539-a818-352c3c9545e4" xsi:nil="true"/>
    <SDExternalEntityConnected xmlns="2d9ccb9d-fa21-4539-a818-352c3c9545e4" xsi:nil="true"/>
    <SDLastSigningDate xmlns="2d9ccb9d-fa21-4539-a818-352c3c9545e4" xsi:nil="true"/>
    <SDAuthor xmlns="2d9ccb9d-fa21-4539-a818-352c3c9545e4">כרמית אשכנזי</SDAuthor>
    <MnlFrom xmlns="D70E1174-0075-4C32-A9E9-DB34CB42DB3B">נועה חסדאי</MnlFrom>
    <MnlCC xmlns="D70E1174-0075-4C32-A9E9-DB34CB42DB3B" xsi:nil="true"/>
    <SDCategories xmlns="2d9ccb9d-fa21-4539-a818-352c3c9545e4">:תל אביב:שעח-הנהלה:תיקי הנהלת האגף:וירוס קורונה;#</SDCategories>
    <SDNumOfSignatures xmlns="2d9ccb9d-fa21-4539-a818-352c3c9545e4" xsi:nil="true"/>
    <MnlRemark xmlns="D70E1174-0075-4C32-A9E9-DB34CB42DB3B" xsi:nil="true"/>
    <SDImportance xmlns="2d9ccb9d-fa21-4539-a818-352c3c9545e4">0</SDImportanc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988802-74FE-4C3A-9236-3C1AE030C7E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d9ccb9d-fa21-4539-a818-352c3c9545e4"/>
    <ds:schemaRef ds:uri="D70E1174-0075-4C32-A9E9-DB34CB42DB3B"/>
  </ds:schemaRefs>
</ds:datastoreItem>
</file>

<file path=customXml/itemProps2.xml><?xml version="1.0" encoding="utf-8"?>
<ds:datastoreItem xmlns:ds="http://schemas.openxmlformats.org/officeDocument/2006/customXml" ds:itemID="{2339DD61-E728-4B14-AC40-64D1B2088822}">
  <ds:schemaRefs>
    <ds:schemaRef ds:uri="http://schemas.microsoft.com/office/2006/metadata/properties"/>
    <ds:schemaRef ds:uri="http://www.w3.org/2000/xmlns/"/>
    <ds:schemaRef ds:uri="2d9ccb9d-fa21-4539-a818-352c3c9545e4"/>
    <ds:schemaRef ds:uri="http://www.w3.org/2001/XMLSchema-instance"/>
    <ds:schemaRef ds:uri="D70E1174-0075-4C32-A9E9-DB34CB42DB3B"/>
  </ds:schemaRefs>
</ds:datastoreItem>
</file>

<file path=customXml/itemProps3.xml><?xml version="1.0" encoding="utf-8"?>
<ds:datastoreItem xmlns:ds="http://schemas.openxmlformats.org/officeDocument/2006/customXml" ds:itemID="{15DB222E-956E-4E89-911D-006421C6A8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9592</TotalTime>
  <Words>852</Words>
  <Application>Microsoft Office PowerPoint</Application>
  <PresentationFormat>מסך רחב</PresentationFormat>
  <Paragraphs>607</Paragraphs>
  <Slides>8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9" baseType="lpstr"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שלד להערכת מצב מנכ"ל</dc:title>
  <dc:creator>נועה חסדאי</dc:creator>
  <cp:lastModifiedBy>משתמש לא ידוע</cp:lastModifiedBy>
  <cp:revision>682</cp:revision>
  <cp:lastPrinted>2020-03-23T05:54:24Z</cp:lastPrinted>
  <dcterms:created xsi:type="dcterms:W3CDTF">2018-06-12T03:19:29Z</dcterms:created>
  <dcterms:modified xsi:type="dcterms:W3CDTF">2020-04-11T17:51:44Z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0x010100425412358823E948A222E4CDED4585721D0085EDFF4BC0AA444CB124DE4BB533E06F</vt:lpwstr>
  </property>
</Properties>
</file>