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0"/>
  </p:notesMasterIdLst>
  <p:handoutMasterIdLst>
    <p:handoutMasterId r:id="rId11"/>
  </p:handoutMasterIdLst>
  <p:sldIdLst>
    <p:sldId id="655" r:id="rId5"/>
    <p:sldId id="930" r:id="rId6"/>
    <p:sldId id="929" r:id="rId7"/>
    <p:sldId id="920" r:id="rId8"/>
    <p:sldId id="924" r:id="rId9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0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כ"ד/ניסן/תש"ף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כ"ד/ניסן/תש"ף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18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18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1276"/>
              </p:ext>
            </p:extLst>
          </p:nvPr>
        </p:nvGraphicFramePr>
        <p:xfrm>
          <a:off x="191343" y="937461"/>
          <a:ext cx="11809315" cy="5917351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90015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13,265</a:t>
                      </a: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504342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45007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9,337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145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164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46776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164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113 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391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801013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2.4% 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7.4% 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2%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8.6%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504342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45007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קהילה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504342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586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7,130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1,989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  <a:p>
                      <a:pPr algn="ctr" rtl="1"/>
                      <a:r>
                        <a:rPr lang="he-IL" sz="2800" b="1" dirty="0"/>
                        <a:t>3,456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387688">
                <a:tc>
                  <a:txBody>
                    <a:bodyPr/>
                    <a:lstStyle/>
                    <a:p>
                      <a:pPr rtl="1"/>
                      <a:r>
                        <a:rPr lang="he-IL" sz="2000" b="1"/>
                        <a:t>קל</a:t>
                      </a:r>
                      <a:endParaRPr lang="he-IL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38768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38768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18/04/2020 בשעה 20:00</a:t>
            </a:r>
            <a:endParaRPr lang="he-IL" sz="2000" dirty="0">
              <a:solidFill>
                <a:prstClr val="black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18/04/2020 בשעה 20:00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364503"/>
              </p:ext>
            </p:extLst>
          </p:nvPr>
        </p:nvGraphicFramePr>
        <p:xfrm>
          <a:off x="196575" y="1161132"/>
          <a:ext cx="11876098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1680597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e-IL" dirty="0"/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מוקאסד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מרכזים</a:t>
                      </a:r>
                    </a:p>
                    <a:p>
                      <a:pPr algn="r"/>
                      <a:r>
                        <a:rPr lang="he-IL" sz="2000" dirty="0"/>
                        <a:t>גריאטריים</a:t>
                      </a:r>
                    </a:p>
                  </a:txBody>
                  <a:tcPr marL="504000" marR="7200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0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endParaRPr lang="he-IL" sz="4400" b="1" i="0" u="none" strike="noStrike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18/04/2020 בשעה 20:00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3379"/>
              </p:ext>
            </p:extLst>
          </p:nvPr>
        </p:nvGraphicFramePr>
        <p:xfrm>
          <a:off x="119332" y="913733"/>
          <a:ext cx="11953331" cy="5944266"/>
        </p:xfrm>
        <a:graphic>
          <a:graphicData uri="http://schemas.openxmlformats.org/drawingml/2006/table">
            <a:tbl>
              <a:tblPr rtl="1"/>
              <a:tblGrid>
                <a:gridCol w="842064">
                  <a:extLst>
                    <a:ext uri="{9D8B030D-6E8A-4147-A177-3AD203B41FA5}">
                      <a16:colId xmlns:a16="http://schemas.microsoft.com/office/drawing/2014/main" val="2930828342"/>
                    </a:ext>
                  </a:extLst>
                </a:gridCol>
                <a:gridCol w="627812">
                  <a:extLst>
                    <a:ext uri="{9D8B030D-6E8A-4147-A177-3AD203B41FA5}">
                      <a16:colId xmlns:a16="http://schemas.microsoft.com/office/drawing/2014/main" val="2696548796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3113855783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1137598909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1532239666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3802760141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2406860488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2266358575"/>
                    </a:ext>
                  </a:extLst>
                </a:gridCol>
                <a:gridCol w="372035">
                  <a:extLst>
                    <a:ext uri="{9D8B030D-6E8A-4147-A177-3AD203B41FA5}">
                      <a16:colId xmlns:a16="http://schemas.microsoft.com/office/drawing/2014/main" val="194864715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3553827539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842078974"/>
                    </a:ext>
                  </a:extLst>
                </a:gridCol>
                <a:gridCol w="332176">
                  <a:extLst>
                    <a:ext uri="{9D8B030D-6E8A-4147-A177-3AD203B41FA5}">
                      <a16:colId xmlns:a16="http://schemas.microsoft.com/office/drawing/2014/main" val="2003085325"/>
                    </a:ext>
                  </a:extLst>
                </a:gridCol>
                <a:gridCol w="445115">
                  <a:extLst>
                    <a:ext uri="{9D8B030D-6E8A-4147-A177-3AD203B41FA5}">
                      <a16:colId xmlns:a16="http://schemas.microsoft.com/office/drawing/2014/main" val="2534590725"/>
                    </a:ext>
                  </a:extLst>
                </a:gridCol>
                <a:gridCol w="332176">
                  <a:extLst>
                    <a:ext uri="{9D8B030D-6E8A-4147-A177-3AD203B41FA5}">
                      <a16:colId xmlns:a16="http://schemas.microsoft.com/office/drawing/2014/main" val="1533114188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2276326710"/>
                    </a:ext>
                  </a:extLst>
                </a:gridCol>
                <a:gridCol w="378679">
                  <a:extLst>
                    <a:ext uri="{9D8B030D-6E8A-4147-A177-3AD203B41FA5}">
                      <a16:colId xmlns:a16="http://schemas.microsoft.com/office/drawing/2014/main" val="3116759723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3790648746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1858514127"/>
                    </a:ext>
                  </a:extLst>
                </a:gridCol>
                <a:gridCol w="368716">
                  <a:extLst>
                    <a:ext uri="{9D8B030D-6E8A-4147-A177-3AD203B41FA5}">
                      <a16:colId xmlns:a16="http://schemas.microsoft.com/office/drawing/2014/main" val="2438948410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4230329609"/>
                    </a:ext>
                  </a:extLst>
                </a:gridCol>
                <a:gridCol w="332176">
                  <a:extLst>
                    <a:ext uri="{9D8B030D-6E8A-4147-A177-3AD203B41FA5}">
                      <a16:colId xmlns:a16="http://schemas.microsoft.com/office/drawing/2014/main" val="2705822820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1082747433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851199489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963929390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2804911056"/>
                    </a:ext>
                  </a:extLst>
                </a:gridCol>
                <a:gridCol w="298958">
                  <a:extLst>
                    <a:ext uri="{9D8B030D-6E8A-4147-A177-3AD203B41FA5}">
                      <a16:colId xmlns:a16="http://schemas.microsoft.com/office/drawing/2014/main" val="1729690660"/>
                    </a:ext>
                  </a:extLst>
                </a:gridCol>
                <a:gridCol w="443454">
                  <a:extLst>
                    <a:ext uri="{9D8B030D-6E8A-4147-A177-3AD203B41FA5}">
                      <a16:colId xmlns:a16="http://schemas.microsoft.com/office/drawing/2014/main" val="3027302247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1640145414"/>
                    </a:ext>
                  </a:extLst>
                </a:gridCol>
                <a:gridCol w="443454">
                  <a:extLst>
                    <a:ext uri="{9D8B030D-6E8A-4147-A177-3AD203B41FA5}">
                      <a16:colId xmlns:a16="http://schemas.microsoft.com/office/drawing/2014/main" val="3467536265"/>
                    </a:ext>
                  </a:extLst>
                </a:gridCol>
                <a:gridCol w="328854">
                  <a:extLst>
                    <a:ext uri="{9D8B030D-6E8A-4147-A177-3AD203B41FA5}">
                      <a16:colId xmlns:a16="http://schemas.microsoft.com/office/drawing/2014/main" val="240218113"/>
                    </a:ext>
                  </a:extLst>
                </a:gridCol>
                <a:gridCol w="767324">
                  <a:extLst>
                    <a:ext uri="{9D8B030D-6E8A-4147-A177-3AD203B41FA5}">
                      <a16:colId xmlns:a16="http://schemas.microsoft.com/office/drawing/2014/main" val="2814101228"/>
                    </a:ext>
                  </a:extLst>
                </a:gridCol>
              </a:tblGrid>
              <a:tr h="259742">
                <a:tc gridSpan="31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85385"/>
                  </a:ext>
                </a:extLst>
              </a:tr>
              <a:tr h="115819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82566"/>
                  </a:ext>
                </a:extLst>
              </a:tr>
              <a:tr h="238452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888658"/>
                  </a:ext>
                </a:extLst>
              </a:tr>
              <a:tr h="23845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12853"/>
                  </a:ext>
                </a:extLst>
              </a:tr>
              <a:tr h="23845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066703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2029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15313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35150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106095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75377"/>
                  </a:ext>
                </a:extLst>
              </a:tr>
              <a:tr h="238452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67841"/>
                  </a:ext>
                </a:extLst>
              </a:tr>
              <a:tr h="234194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09012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541719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70842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3484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476608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19418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בגריאטריה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575044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הנפטרים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755887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06446"/>
                  </a:ext>
                </a:extLst>
              </a:tr>
              <a:tr h="238452"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29716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982894"/>
            <a:ext cx="1075501" cy="134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7368" y="5373216"/>
            <a:ext cx="38164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/>
              <a:t>* 4 מונשמים כרוניים מבתי אבות מתוך 113 מונשמים</a:t>
            </a:r>
          </a:p>
        </p:txBody>
      </p:sp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אשפוז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18/04/2020 בשעה 20:00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45323"/>
              </p:ext>
            </p:extLst>
          </p:nvPr>
        </p:nvGraphicFramePr>
        <p:xfrm>
          <a:off x="0" y="980730"/>
          <a:ext cx="12191999" cy="5877272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576959">
                  <a:extLst>
                    <a:ext uri="{9D8B030D-6E8A-4147-A177-3AD203B41FA5}">
                      <a16:colId xmlns:a16="http://schemas.microsoft.com/office/drawing/2014/main" val="843878703"/>
                    </a:ext>
                  </a:extLst>
                </a:gridCol>
                <a:gridCol w="292218">
                  <a:extLst>
                    <a:ext uri="{9D8B030D-6E8A-4147-A177-3AD203B41FA5}">
                      <a16:colId xmlns:a16="http://schemas.microsoft.com/office/drawing/2014/main" val="2668393878"/>
                    </a:ext>
                  </a:extLst>
                </a:gridCol>
                <a:gridCol w="350022">
                  <a:extLst>
                    <a:ext uri="{9D8B030D-6E8A-4147-A177-3AD203B41FA5}">
                      <a16:colId xmlns:a16="http://schemas.microsoft.com/office/drawing/2014/main" val="150104829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33589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37635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5734608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72712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56400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964392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362728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77868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6950066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897366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488128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372040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757603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661626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7406976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728536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364594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861034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540293"/>
                    </a:ext>
                  </a:extLst>
                </a:gridCol>
                <a:gridCol w="289492">
                  <a:extLst>
                    <a:ext uri="{9D8B030D-6E8A-4147-A177-3AD203B41FA5}">
                      <a16:colId xmlns:a16="http://schemas.microsoft.com/office/drawing/2014/main" val="4277357253"/>
                    </a:ext>
                  </a:extLst>
                </a:gridCol>
                <a:gridCol w="352882">
                  <a:extLst>
                    <a:ext uri="{9D8B030D-6E8A-4147-A177-3AD203B41FA5}">
                      <a16:colId xmlns:a16="http://schemas.microsoft.com/office/drawing/2014/main" val="168233756"/>
                    </a:ext>
                  </a:extLst>
                </a:gridCol>
                <a:gridCol w="404860">
                  <a:extLst>
                    <a:ext uri="{9D8B030D-6E8A-4147-A177-3AD203B41FA5}">
                      <a16:colId xmlns:a16="http://schemas.microsoft.com/office/drawing/2014/main" val="1085031538"/>
                    </a:ext>
                  </a:extLst>
                </a:gridCol>
                <a:gridCol w="476870">
                  <a:extLst>
                    <a:ext uri="{9D8B030D-6E8A-4147-A177-3AD203B41FA5}">
                      <a16:colId xmlns:a16="http://schemas.microsoft.com/office/drawing/2014/main" val="3116319615"/>
                    </a:ext>
                  </a:extLst>
                </a:gridCol>
                <a:gridCol w="394844">
                  <a:extLst>
                    <a:ext uri="{9D8B030D-6E8A-4147-A177-3AD203B41FA5}">
                      <a16:colId xmlns:a16="http://schemas.microsoft.com/office/drawing/2014/main" val="776651003"/>
                    </a:ext>
                  </a:extLst>
                </a:gridCol>
                <a:gridCol w="445872">
                  <a:extLst>
                    <a:ext uri="{9D8B030D-6E8A-4147-A177-3AD203B41FA5}">
                      <a16:colId xmlns:a16="http://schemas.microsoft.com/office/drawing/2014/main" val="1827272692"/>
                    </a:ext>
                  </a:extLst>
                </a:gridCol>
                <a:gridCol w="352882">
                  <a:extLst>
                    <a:ext uri="{9D8B030D-6E8A-4147-A177-3AD203B41FA5}">
                      <a16:colId xmlns:a16="http://schemas.microsoft.com/office/drawing/2014/main" val="2468017677"/>
                    </a:ext>
                  </a:extLst>
                </a:gridCol>
                <a:gridCol w="533498">
                  <a:extLst>
                    <a:ext uri="{9D8B030D-6E8A-4147-A177-3AD203B41FA5}">
                      <a16:colId xmlns:a16="http://schemas.microsoft.com/office/drawing/2014/main" val="2789497048"/>
                    </a:ext>
                  </a:extLst>
                </a:gridCol>
              </a:tblGrid>
              <a:tr h="1493944">
                <a:tc>
                  <a:txBody>
                    <a:bodyPr/>
                    <a:lstStyle/>
                    <a:p>
                      <a:pPr rtl="1"/>
                      <a:endParaRPr lang="he-IL" sz="1600" b="1" dirty="0"/>
                    </a:p>
                  </a:txBody>
                  <a:tcPr marL="36000" marR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איטלקי נצרת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אל מוקאסד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איכילוב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אנגלי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אסותא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שמיר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בני ציון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ברזילי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עין כרם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הלל יפה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שערי צדק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העמק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השרון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וולפסון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זיו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כרמל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לניאדו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מאיר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מעייני הישועה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נהריה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סורוקה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סנט ג'וזף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 err="1">
                          <a:effectLst/>
                        </a:rPr>
                        <a:t>פוריה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צרפתי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קפלן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רמב"ם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שיבא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1600" u="none" strike="noStrike" dirty="0">
                          <a:effectLst/>
                        </a:rPr>
                        <a:t>שניידר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180000" marB="0"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/>
                        <a:t>סה"כ</a:t>
                      </a:r>
                      <a:endParaRPr lang="he-IL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0" vert="vert27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91082"/>
                  </a:ext>
                </a:extLst>
              </a:tr>
              <a:tr h="441094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קל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74205"/>
                  </a:ext>
                </a:extLst>
              </a:tr>
              <a:tr h="5733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בינוני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32976"/>
                  </a:ext>
                </a:extLst>
              </a:tr>
              <a:tr h="5733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קשה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435922"/>
                  </a:ext>
                </a:extLst>
              </a:tr>
              <a:tr h="64501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מונשם</a:t>
                      </a: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25347"/>
                  </a:ext>
                </a:extLst>
              </a:tr>
              <a:tr h="645013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סה"כ</a:t>
                      </a:r>
                    </a:p>
                    <a:p>
                      <a:pPr algn="ctr" rtl="1"/>
                      <a:r>
                        <a:rPr lang="he-IL" sz="1600" b="1" dirty="0"/>
                        <a:t>מיטות</a:t>
                      </a:r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2419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602560"/>
                  </a:ext>
                </a:extLst>
              </a:tr>
              <a:tr h="752759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מיטות</a:t>
                      </a:r>
                    </a:p>
                    <a:p>
                      <a:pPr algn="ctr" rtl="1"/>
                      <a:r>
                        <a:rPr lang="he-IL" sz="1600" b="1" dirty="0"/>
                        <a:t>תפוסות</a:t>
                      </a:r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230242"/>
                  </a:ext>
                </a:extLst>
              </a:tr>
              <a:tr h="752759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/>
                        <a:t>מיטות </a:t>
                      </a:r>
                    </a:p>
                    <a:p>
                      <a:pPr algn="ctr" rtl="1"/>
                      <a:r>
                        <a:rPr lang="he-IL" sz="1600" b="1" dirty="0"/>
                        <a:t>פנויות</a:t>
                      </a:r>
                    </a:p>
                  </a:txBody>
                  <a:tcPr vert="vert27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1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10420</TotalTime>
  <Words>753</Words>
  <Application>Microsoft Office PowerPoint</Application>
  <PresentationFormat>מסך רחב</PresentationFormat>
  <Paragraphs>604</Paragraphs>
  <Slides>5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786</cp:revision>
  <cp:lastPrinted>2020-03-23T05:54:24Z</cp:lastPrinted>
  <dcterms:created xsi:type="dcterms:W3CDTF">2018-06-12T03:19:29Z</dcterms:created>
  <dcterms:modified xsi:type="dcterms:W3CDTF">2020-04-18T16:59:38Z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