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9424"/>
            <a:ext cx="10363200" cy="2785533"/>
          </a:xfrm>
        </p:spPr>
        <p:txBody>
          <a:bodyPr anchor="b"/>
          <a:lstStyle>
            <a:lvl1pPr algn="ctr"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2378"/>
            <a:ext cx="9144000" cy="1931722"/>
          </a:xfrm>
        </p:spPr>
        <p:txBody>
          <a:bodyPr/>
          <a:lstStyle>
            <a:lvl1pPr marL="0" indent="0" algn="ctr">
              <a:buNone/>
              <a:defRPr sz="2800"/>
            </a:lvl1pPr>
            <a:lvl2pPr marL="533415" indent="0" algn="ctr">
              <a:buNone/>
              <a:defRPr sz="2333"/>
            </a:lvl2pPr>
            <a:lvl3pPr marL="1066830" indent="0" algn="ctr">
              <a:buNone/>
              <a:defRPr sz="2100"/>
            </a:lvl3pPr>
            <a:lvl4pPr marL="1600246" indent="0" algn="ctr">
              <a:buNone/>
              <a:defRPr sz="1867"/>
            </a:lvl4pPr>
            <a:lvl5pPr marL="2133661" indent="0" algn="ctr">
              <a:buNone/>
              <a:defRPr sz="1867"/>
            </a:lvl5pPr>
            <a:lvl6pPr marL="2667076" indent="0" algn="ctr">
              <a:buNone/>
              <a:defRPr sz="1867"/>
            </a:lvl6pPr>
            <a:lvl7pPr marL="3200491" indent="0" algn="ctr">
              <a:buNone/>
              <a:defRPr sz="1867"/>
            </a:lvl7pPr>
            <a:lvl8pPr marL="3733907" indent="0" algn="ctr">
              <a:buNone/>
              <a:defRPr sz="1867"/>
            </a:lvl8pPr>
            <a:lvl9pPr marL="4267322" indent="0" algn="ctr"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5979"/>
            <a:ext cx="2628900" cy="6780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5979"/>
            <a:ext cx="7734300" cy="6780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94696"/>
            <a:ext cx="10515600" cy="3328193"/>
          </a:xfrm>
        </p:spPr>
        <p:txBody>
          <a:bodyPr anchor="b"/>
          <a:lstStyle>
            <a:lvl1pPr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54375"/>
            <a:ext cx="10515600" cy="175021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533415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2pPr>
            <a:lvl3pPr marL="10668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002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13366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266707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20049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373390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2673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29896"/>
            <a:ext cx="5181600" cy="507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29896"/>
            <a:ext cx="5181600" cy="507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5981"/>
            <a:ext cx="10515600" cy="1546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61357"/>
            <a:ext cx="5157787" cy="96123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15" indent="0">
              <a:buNone/>
              <a:defRPr sz="2333" b="1"/>
            </a:lvl2pPr>
            <a:lvl3pPr marL="1066830" indent="0">
              <a:buNone/>
              <a:defRPr sz="2100" b="1"/>
            </a:lvl3pPr>
            <a:lvl4pPr marL="1600246" indent="0">
              <a:buNone/>
              <a:defRPr sz="1867" b="1"/>
            </a:lvl4pPr>
            <a:lvl5pPr marL="2133661" indent="0">
              <a:buNone/>
              <a:defRPr sz="1867" b="1"/>
            </a:lvl5pPr>
            <a:lvl6pPr marL="2667076" indent="0">
              <a:buNone/>
              <a:defRPr sz="1867" b="1"/>
            </a:lvl6pPr>
            <a:lvl7pPr marL="3200491" indent="0">
              <a:buNone/>
              <a:defRPr sz="1867" b="1"/>
            </a:lvl7pPr>
            <a:lvl8pPr marL="3733907" indent="0">
              <a:buNone/>
              <a:defRPr sz="1867" b="1"/>
            </a:lvl8pPr>
            <a:lvl9pPr marL="4267322" indent="0">
              <a:buNone/>
              <a:defRPr sz="18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22588"/>
            <a:ext cx="5157787" cy="429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61357"/>
            <a:ext cx="5183188" cy="96123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15" indent="0">
              <a:buNone/>
              <a:defRPr sz="2333" b="1"/>
            </a:lvl2pPr>
            <a:lvl3pPr marL="1066830" indent="0">
              <a:buNone/>
              <a:defRPr sz="2100" b="1"/>
            </a:lvl3pPr>
            <a:lvl4pPr marL="1600246" indent="0">
              <a:buNone/>
              <a:defRPr sz="1867" b="1"/>
            </a:lvl4pPr>
            <a:lvl5pPr marL="2133661" indent="0">
              <a:buNone/>
              <a:defRPr sz="1867" b="1"/>
            </a:lvl5pPr>
            <a:lvl6pPr marL="2667076" indent="0">
              <a:buNone/>
              <a:defRPr sz="1867" b="1"/>
            </a:lvl6pPr>
            <a:lvl7pPr marL="3200491" indent="0">
              <a:buNone/>
              <a:defRPr sz="1867" b="1"/>
            </a:lvl7pPr>
            <a:lvl8pPr marL="3733907" indent="0">
              <a:buNone/>
              <a:defRPr sz="1867" b="1"/>
            </a:lvl8pPr>
            <a:lvl9pPr marL="4267322" indent="0">
              <a:buNone/>
              <a:defRPr sz="18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22588"/>
            <a:ext cx="5183188" cy="429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3400"/>
            <a:ext cx="3932237" cy="1866900"/>
          </a:xfrm>
        </p:spPr>
        <p:txBody>
          <a:bodyPr anchor="b"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1998"/>
            <a:ext cx="6172200" cy="5685896"/>
          </a:xfrm>
        </p:spPr>
        <p:txBody>
          <a:bodyPr/>
          <a:lstStyle>
            <a:lvl1pPr>
              <a:defRPr sz="3733"/>
            </a:lvl1pPr>
            <a:lvl2pPr>
              <a:defRPr sz="3267"/>
            </a:lvl2pPr>
            <a:lvl3pPr>
              <a:defRPr sz="2800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0300"/>
            <a:ext cx="3932237" cy="4446853"/>
          </a:xfrm>
        </p:spPr>
        <p:txBody>
          <a:bodyPr/>
          <a:lstStyle>
            <a:lvl1pPr marL="0" indent="0">
              <a:buNone/>
              <a:defRPr sz="1867"/>
            </a:lvl1pPr>
            <a:lvl2pPr marL="533415" indent="0">
              <a:buNone/>
              <a:defRPr sz="1633"/>
            </a:lvl2pPr>
            <a:lvl3pPr marL="1066830" indent="0">
              <a:buNone/>
              <a:defRPr sz="1400"/>
            </a:lvl3pPr>
            <a:lvl4pPr marL="1600246" indent="0">
              <a:buNone/>
              <a:defRPr sz="1167"/>
            </a:lvl4pPr>
            <a:lvl5pPr marL="2133661" indent="0">
              <a:buNone/>
              <a:defRPr sz="1167"/>
            </a:lvl5pPr>
            <a:lvl6pPr marL="2667076" indent="0">
              <a:buNone/>
              <a:defRPr sz="1167"/>
            </a:lvl6pPr>
            <a:lvl7pPr marL="3200491" indent="0">
              <a:buNone/>
              <a:defRPr sz="1167"/>
            </a:lvl7pPr>
            <a:lvl8pPr marL="3733907" indent="0">
              <a:buNone/>
              <a:defRPr sz="1167"/>
            </a:lvl8pPr>
            <a:lvl9pPr marL="4267322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3400"/>
            <a:ext cx="3932237" cy="1866900"/>
          </a:xfrm>
        </p:spPr>
        <p:txBody>
          <a:bodyPr anchor="b"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51998"/>
            <a:ext cx="6172200" cy="5685896"/>
          </a:xfrm>
        </p:spPr>
        <p:txBody>
          <a:bodyPr anchor="t"/>
          <a:lstStyle>
            <a:lvl1pPr marL="0" indent="0">
              <a:buNone/>
              <a:defRPr sz="3733"/>
            </a:lvl1pPr>
            <a:lvl2pPr marL="533415" indent="0">
              <a:buNone/>
              <a:defRPr sz="3267"/>
            </a:lvl2pPr>
            <a:lvl3pPr marL="1066830" indent="0">
              <a:buNone/>
              <a:defRPr sz="2800"/>
            </a:lvl3pPr>
            <a:lvl4pPr marL="1600246" indent="0">
              <a:buNone/>
              <a:defRPr sz="2333"/>
            </a:lvl4pPr>
            <a:lvl5pPr marL="2133661" indent="0">
              <a:buNone/>
              <a:defRPr sz="2333"/>
            </a:lvl5pPr>
            <a:lvl6pPr marL="2667076" indent="0">
              <a:buNone/>
              <a:defRPr sz="2333"/>
            </a:lvl6pPr>
            <a:lvl7pPr marL="3200491" indent="0">
              <a:buNone/>
              <a:defRPr sz="2333"/>
            </a:lvl7pPr>
            <a:lvl8pPr marL="3733907" indent="0">
              <a:buNone/>
              <a:defRPr sz="2333"/>
            </a:lvl8pPr>
            <a:lvl9pPr marL="4267322" indent="0">
              <a:buNone/>
              <a:defRPr sz="2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0300"/>
            <a:ext cx="3932237" cy="4446853"/>
          </a:xfrm>
        </p:spPr>
        <p:txBody>
          <a:bodyPr/>
          <a:lstStyle>
            <a:lvl1pPr marL="0" indent="0">
              <a:buNone/>
              <a:defRPr sz="1867"/>
            </a:lvl1pPr>
            <a:lvl2pPr marL="533415" indent="0">
              <a:buNone/>
              <a:defRPr sz="1633"/>
            </a:lvl2pPr>
            <a:lvl3pPr marL="1066830" indent="0">
              <a:buNone/>
              <a:defRPr sz="1400"/>
            </a:lvl3pPr>
            <a:lvl4pPr marL="1600246" indent="0">
              <a:buNone/>
              <a:defRPr sz="1167"/>
            </a:lvl4pPr>
            <a:lvl5pPr marL="2133661" indent="0">
              <a:buNone/>
              <a:defRPr sz="1167"/>
            </a:lvl5pPr>
            <a:lvl6pPr marL="2667076" indent="0">
              <a:buNone/>
              <a:defRPr sz="1167"/>
            </a:lvl6pPr>
            <a:lvl7pPr marL="3200491" indent="0">
              <a:buNone/>
              <a:defRPr sz="1167"/>
            </a:lvl7pPr>
            <a:lvl8pPr marL="3733907" indent="0">
              <a:buNone/>
              <a:defRPr sz="1167"/>
            </a:lvl8pPr>
            <a:lvl9pPr marL="4267322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5981"/>
            <a:ext cx="10515600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29896"/>
            <a:ext cx="10515600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5744"/>
            <a:ext cx="2743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6ED1-01E3-41A1-8FC1-95D3A33AD6D8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5744"/>
            <a:ext cx="41148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415744"/>
            <a:ext cx="2743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66830" rtl="0" eaLnBrk="1" latinLnBrk="0" hangingPunct="1">
        <a:lnSpc>
          <a:spcPct val="90000"/>
        </a:lnSpc>
        <a:spcBef>
          <a:spcPct val="0"/>
        </a:spcBef>
        <a:buNone/>
        <a:defRPr sz="5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8" indent="-266708" algn="l" defTabSz="106683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800123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33538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866953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69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33784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67199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614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34030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15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830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6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661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76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91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907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7322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7CC126-1517-400A-B946-FFC412C0047C}"/>
              </a:ext>
            </a:extLst>
          </p:cNvPr>
          <p:cNvCxnSpPr/>
          <p:nvPr/>
        </p:nvCxnSpPr>
        <p:spPr>
          <a:xfrm>
            <a:off x="1782208" y="3538503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AACFE1-8A97-4D67-9239-237E28D57D28}"/>
              </a:ext>
            </a:extLst>
          </p:cNvPr>
          <p:cNvSpPr txBox="1"/>
          <p:nvPr/>
        </p:nvSpPr>
        <p:spPr>
          <a:xfrm>
            <a:off x="111799" y="4462497"/>
            <a:ext cx="1678429" cy="164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Add any columns, sort the rows, etc. </a:t>
            </a:r>
            <a:r>
              <a:rPr lang="en-US" sz="1685" i="1" dirty="0">
                <a:latin typeface="Pragmatica" panose="020B7200000000000000" pitchFamily="34" charset="0"/>
              </a:rPr>
              <a:t>before </a:t>
            </a:r>
            <a:r>
              <a:rPr lang="en-US" sz="1685" dirty="0">
                <a:latin typeface="Pragmatica" panose="020B7200000000000000" pitchFamily="34" charset="0"/>
              </a:rPr>
              <a:t>sending it to Excel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051CB-5DAD-416E-B694-ACEDEBAE8D7A}"/>
              </a:ext>
            </a:extLst>
          </p:cNvPr>
          <p:cNvSpPr txBox="1"/>
          <p:nvPr/>
        </p:nvSpPr>
        <p:spPr>
          <a:xfrm>
            <a:off x="2044633" y="4376901"/>
            <a:ext cx="2830046" cy="294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Consolas" panose="020B0609020204030204" pitchFamily="49" charset="0"/>
              </a:rPr>
              <a:t>pandas</a:t>
            </a:r>
            <a:r>
              <a:rPr lang="en-US" sz="1685" dirty="0">
                <a:latin typeface="Pragmatica" panose="020B7200000000000000" pitchFamily="34" charset="0"/>
              </a:rPr>
              <a:t> has another way to write to Excel, but with limited capabilities.  We will prepare the handoff to </a:t>
            </a:r>
            <a:r>
              <a:rPr lang="en-US" sz="1685" dirty="0" err="1">
                <a:latin typeface="Consolas" panose="020B0609020204030204" pitchFamily="49" charset="0"/>
              </a:rPr>
              <a:t>xlsxwriter</a:t>
            </a:r>
            <a:r>
              <a:rPr lang="en-US" sz="1685" dirty="0">
                <a:latin typeface="Pragmatica" panose="020B7200000000000000" pitchFamily="34" charset="0"/>
              </a:rPr>
              <a:t> like this:</a:t>
            </a:r>
          </a:p>
          <a:p>
            <a:endParaRPr lang="en-US" sz="1685" dirty="0">
              <a:latin typeface="Pragmatica" panose="020B7200000000000000" pitchFamily="34" charset="0"/>
            </a:endParaRPr>
          </a:p>
          <a:p>
            <a:r>
              <a:rPr lang="en-US" sz="1685" dirty="0">
                <a:latin typeface="Consolas" panose="020B0609020204030204" pitchFamily="49" charset="0"/>
              </a:rPr>
              <a:t>writer = </a:t>
            </a:r>
            <a:r>
              <a:rPr lang="en-US" sz="1685" dirty="0" err="1">
                <a:latin typeface="Consolas" panose="020B0609020204030204" pitchFamily="49" charset="0"/>
              </a:rPr>
              <a:t>pd.ExcelWriter</a:t>
            </a:r>
            <a:r>
              <a:rPr lang="en-US" sz="1685" dirty="0">
                <a:latin typeface="Consolas" panose="020B0609020204030204" pitchFamily="49" charset="0"/>
              </a:rPr>
              <a:t>(‘workbook-name.xlsx’, </a:t>
            </a:r>
            <a:r>
              <a:rPr lang="en-US" sz="1685">
                <a:latin typeface="Consolas" panose="020B0609020204030204" pitchFamily="49" charset="0"/>
              </a:rPr>
              <a:t>engine=‘xlsxwriter</a:t>
            </a:r>
            <a:r>
              <a:rPr lang="en-US" sz="1685" dirty="0">
                <a:latin typeface="Consolas" panose="020B0609020204030204" pitchFamily="49" charset="0"/>
              </a:rPr>
              <a:t>’)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2B151B-078B-4B94-BF18-A85CC959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19" y="3082478"/>
            <a:ext cx="1245109" cy="4560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DE1EBD-76EE-4816-9958-C47EC98964C6}"/>
              </a:ext>
            </a:extLst>
          </p:cNvPr>
          <p:cNvSpPr txBox="1"/>
          <p:nvPr/>
        </p:nvSpPr>
        <p:spPr>
          <a:xfrm>
            <a:off x="10176457" y="4322062"/>
            <a:ext cx="1926754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Add cell formats, insert charts, etc., </a:t>
            </a:r>
            <a:r>
              <a:rPr lang="en-US" sz="1685" dirty="0" err="1">
                <a:latin typeface="Pragmatica" panose="020B7200000000000000" pitchFamily="34" charset="0"/>
              </a:rPr>
              <a:t>etc</a:t>
            </a:r>
            <a:r>
              <a:rPr lang="en-US" sz="1685" dirty="0">
                <a:latin typeface="Pragmatica" panose="020B7200000000000000" pitchFamily="34" charset="0"/>
              </a:rPr>
              <a:t>….</a:t>
            </a:r>
            <a:endParaRPr lang="en-US" sz="1685" i="1" dirty="0">
              <a:latin typeface="Pragmatica" panose="020B7200000000000000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50FF5-BEB0-4BEA-B7D9-F4F417957719}"/>
              </a:ext>
            </a:extLst>
          </p:cNvPr>
          <p:cNvSpPr txBox="1"/>
          <p:nvPr/>
        </p:nvSpPr>
        <p:spPr>
          <a:xfrm>
            <a:off x="7665119" y="4358789"/>
            <a:ext cx="2364252" cy="32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Create the workbook and worksheet object names so you can operate on them with </a:t>
            </a:r>
            <a:r>
              <a:rPr lang="en-US" sz="1685" dirty="0" err="1">
                <a:latin typeface="Consolas" panose="020B0609020204030204" pitchFamily="49" charset="0"/>
              </a:rPr>
              <a:t>xlsxwriter</a:t>
            </a:r>
            <a:r>
              <a:rPr lang="en-US" sz="1685" dirty="0">
                <a:latin typeface="Pragmatica" panose="020B7200000000000000" pitchFamily="34" charset="0"/>
              </a:rPr>
              <a:t>:</a:t>
            </a:r>
          </a:p>
          <a:p>
            <a:endParaRPr lang="en-US" sz="1685" dirty="0">
              <a:latin typeface="Pragmatica" panose="020B7200000000000000" pitchFamily="34" charset="0"/>
            </a:endParaRPr>
          </a:p>
          <a:p>
            <a:r>
              <a:rPr lang="en-US" sz="1685" dirty="0">
                <a:latin typeface="Consolas" panose="020B0609020204030204" pitchFamily="49" charset="0"/>
              </a:rPr>
              <a:t>workbook  = </a:t>
            </a:r>
            <a:r>
              <a:rPr lang="en-US" sz="1685" dirty="0" err="1">
                <a:latin typeface="Consolas" panose="020B0609020204030204" pitchFamily="49" charset="0"/>
              </a:rPr>
              <a:t>writer.book</a:t>
            </a:r>
            <a:endParaRPr lang="en-US" sz="1685" dirty="0">
              <a:latin typeface="Consolas" panose="020B0609020204030204" pitchFamily="49" charset="0"/>
            </a:endParaRPr>
          </a:p>
          <a:p>
            <a:r>
              <a:rPr lang="en-US" sz="1685" dirty="0">
                <a:latin typeface="Consolas" panose="020B0609020204030204" pitchFamily="49" charset="0"/>
              </a:rPr>
              <a:t>worksheet = </a:t>
            </a:r>
            <a:r>
              <a:rPr lang="en-US" sz="1685" dirty="0" err="1">
                <a:latin typeface="Consolas" panose="020B0609020204030204" pitchFamily="49" charset="0"/>
              </a:rPr>
              <a:t>writer.sheets</a:t>
            </a:r>
            <a:r>
              <a:rPr lang="en-US" sz="1685" dirty="0">
                <a:latin typeface="Consolas" panose="020B0609020204030204" pitchFamily="49" charset="0"/>
              </a:rPr>
              <a:t>['Sheet1']</a:t>
            </a:r>
            <a:endParaRPr lang="en-US" sz="1685" i="1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B749C9-5C5D-4839-9813-29023608A9D9}"/>
              </a:ext>
            </a:extLst>
          </p:cNvPr>
          <p:cNvCxnSpPr/>
          <p:nvPr/>
        </p:nvCxnSpPr>
        <p:spPr>
          <a:xfrm>
            <a:off x="7261083" y="3427815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43A5AC-BC08-4B42-BF40-D0DD6986A802}"/>
              </a:ext>
            </a:extLst>
          </p:cNvPr>
          <p:cNvSpPr txBox="1"/>
          <p:nvPr/>
        </p:nvSpPr>
        <p:spPr>
          <a:xfrm>
            <a:off x="191989" y="2051977"/>
            <a:ext cx="1417635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Get your </a:t>
            </a:r>
            <a:r>
              <a:rPr lang="en-US" sz="1685" b="1" dirty="0" err="1">
                <a:latin typeface="Pragmatica" panose="020B7200000000000000" pitchFamily="34" charset="0"/>
              </a:rPr>
              <a:t>DataFrame</a:t>
            </a:r>
            <a:r>
              <a:rPr lang="en-US" sz="1685" b="1" dirty="0">
                <a:latin typeface="Pragmatica" panose="020B7200000000000000" pitchFamily="34" charset="0"/>
              </a:rPr>
              <a:t> to ship state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CEEC0C-DA62-4D07-81AF-ACD1B44A38F9}"/>
              </a:ext>
            </a:extLst>
          </p:cNvPr>
          <p:cNvSpPr txBox="1"/>
          <p:nvPr/>
        </p:nvSpPr>
        <p:spPr>
          <a:xfrm>
            <a:off x="2181978" y="2091817"/>
            <a:ext cx="1798720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Prepare </a:t>
            </a:r>
            <a:r>
              <a:rPr lang="en-US" sz="1685" b="1" dirty="0">
                <a:latin typeface="Consolas" panose="020B0609020204030204" pitchFamily="49" charset="0"/>
              </a:rPr>
              <a:t>pandas</a:t>
            </a:r>
            <a:r>
              <a:rPr lang="en-US" sz="1685" b="1" dirty="0">
                <a:latin typeface="Pragmatica" panose="020B7200000000000000" pitchFamily="34" charset="0"/>
              </a:rPr>
              <a:t> to write via </a:t>
            </a:r>
            <a:r>
              <a:rPr lang="en-US" sz="1685" b="1" dirty="0" err="1">
                <a:latin typeface="Consolas" panose="020B0609020204030204" pitchFamily="49" charset="0"/>
              </a:rPr>
              <a:t>xlsxwriter</a:t>
            </a:r>
            <a:r>
              <a:rPr lang="en-US" sz="1685" b="1" dirty="0">
                <a:latin typeface="Consolas" panose="020B0609020204030204" pitchFamily="49" charset="0"/>
              </a:rPr>
              <a:t> 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91AF5-29D1-45A6-A8C2-24C3DEDDE9F1}"/>
              </a:ext>
            </a:extLst>
          </p:cNvPr>
          <p:cNvSpPr txBox="1"/>
          <p:nvPr/>
        </p:nvSpPr>
        <p:spPr>
          <a:xfrm>
            <a:off x="5135430" y="1984348"/>
            <a:ext cx="1976570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Write the </a:t>
            </a:r>
            <a:r>
              <a:rPr lang="en-US" sz="1685" b="1" dirty="0" err="1">
                <a:latin typeface="Pragmatica" panose="020B7200000000000000" pitchFamily="34" charset="0"/>
              </a:rPr>
              <a:t>DataFrame</a:t>
            </a:r>
            <a:r>
              <a:rPr lang="en-US" sz="1685" b="1" dirty="0">
                <a:latin typeface="Pragmatica" panose="020B7200000000000000" pitchFamily="34" charset="0"/>
              </a:rPr>
              <a:t> to Excel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064DEF-C1AF-4771-AFE1-9196B270CC54}"/>
              </a:ext>
            </a:extLst>
          </p:cNvPr>
          <p:cNvSpPr txBox="1"/>
          <p:nvPr/>
        </p:nvSpPr>
        <p:spPr>
          <a:xfrm>
            <a:off x="7891199" y="1930949"/>
            <a:ext cx="1837932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Derive </a:t>
            </a:r>
            <a:r>
              <a:rPr lang="en-US" sz="1685" b="1" dirty="0" err="1">
                <a:latin typeface="Consolas" panose="020B0609020204030204" pitchFamily="49" charset="0"/>
              </a:rPr>
              <a:t>xlsxwriter</a:t>
            </a:r>
            <a:r>
              <a:rPr lang="en-US" sz="1685" b="1" dirty="0">
                <a:latin typeface="Pragmatica" panose="020B7200000000000000" pitchFamily="34" charset="0"/>
              </a:rPr>
              <a:t> object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2B9D7F-2DEA-4F30-A7CF-3F85AFB1E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4"/>
          <a:stretch/>
        </p:blipFill>
        <p:spPr>
          <a:xfrm>
            <a:off x="3962232" y="-12250"/>
            <a:ext cx="8300009" cy="9548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F7B567-BB43-4AE6-A806-4EAFF9524A9F}"/>
              </a:ext>
            </a:extLst>
          </p:cNvPr>
          <p:cNvSpPr txBox="1"/>
          <p:nvPr/>
        </p:nvSpPr>
        <p:spPr>
          <a:xfrm>
            <a:off x="22359" y="1242432"/>
            <a:ext cx="7868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Pragmatica" panose="020B7200000000000000" pitchFamily="34" charset="0"/>
              </a:rPr>
              <a:t>Writing </a:t>
            </a:r>
            <a:r>
              <a:rPr lang="en-US" sz="2100" b="1" dirty="0" err="1">
                <a:solidFill>
                  <a:srgbClr val="C00000"/>
                </a:solidFill>
                <a:latin typeface="Pragmatica" panose="020B7200000000000000" pitchFamily="34" charset="0"/>
              </a:rPr>
              <a:t>DataFrames</a:t>
            </a:r>
            <a:r>
              <a:rPr lang="en-US" sz="2100" b="1" dirty="0">
                <a:solidFill>
                  <a:srgbClr val="C00000"/>
                </a:solidFill>
                <a:latin typeface="Pragmatica" panose="020B7200000000000000" pitchFamily="34" charset="0"/>
              </a:rPr>
              <a:t> to Excel with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xlsxwriter</a:t>
            </a:r>
            <a:endParaRPr lang="en-US" sz="21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7F3EC2-F5EA-40BF-9F63-ECE8CD9D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7" y="3281798"/>
            <a:ext cx="1419394" cy="51989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9EFBC9-A2FA-49CA-AF4A-226189C2115E}"/>
              </a:ext>
            </a:extLst>
          </p:cNvPr>
          <p:cNvCxnSpPr/>
          <p:nvPr/>
        </p:nvCxnSpPr>
        <p:spPr>
          <a:xfrm flipH="1">
            <a:off x="2901530" y="3498991"/>
            <a:ext cx="1299361" cy="302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Download Microsoft Excel Logo in SVG Vector or PNG File ...">
            <a:extLst>
              <a:ext uri="{FF2B5EF4-FFF2-40B4-BE49-F238E27FC236}">
                <a16:creationId xmlns:a16="http://schemas.microsoft.com/office/drawing/2014/main" id="{EAF1F23C-78CC-4826-9095-8B932D0F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99" y="3402690"/>
            <a:ext cx="1298567" cy="8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AE28655-3D59-482D-BBCD-23B0C1C7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23" y="2910787"/>
            <a:ext cx="1245109" cy="45605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6A6467-B623-4665-9905-F6000BDF66EC}"/>
              </a:ext>
            </a:extLst>
          </p:cNvPr>
          <p:cNvCxnSpPr/>
          <p:nvPr/>
        </p:nvCxnSpPr>
        <p:spPr>
          <a:xfrm flipH="1">
            <a:off x="5675525" y="3289531"/>
            <a:ext cx="1299361" cy="302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10F570E-09B6-49A4-9528-9E6F0E92632F}"/>
              </a:ext>
            </a:extLst>
          </p:cNvPr>
          <p:cNvSpPr txBox="1"/>
          <p:nvPr/>
        </p:nvSpPr>
        <p:spPr>
          <a:xfrm>
            <a:off x="5021764" y="4376901"/>
            <a:ext cx="2606882" cy="164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Export the data just like any other </a:t>
            </a:r>
            <a:r>
              <a:rPr lang="en-US" sz="1685" dirty="0" err="1">
                <a:latin typeface="Pragmatica" panose="020B7200000000000000" pitchFamily="34" charset="0"/>
              </a:rPr>
              <a:t>DataFrame</a:t>
            </a:r>
            <a:r>
              <a:rPr lang="en-US" sz="1685" dirty="0">
                <a:latin typeface="Pragmatica" panose="020B7200000000000000" pitchFamily="34" charset="0"/>
              </a:rPr>
              <a:t>:</a:t>
            </a:r>
          </a:p>
          <a:p>
            <a:endParaRPr lang="en-US" sz="1685" dirty="0">
              <a:latin typeface="Pragmatica" panose="020B7200000000000000" pitchFamily="34" charset="0"/>
            </a:endParaRPr>
          </a:p>
          <a:p>
            <a:r>
              <a:rPr lang="en-US" sz="1685" dirty="0" err="1">
                <a:latin typeface="Consolas" panose="020B0609020204030204" pitchFamily="49" charset="0"/>
              </a:rPr>
              <a:t>df.to_excel</a:t>
            </a:r>
            <a:r>
              <a:rPr lang="en-US" sz="1685" dirty="0">
                <a:latin typeface="Consolas" panose="020B0609020204030204" pitchFamily="49" charset="0"/>
              </a:rPr>
              <a:t>(writer, </a:t>
            </a:r>
            <a:r>
              <a:rPr lang="en-US" sz="1685" dirty="0" err="1">
                <a:latin typeface="Consolas" panose="020B0609020204030204" pitchFamily="49" charset="0"/>
              </a:rPr>
              <a:t>sheet_name</a:t>
            </a:r>
            <a:r>
              <a:rPr lang="en-US" sz="1685" dirty="0">
                <a:latin typeface="Consolas" panose="020B0609020204030204" pitchFamily="49" charset="0"/>
              </a:rPr>
              <a:t>='Sheet1')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FED5F5E-3760-4F17-980C-00D109B4B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603" y="3725985"/>
            <a:ext cx="1035714" cy="300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F00BF7-1B1D-4BAD-A578-544BD98FA02C}"/>
              </a:ext>
            </a:extLst>
          </p:cNvPr>
          <p:cNvCxnSpPr/>
          <p:nvPr/>
        </p:nvCxnSpPr>
        <p:spPr>
          <a:xfrm>
            <a:off x="4461070" y="3498991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E810761-0F78-492D-9A96-EED620953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683" y="3801693"/>
            <a:ext cx="1035714" cy="300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835033-92EB-4082-B4B7-DD9CBD6C9AB5}"/>
              </a:ext>
            </a:extLst>
          </p:cNvPr>
          <p:cNvCxnSpPr/>
          <p:nvPr/>
        </p:nvCxnSpPr>
        <p:spPr>
          <a:xfrm flipH="1">
            <a:off x="8101917" y="3544495"/>
            <a:ext cx="1299361" cy="302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Download Microsoft Excel Logo in SVG Vector or PNG File ...">
            <a:extLst>
              <a:ext uri="{FF2B5EF4-FFF2-40B4-BE49-F238E27FC236}">
                <a16:creationId xmlns:a16="http://schemas.microsoft.com/office/drawing/2014/main" id="{2822A67F-2E0D-445E-96BF-D41999D4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6" y="2897535"/>
            <a:ext cx="1298566" cy="8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972532-6E25-4160-8C2F-1A22EFF9A18B}"/>
              </a:ext>
            </a:extLst>
          </p:cNvPr>
          <p:cNvCxnSpPr/>
          <p:nvPr/>
        </p:nvCxnSpPr>
        <p:spPr>
          <a:xfrm>
            <a:off x="9729131" y="3347517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121313-5A54-4437-8640-87486B60C160}"/>
              </a:ext>
            </a:extLst>
          </p:cNvPr>
          <p:cNvSpPr txBox="1"/>
          <p:nvPr/>
        </p:nvSpPr>
        <p:spPr>
          <a:xfrm>
            <a:off x="10468013" y="1943436"/>
            <a:ext cx="1837932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Continue formatting your workbook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B5F4DDA-2792-42C6-93F4-3E192FF84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497" y="3814180"/>
            <a:ext cx="1035714" cy="30000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F6E295-7214-46BA-AC22-9EEE84C87CE6}"/>
              </a:ext>
            </a:extLst>
          </p:cNvPr>
          <p:cNvCxnSpPr/>
          <p:nvPr/>
        </p:nvCxnSpPr>
        <p:spPr>
          <a:xfrm flipH="1">
            <a:off x="10678731" y="3556982"/>
            <a:ext cx="1299361" cy="302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Download Microsoft Excel Logo in SVG Vector or PNG File ...">
            <a:extLst>
              <a:ext uri="{FF2B5EF4-FFF2-40B4-BE49-F238E27FC236}">
                <a16:creationId xmlns:a16="http://schemas.microsoft.com/office/drawing/2014/main" id="{D81C43C0-FC46-4793-8F99-2D93E2A2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60" y="2910022"/>
            <a:ext cx="1298566" cy="8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13</cp:revision>
  <dcterms:created xsi:type="dcterms:W3CDTF">2021-07-03T20:06:17Z</dcterms:created>
  <dcterms:modified xsi:type="dcterms:W3CDTF">2021-08-22T20:37:50Z</dcterms:modified>
</cp:coreProperties>
</file>