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65" r:id="rId8"/>
    <p:sldId id="266" r:id="rId9"/>
    <p:sldId id="269" r:id="rId10"/>
    <p:sldId id="267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41501-183B-B9E0-DD57-7E6E141DF966}" v="15" dt="2020-06-30T18:44:13.762"/>
    <p1510:client id="{04DD3E66-5085-AA77-4372-A3B2CE47EC88}" v="1804" dt="2020-06-30T01:55:30.477"/>
    <p1510:client id="{16EE1AAA-969D-1C5C-937C-CBE92E5396A0}" v="46" dt="2020-06-30T18:00:38.077"/>
    <p1510:client id="{2C95F372-1771-4887-9428-CBF909955546}" v="587" dt="2020-06-30T01:39:00.513"/>
    <p1510:client id="{3346DDC2-64D7-34FF-96AA-138A0C2B1317}" v="15" dt="2020-06-30T18:44:45.427"/>
    <p1510:client id="{3FCDF228-9F45-5FFA-BEF3-AD44424CE025}" v="227" dt="2020-06-30T02:43:41.807"/>
    <p1510:client id="{50D5CB13-EDCC-3FB9-DC3C-A4046A86E14B}" v="251" dt="2020-06-30T18:36:17.164"/>
    <p1510:client id="{56152313-831F-4B7E-AECE-0963131859EB}" v="21" dt="2020-06-30T01:00:48.292"/>
    <p1510:client id="{726814FC-830E-5D22-F3EE-9F21B6A26C5E}" v="187" dt="2020-06-30T02:12:07.849"/>
    <p1510:client id="{83D5B7F2-82C0-F83E-DFD7-8CDE58E704D4}" v="18" dt="2020-06-30T01:08:12.736"/>
    <p1510:client id="{BA8A1CE5-1EA2-AFBF-CDBC-1DF587718DDD}" v="1175" dt="2020-06-30T17:55:1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IgFccHqJIPQ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arvelapp.com/2462c596/screen/7068103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0042" y="1840142"/>
            <a:ext cx="6669501" cy="1671955"/>
          </a:xfrm>
        </p:spPr>
        <p:txBody>
          <a:bodyPr anchor="t">
            <a:normAutofit/>
          </a:bodyPr>
          <a:lstStyle/>
          <a:p>
            <a:r>
              <a:rPr lang="de-DE" sz="8000" b="1">
                <a:cs typeface="Calibri Light"/>
              </a:rPr>
              <a:t>OrganizaUnB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7751" y="3520665"/>
            <a:ext cx="6283910" cy="1281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Uma plataforma de organização de serviços e pessoas da comunidade da Universidade de Brasília!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12" descr="Uma imagem contendo trem, ônibus, placa, frente&#10;&#10;Descrição gerada com muito alta confiança">
            <a:extLst>
              <a:ext uri="{FF2B5EF4-FFF2-40B4-BE49-F238E27FC236}">
                <a16:creationId xmlns:a16="http://schemas.microsoft.com/office/drawing/2014/main" id="{E6EADA7D-3468-4D0A-85E6-FBFD6A70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990" y="853831"/>
            <a:ext cx="2591070" cy="5140570"/>
          </a:xfrm>
          <a:prstGeom prst="rect">
            <a:avLst/>
          </a:prstGeom>
        </p:spPr>
      </p:pic>
      <p:pic>
        <p:nvPicPr>
          <p:cNvPr id="13" name="Imagem 1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8AE2206-D716-4AD3-A51D-31DE2E0A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56" y="1038527"/>
            <a:ext cx="1347731" cy="673866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E202493-AB54-4663-9AF3-CAC039DA9F58}"/>
              </a:ext>
            </a:extLst>
          </p:cNvPr>
          <p:cNvGrpSpPr/>
          <p:nvPr/>
        </p:nvGrpSpPr>
        <p:grpSpPr>
          <a:xfrm>
            <a:off x="2177668" y="309390"/>
            <a:ext cx="4590361" cy="514121"/>
            <a:chOff x="1994054" y="309390"/>
            <a:chExt cx="4590361" cy="514121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4089ADB-9BDE-4874-AF2C-7C56272C0019}"/>
                </a:ext>
              </a:extLst>
            </p:cNvPr>
            <p:cNvSpPr/>
            <p:nvPr/>
          </p:nvSpPr>
          <p:spPr>
            <a:xfrm>
              <a:off x="1994054" y="309390"/>
              <a:ext cx="4590361" cy="514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CFBEEA2-9614-4457-AD93-76EB3215FE9D}"/>
                </a:ext>
              </a:extLst>
            </p:cNvPr>
            <p:cNvSpPr txBox="1"/>
            <p:nvPr/>
          </p:nvSpPr>
          <p:spPr>
            <a:xfrm>
              <a:off x="2410858" y="381917"/>
              <a:ext cx="38724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b="1"/>
                <a:t>Equipe Computação e Solidariedade</a:t>
              </a:r>
              <a:endParaRPr lang="pt-BR" b="1">
                <a:cs typeface="Calibri"/>
              </a:endParaRPr>
            </a:p>
          </p:txBody>
        </p:sp>
      </p:grpSp>
      <p:pic>
        <p:nvPicPr>
          <p:cNvPr id="18" name="Imagem 18">
            <a:extLst>
              <a:ext uri="{FF2B5EF4-FFF2-40B4-BE49-F238E27FC236}">
                <a16:creationId xmlns:a16="http://schemas.microsoft.com/office/drawing/2014/main" id="{6B1F4376-3D72-40F8-AA81-C3272025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49" y="4901235"/>
            <a:ext cx="1926116" cy="11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867B70-F3EF-495C-9106-3AA88108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5" name="Imagem 5">
            <a:hlinkClick r:id="" action="ppaction://media"/>
            <a:extLst>
              <a:ext uri="{FF2B5EF4-FFF2-40B4-BE49-F238E27FC236}">
                <a16:creationId xmlns:a16="http://schemas.microsoft.com/office/drawing/2014/main" id="{C661C4E2-2062-41AC-B02C-68C7B24D73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70" y="-25643"/>
            <a:ext cx="12191998" cy="68897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6B9E9-D3DC-4972-9C84-73CD3639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1" y="5729068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Protótipo</a:t>
            </a:r>
            <a:endParaRPr lang="en-US" sz="4400" b="1" kern="1200">
              <a:solidFill>
                <a:srgbClr val="FFFF00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027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0B8F-CF86-4E78-9413-0745CBC9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cs typeface="Calibri Light"/>
              </a:rPr>
              <a:t>Abrangência da Solução</a:t>
            </a:r>
            <a:endParaRPr lang="en-US" sz="4800" kern="1200">
              <a:latin typeface="+mj-lt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0E0CD42-16B4-46BF-82AE-FD729DEBDD81}"/>
              </a:ext>
            </a:extLst>
          </p:cNvPr>
          <p:cNvSpPr/>
          <p:nvPr/>
        </p:nvSpPr>
        <p:spPr>
          <a:xfrm>
            <a:off x="974994" y="1695680"/>
            <a:ext cx="4755613" cy="5168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B70E1C-3EAA-41A4-948D-87354AE6DB53}"/>
              </a:ext>
            </a:extLst>
          </p:cNvPr>
          <p:cNvSpPr/>
          <p:nvPr/>
        </p:nvSpPr>
        <p:spPr>
          <a:xfrm>
            <a:off x="6975170" y="1691664"/>
            <a:ext cx="4755614" cy="5168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BB8A40-EEBB-4B06-B8AF-82A104F23BA4}"/>
              </a:ext>
            </a:extLst>
          </p:cNvPr>
          <p:cNvSpPr/>
          <p:nvPr/>
        </p:nvSpPr>
        <p:spPr>
          <a:xfrm>
            <a:off x="1701418" y="2963768"/>
            <a:ext cx="3305059" cy="4682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Ambiente Universitário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1E4818-B551-4A29-B065-34EF3225D608}"/>
              </a:ext>
            </a:extLst>
          </p:cNvPr>
          <p:cNvSpPr txBox="1"/>
          <p:nvPr/>
        </p:nvSpPr>
        <p:spPr>
          <a:xfrm>
            <a:off x="2325363" y="1994856"/>
            <a:ext cx="20546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Primeiramente</a:t>
            </a:r>
            <a:endParaRPr lang="pt-BR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D0870B-F2C7-49AF-B476-533AFF19DFB8}"/>
              </a:ext>
            </a:extLst>
          </p:cNvPr>
          <p:cNvSpPr txBox="1"/>
          <p:nvPr/>
        </p:nvSpPr>
        <p:spPr>
          <a:xfrm>
            <a:off x="8398984" y="1926573"/>
            <a:ext cx="19077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>
                <a:solidFill>
                  <a:schemeClr val="bg1"/>
                </a:solidFill>
              </a:rPr>
              <a:t>Futuramente</a:t>
            </a:r>
            <a:endParaRPr lang="pt-BR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9C9ACD5-A20A-4BE7-A584-E163481DF83E}"/>
              </a:ext>
            </a:extLst>
          </p:cNvPr>
          <p:cNvSpPr/>
          <p:nvPr/>
        </p:nvSpPr>
        <p:spPr>
          <a:xfrm>
            <a:off x="1698548" y="3732079"/>
            <a:ext cx="3305059" cy="468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Comunidade Acadêmica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65AE937-7382-4BE2-97CA-74CD48B31A19}"/>
              </a:ext>
            </a:extLst>
          </p:cNvPr>
          <p:cNvSpPr/>
          <p:nvPr/>
        </p:nvSpPr>
        <p:spPr>
          <a:xfrm>
            <a:off x="1703712" y="4499243"/>
            <a:ext cx="3305060" cy="45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Período de Retomada</a:t>
            </a:r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9325E5-B1D1-4B16-BEC6-4A1FFC09DCB8}"/>
              </a:ext>
            </a:extLst>
          </p:cNvPr>
          <p:cNvSpPr/>
          <p:nvPr/>
        </p:nvSpPr>
        <p:spPr>
          <a:xfrm>
            <a:off x="1297406" y="6200274"/>
            <a:ext cx="4130840" cy="46121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Implantação em meados de Nov. 2020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C68EC51-C4C1-450B-A210-11F643FDE9AD}"/>
              </a:ext>
            </a:extLst>
          </p:cNvPr>
          <p:cNvSpPr/>
          <p:nvPr/>
        </p:nvSpPr>
        <p:spPr>
          <a:xfrm>
            <a:off x="7676920" y="2962619"/>
            <a:ext cx="3350963" cy="4682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Diversos Ambientes</a:t>
            </a:r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92B52202-3545-4CBA-ABBF-B324ADA93D88}"/>
              </a:ext>
            </a:extLst>
          </p:cNvPr>
          <p:cNvSpPr/>
          <p:nvPr/>
        </p:nvSpPr>
        <p:spPr>
          <a:xfrm>
            <a:off x="5006031" y="3035776"/>
            <a:ext cx="2671590" cy="33050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62E5AD9-A90F-421F-81C6-4B6655595018}"/>
              </a:ext>
            </a:extLst>
          </p:cNvPr>
          <p:cNvSpPr/>
          <p:nvPr/>
        </p:nvSpPr>
        <p:spPr>
          <a:xfrm>
            <a:off x="7678068" y="3734948"/>
            <a:ext cx="3350963" cy="468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Qualquer Cidadão</a:t>
            </a:r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FB27F39-9A35-4418-B271-10BAAEBE7204}"/>
              </a:ext>
            </a:extLst>
          </p:cNvPr>
          <p:cNvSpPr/>
          <p:nvPr/>
        </p:nvSpPr>
        <p:spPr>
          <a:xfrm>
            <a:off x="5007180" y="3789743"/>
            <a:ext cx="2671589" cy="35804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52334-3FD6-45CB-8305-D129393E395B}"/>
              </a:ext>
            </a:extLst>
          </p:cNvPr>
          <p:cNvSpPr/>
          <p:nvPr/>
        </p:nvSpPr>
        <p:spPr>
          <a:xfrm>
            <a:off x="7704463" y="4495800"/>
            <a:ext cx="3305059" cy="4590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Uso Contínuo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C521AF2-11A7-4911-831B-09A2E624007B}"/>
              </a:ext>
            </a:extLst>
          </p:cNvPr>
          <p:cNvSpPr/>
          <p:nvPr/>
        </p:nvSpPr>
        <p:spPr>
          <a:xfrm>
            <a:off x="5006031" y="4541413"/>
            <a:ext cx="2699132" cy="34887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CC4F04B-C982-490A-B2E6-AB4639CBF0B6}"/>
              </a:ext>
            </a:extLst>
          </p:cNvPr>
          <p:cNvSpPr/>
          <p:nvPr/>
        </p:nvSpPr>
        <p:spPr>
          <a:xfrm>
            <a:off x="7246574" y="6204562"/>
            <a:ext cx="4213951" cy="4590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Manutenção por tempo indeterminado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68ACF1C2-4F40-4084-A023-9FDFE90B928D}"/>
              </a:ext>
            </a:extLst>
          </p:cNvPr>
          <p:cNvSpPr/>
          <p:nvPr/>
        </p:nvSpPr>
        <p:spPr>
          <a:xfrm>
            <a:off x="5429493" y="6286900"/>
            <a:ext cx="1817782" cy="2937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5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CCBBF5D9-76A4-4CE4-8E29-B5C94E40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2" y="287994"/>
            <a:ext cx="11536280" cy="926447"/>
          </a:xfrm>
          <a:prstGeom prst="rect">
            <a:avLst/>
          </a:prstGeom>
        </p:spPr>
      </p:pic>
      <p:pic>
        <p:nvPicPr>
          <p:cNvPr id="6" name="Imagem 6" descr="Homem com camisa listrada&#10;&#10;Descrição gerada automaticamente">
            <a:extLst>
              <a:ext uri="{FF2B5EF4-FFF2-40B4-BE49-F238E27FC236}">
                <a16:creationId xmlns:a16="http://schemas.microsoft.com/office/drawing/2014/main" id="{68378832-839F-4156-B522-D9695C9F5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57"/>
          <a:stretch/>
        </p:blipFill>
        <p:spPr>
          <a:xfrm>
            <a:off x="0" y="4035864"/>
            <a:ext cx="2404534" cy="28199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04BEE9-3E0D-410C-83D5-0BCF4A8596E8}"/>
              </a:ext>
            </a:extLst>
          </p:cNvPr>
          <p:cNvSpPr txBox="1"/>
          <p:nvPr/>
        </p:nvSpPr>
        <p:spPr>
          <a:xfrm>
            <a:off x="-199421" y="4009373"/>
            <a:ext cx="25076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002060"/>
                </a:solidFill>
              </a:rPr>
              <a:t>Rafael </a:t>
            </a:r>
            <a:r>
              <a:rPr lang="pt-BR" sz="2000" b="1" err="1">
                <a:solidFill>
                  <a:srgbClr val="002060"/>
                </a:solidFill>
              </a:rPr>
              <a:t>Menegassi</a:t>
            </a:r>
            <a:endParaRPr lang="pt-BR" sz="2000" b="1">
              <a:solidFill>
                <a:srgbClr val="002060"/>
              </a:solidFill>
              <a:cs typeface="Calibri"/>
            </a:endParaRPr>
          </a:p>
        </p:txBody>
      </p:sp>
      <p:pic>
        <p:nvPicPr>
          <p:cNvPr id="8" name="Imagem 9" descr="Mulher com cabelos longos&#10;&#10;Descrição gerada automaticamente">
            <a:extLst>
              <a:ext uri="{FF2B5EF4-FFF2-40B4-BE49-F238E27FC236}">
                <a16:creationId xmlns:a16="http://schemas.microsoft.com/office/drawing/2014/main" id="{20E168C9-23AA-4F0D-B0C4-C98708D43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71" y="1917939"/>
            <a:ext cx="2407497" cy="29401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9768838-9011-422D-BF43-55224CD05C42}"/>
              </a:ext>
            </a:extLst>
          </p:cNvPr>
          <p:cNvSpPr txBox="1"/>
          <p:nvPr/>
        </p:nvSpPr>
        <p:spPr>
          <a:xfrm>
            <a:off x="2163100" y="441102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F0C24D"/>
                </a:solidFill>
              </a:rPr>
              <a:t>Jéssica Oliveira</a:t>
            </a:r>
            <a:endParaRPr lang="pt-BR" sz="2000" b="1">
              <a:solidFill>
                <a:srgbClr val="F0C24D"/>
              </a:solidFill>
              <a:cs typeface="Calibri"/>
            </a:endParaRPr>
          </a:p>
        </p:txBody>
      </p:sp>
      <p:pic>
        <p:nvPicPr>
          <p:cNvPr id="10" name="Imagem 10" descr="Menino de óculos olhando para o lado&#10;&#10;Descrição gerada automaticamente">
            <a:extLst>
              <a:ext uri="{FF2B5EF4-FFF2-40B4-BE49-F238E27FC236}">
                <a16:creationId xmlns:a16="http://schemas.microsoft.com/office/drawing/2014/main" id="{C6457ADD-2F83-4443-8AC1-C1082E5EE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77" y="3964263"/>
            <a:ext cx="2503577" cy="2892296"/>
          </a:xfrm>
          <a:prstGeom prst="rect">
            <a:avLst/>
          </a:prstGeom>
        </p:spPr>
      </p:pic>
      <p:pic>
        <p:nvPicPr>
          <p:cNvPr id="11" name="Imagem 11" descr="Homem com óculos de grau&#10;&#10;Descrição gerada automaticamente">
            <a:extLst>
              <a:ext uri="{FF2B5EF4-FFF2-40B4-BE49-F238E27FC236}">
                <a16:creationId xmlns:a16="http://schemas.microsoft.com/office/drawing/2014/main" id="{F30547F0-68BC-4735-8E78-03D81E235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569" y="1888014"/>
            <a:ext cx="2545645" cy="29999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0A5CCB-6D1F-43C8-8A8C-148F05E5EEA6}"/>
              </a:ext>
            </a:extLst>
          </p:cNvPr>
          <p:cNvSpPr txBox="1"/>
          <p:nvPr/>
        </p:nvSpPr>
        <p:spPr>
          <a:xfrm>
            <a:off x="7197305" y="19208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F0C24D"/>
                </a:solidFill>
              </a:rPr>
              <a:t>Bruno Siqueira</a:t>
            </a:r>
            <a:endParaRPr lang="pt-BR" sz="2000" b="1">
              <a:solidFill>
                <a:srgbClr val="F0C24D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662221-3264-4A8A-AC64-A789333937FC}"/>
              </a:ext>
            </a:extLst>
          </p:cNvPr>
          <p:cNvSpPr txBox="1"/>
          <p:nvPr/>
        </p:nvSpPr>
        <p:spPr>
          <a:xfrm>
            <a:off x="4326164" y="647753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002060"/>
                </a:solidFill>
              </a:rPr>
              <a:t>Marcus Papa</a:t>
            </a:r>
            <a:endParaRPr lang="pt-BR" sz="2000" b="1">
              <a:solidFill>
                <a:srgbClr val="002060"/>
              </a:solidFill>
              <a:cs typeface="Calibri"/>
            </a:endParaRPr>
          </a:p>
        </p:txBody>
      </p:sp>
      <p:pic>
        <p:nvPicPr>
          <p:cNvPr id="12" name="Imagem 13" descr="Homem com óculos de grau&#10;&#10;Descrição gerada automaticamente">
            <a:extLst>
              <a:ext uri="{FF2B5EF4-FFF2-40B4-BE49-F238E27FC236}">
                <a16:creationId xmlns:a16="http://schemas.microsoft.com/office/drawing/2014/main" id="{6CA652FF-3DFA-437D-A148-07F0EF522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6568" y="4032076"/>
            <a:ext cx="2461235" cy="28264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7B3F1F-53BB-4BD6-B164-BC21799BA865}"/>
              </a:ext>
            </a:extLst>
          </p:cNvPr>
          <p:cNvSpPr txBox="1"/>
          <p:nvPr/>
        </p:nvSpPr>
        <p:spPr>
          <a:xfrm>
            <a:off x="9453652" y="39992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002060"/>
                </a:solidFill>
              </a:rPr>
              <a:t>Pedro Augusto</a:t>
            </a:r>
            <a:endParaRPr lang="pt-BR" sz="2000" b="1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90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AA9D6B-5622-4A61-A2E2-7BE1C12E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6" y="1768856"/>
            <a:ext cx="4371143" cy="1251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083DA7-7ADA-4ABD-86AE-3758A0BF6C37}"/>
              </a:ext>
            </a:extLst>
          </p:cNvPr>
          <p:cNvSpPr txBox="1"/>
          <p:nvPr/>
        </p:nvSpPr>
        <p:spPr>
          <a:xfrm>
            <a:off x="991268" y="5127251"/>
            <a:ext cx="84484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/>
              <a:t>Quer ver mais? </a:t>
            </a:r>
          </a:p>
          <a:p>
            <a:r>
              <a:rPr lang="pt-BR" sz="2000"/>
              <a:t>Entre em: </a:t>
            </a:r>
            <a:r>
              <a:rPr lang="pt-BR" sz="2000">
                <a:ea typeface="+mn-lt"/>
                <a:cs typeface="+mn-lt"/>
                <a:hlinkClick r:id="rId2"/>
              </a:rPr>
              <a:t>https://marvelapp.com/2462c596/screen/70681031</a:t>
            </a:r>
            <a:endParaRPr lang="pt-BR" sz="2000">
              <a:cs typeface="Calibri"/>
            </a:endParaRPr>
          </a:p>
        </p:txBody>
      </p:sp>
      <p:pic>
        <p:nvPicPr>
          <p:cNvPr id="7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7623EC36-F732-4B53-991F-3CC3FB07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21" y="1318936"/>
            <a:ext cx="3986463" cy="1061840"/>
          </a:xfrm>
          <a:prstGeom prst="rect">
            <a:avLst/>
          </a:prstGeom>
        </p:spPr>
      </p:pic>
      <p:pic>
        <p:nvPicPr>
          <p:cNvPr id="8" name="Imagem 9">
            <a:extLst>
              <a:ext uri="{FF2B5EF4-FFF2-40B4-BE49-F238E27FC236}">
                <a16:creationId xmlns:a16="http://schemas.microsoft.com/office/drawing/2014/main" id="{F96CE363-1E0F-4492-BF74-0E37DEF6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910" y="2447926"/>
            <a:ext cx="2966285" cy="11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A989ED1C-CE59-4539-8062-EB898A25C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9" r="1" b="9500"/>
          <a:stretch/>
        </p:blipFill>
        <p:spPr>
          <a:xfrm rot="21480000">
            <a:off x="1028016" y="797869"/>
            <a:ext cx="10146364" cy="50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pessoa, ao ar livre, homem, estrada&#10;&#10;Descrição gerada com muito alta confiança">
            <a:extLst>
              <a:ext uri="{FF2B5EF4-FFF2-40B4-BE49-F238E27FC236}">
                <a16:creationId xmlns:a16="http://schemas.microsoft.com/office/drawing/2014/main" id="{0F09B7EE-436E-4D83-94A9-7D7DCCE52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1" b="83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10" descr="Imagem digital fictícia de personagem de desenho animado&#10;&#10;Descrição gerada com alta confiança">
            <a:extLst>
              <a:ext uri="{FF2B5EF4-FFF2-40B4-BE49-F238E27FC236}">
                <a16:creationId xmlns:a16="http://schemas.microsoft.com/office/drawing/2014/main" id="{DA8A026B-7D59-44CE-A71D-0C9E8B03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7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C4FC1E3-0308-4BD4-BF5E-78E69BCF86CD}"/>
              </a:ext>
            </a:extLst>
          </p:cNvPr>
          <p:cNvSpPr/>
          <p:nvPr/>
        </p:nvSpPr>
        <p:spPr>
          <a:xfrm>
            <a:off x="4830897" y="-2754"/>
            <a:ext cx="7362938" cy="6857999"/>
          </a:xfrm>
          <a:prstGeom prst="rect">
            <a:avLst/>
          </a:prstGeom>
          <a:solidFill>
            <a:srgbClr val="F0C2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B4429E-785E-42DE-A98B-98679A10B591}"/>
              </a:ext>
            </a:extLst>
          </p:cNvPr>
          <p:cNvSpPr txBox="1"/>
          <p:nvPr/>
        </p:nvSpPr>
        <p:spPr>
          <a:xfrm>
            <a:off x="5229340" y="1942640"/>
            <a:ext cx="6268596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q"/>
            </a:pPr>
            <a:r>
              <a:rPr lang="pt-BR" sz="2800">
                <a:solidFill>
                  <a:srgbClr val="000000"/>
                </a:solidFill>
              </a:rPr>
              <a:t>Estudante de Letras;</a:t>
            </a:r>
            <a:endParaRPr lang="pt-BR" sz="2800">
              <a:solidFill>
                <a:srgbClr val="000000"/>
              </a:solidFill>
              <a:cs typeface="Calibri"/>
            </a:endParaRPr>
          </a:p>
          <a:p>
            <a:pPr marL="285750" indent="-285750" algn="ctr">
              <a:buFont typeface="Wingdings"/>
              <a:buChar char="q"/>
            </a:pPr>
            <a:endParaRPr lang="pt-BR" sz="2800">
              <a:solidFill>
                <a:srgbClr val="000000"/>
              </a:solidFill>
              <a:cs typeface="Calibri"/>
            </a:endParaRPr>
          </a:p>
          <a:p>
            <a:pPr marL="285750" indent="-285750" algn="ctr">
              <a:buFont typeface="Wingdings"/>
              <a:buChar char="q"/>
            </a:pPr>
            <a:r>
              <a:rPr lang="pt-BR" sz="2800">
                <a:solidFill>
                  <a:srgbClr val="000000"/>
                </a:solidFill>
                <a:cs typeface="Calibri"/>
              </a:rPr>
              <a:t>Faz parte do Grupo I;</a:t>
            </a:r>
          </a:p>
          <a:p>
            <a:pPr marL="285750" indent="-285750" algn="ctr">
              <a:buFont typeface="Wingdings"/>
              <a:buChar char="q"/>
            </a:pPr>
            <a:endParaRPr lang="pt-BR" sz="2800">
              <a:solidFill>
                <a:srgbClr val="000000"/>
              </a:solidFill>
              <a:cs typeface="Calibri"/>
            </a:endParaRPr>
          </a:p>
          <a:p>
            <a:pPr marL="285750" indent="-285750" algn="ctr">
              <a:buFont typeface="Wingdings"/>
              <a:buChar char="q"/>
            </a:pPr>
            <a:r>
              <a:rPr lang="pt-BR" sz="2800">
                <a:solidFill>
                  <a:srgbClr val="000000"/>
                </a:solidFill>
                <a:cs typeface="Calibri"/>
              </a:rPr>
              <a:t>Frequentava o </a:t>
            </a:r>
            <a:r>
              <a:rPr lang="pt-BR" sz="2800" b="1">
                <a:solidFill>
                  <a:srgbClr val="000000"/>
                </a:solidFill>
                <a:cs typeface="Calibri"/>
              </a:rPr>
              <a:t>Restaurante Universitário</a:t>
            </a:r>
            <a:r>
              <a:rPr lang="pt-BR" sz="2800">
                <a:solidFill>
                  <a:srgbClr val="000000"/>
                </a:solidFill>
                <a:cs typeface="Calibri"/>
              </a:rPr>
              <a:t> três vezes por dia;</a:t>
            </a:r>
          </a:p>
          <a:p>
            <a:pPr marL="285750" indent="-285750" algn="ctr">
              <a:buFont typeface="Wingdings"/>
              <a:buChar char="q"/>
            </a:pPr>
            <a:endParaRPr lang="pt-BR" sz="3200">
              <a:solidFill>
                <a:srgbClr val="000000"/>
              </a:solidFill>
              <a:cs typeface="Calibri"/>
            </a:endParaRPr>
          </a:p>
          <a:p>
            <a:pPr marL="285750" indent="-285750" algn="ctr">
              <a:buFont typeface="Wingdings"/>
              <a:buChar char="q"/>
            </a:pPr>
            <a:endParaRPr lang="pt-BR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26AFC-1CC2-47F3-A30A-08571A7D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425" y="469555"/>
            <a:ext cx="5998840" cy="121320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cs typeface="Calibri Light"/>
              </a:rPr>
              <a:t>Enzo, 22 </a:t>
            </a:r>
            <a:r>
              <a:rPr lang="en-US" sz="5400" b="1" err="1">
                <a:cs typeface="Calibri Light"/>
              </a:rPr>
              <a:t>anos</a:t>
            </a:r>
            <a:endParaRPr lang="en-US" sz="5400" b="1">
              <a:cs typeface="Calibri Ligh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D9AE99-61D2-4B8F-8990-4E6C4E14519D}"/>
              </a:ext>
            </a:extLst>
          </p:cNvPr>
          <p:cNvSpPr txBox="1"/>
          <p:nvPr/>
        </p:nvSpPr>
        <p:spPr>
          <a:xfrm>
            <a:off x="6092327" y="4908013"/>
            <a:ext cx="45518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q"/>
            </a:pPr>
            <a:r>
              <a:rPr lang="pt-BR" sz="2400" b="1">
                <a:solidFill>
                  <a:srgbClr val="FF0000"/>
                </a:solidFill>
                <a:cs typeface="Calibri"/>
              </a:rPr>
              <a:t>Como anda sua situação atualmente?</a:t>
            </a:r>
          </a:p>
          <a:p>
            <a:pPr marL="285750" indent="-285750" algn="ctr">
              <a:buFont typeface="Wingdings"/>
              <a:buChar char="q"/>
            </a:pPr>
            <a:endParaRPr lang="pt-BR" sz="2400" b="1">
              <a:solidFill>
                <a:srgbClr val="FF0000"/>
              </a:solidFill>
              <a:cs typeface="Calibri"/>
            </a:endParaRPr>
          </a:p>
          <a:p>
            <a:pPr marL="285750" indent="-285750" algn="ctr">
              <a:buFont typeface="Wingdings"/>
              <a:buChar char="q"/>
            </a:pPr>
            <a:r>
              <a:rPr lang="pt-BR" sz="2400" b="1">
                <a:solidFill>
                  <a:srgbClr val="FF0000"/>
                </a:solidFill>
                <a:cs typeface="Calibri"/>
              </a:rPr>
              <a:t>Como será sua vida na UnB daqui para frente?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918FA0D-9068-423E-81CE-116DFF872098}"/>
              </a:ext>
            </a:extLst>
          </p:cNvPr>
          <p:cNvSpPr/>
          <p:nvPr/>
        </p:nvSpPr>
        <p:spPr>
          <a:xfrm>
            <a:off x="10088581" y="2702690"/>
            <a:ext cx="1955493" cy="615108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>
                <a:cs typeface="Calibri"/>
              </a:rPr>
              <a:t>Estudantes carentes isentos do pagamento pelas refeições</a:t>
            </a:r>
          </a:p>
        </p:txBody>
      </p:sp>
    </p:spTree>
    <p:extLst>
      <p:ext uri="{BB962C8B-B14F-4D97-AF65-F5344CB8AC3E}">
        <p14:creationId xmlns:p14="http://schemas.microsoft.com/office/powerpoint/2010/main" val="5554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EF259-BE1E-4D40-A155-4BD591BC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400" b="1" kern="1200">
                <a:latin typeface="+mj-lt"/>
                <a:ea typeface="+mj-ea"/>
                <a:cs typeface="+mj-cs"/>
              </a:rPr>
              <a:t>Números em 2018</a:t>
            </a:r>
            <a:endParaRPr lang="pt-BR"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E8EEF9F8-0B83-4FAF-942F-2DFBC3E0E02F}"/>
              </a:ext>
            </a:extLst>
          </p:cNvPr>
          <p:cNvSpPr/>
          <p:nvPr/>
        </p:nvSpPr>
        <p:spPr>
          <a:xfrm>
            <a:off x="9000764" y="582822"/>
            <a:ext cx="1998452" cy="201282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ea typeface="+mn-lt"/>
                <a:cs typeface="+mn-lt"/>
              </a:rPr>
              <a:t>43% </a:t>
            </a:r>
            <a:endParaRPr lang="pt-BR" sz="48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F8CEFF9A-5FBD-4E58-AE10-ECFE11E7BE32}"/>
              </a:ext>
            </a:extLst>
          </p:cNvPr>
          <p:cNvSpPr/>
          <p:nvPr/>
        </p:nvSpPr>
        <p:spPr>
          <a:xfrm>
            <a:off x="6801028" y="3429539"/>
            <a:ext cx="3206150" cy="3019243"/>
          </a:xfrm>
          <a:prstGeom prst="flowChartConnector">
            <a:avLst/>
          </a:prstGeom>
          <a:solidFill>
            <a:srgbClr val="FFC000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>
                <a:solidFill>
                  <a:schemeClr val="tx1"/>
                </a:solidFill>
                <a:ea typeface="+mn-lt"/>
                <a:cs typeface="+mn-lt"/>
              </a:rPr>
              <a:t>645.253</a:t>
            </a:r>
            <a:endParaRPr lang="pt-BR" sz="4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BB70048-5233-4861-AD84-B2411C42B3CC}"/>
              </a:ext>
            </a:extLst>
          </p:cNvPr>
          <p:cNvSpPr/>
          <p:nvPr/>
        </p:nvSpPr>
        <p:spPr>
          <a:xfrm>
            <a:off x="2033953" y="607646"/>
            <a:ext cx="7776306" cy="91830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5772A-40CB-4471-A43D-40B24566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230" y="643654"/>
            <a:ext cx="7375770" cy="841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err="1">
                <a:cs typeface="Calibri Light"/>
              </a:rPr>
              <a:t>Propostas</a:t>
            </a:r>
            <a:r>
              <a:rPr lang="en-US" sz="480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Iniciais</a:t>
            </a:r>
            <a:r>
              <a:rPr lang="en-US" sz="4800">
                <a:cs typeface="Calibri Light"/>
              </a:rPr>
              <a:t> - </a:t>
            </a:r>
            <a:r>
              <a:rPr lang="en-US" sz="4800" err="1">
                <a:cs typeface="Calibri Light"/>
              </a:rPr>
              <a:t>UnB</a:t>
            </a:r>
            <a:endParaRPr lang="pt-BR" err="1">
              <a:ea typeface="+mj-ea"/>
              <a:cs typeface="+mj-cs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566CA41-60BF-4974-846C-7EDEE73688AE}"/>
              </a:ext>
            </a:extLst>
          </p:cNvPr>
          <p:cNvSpPr/>
          <p:nvPr/>
        </p:nvSpPr>
        <p:spPr>
          <a:xfrm>
            <a:off x="679439" y="2518712"/>
            <a:ext cx="957385" cy="7326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39A5E08-D9C9-455F-BF15-EC4E355F4945}"/>
              </a:ext>
            </a:extLst>
          </p:cNvPr>
          <p:cNvSpPr/>
          <p:nvPr/>
        </p:nvSpPr>
        <p:spPr>
          <a:xfrm>
            <a:off x="4616438" y="3710558"/>
            <a:ext cx="957385" cy="7326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7211C2-E481-40AD-9E5A-247E898E85F7}"/>
              </a:ext>
            </a:extLst>
          </p:cNvPr>
          <p:cNvSpPr txBox="1"/>
          <p:nvPr/>
        </p:nvSpPr>
        <p:spPr>
          <a:xfrm>
            <a:off x="1639765" y="2626457"/>
            <a:ext cx="99235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Distribuição de marmitas em frente ao Restaurante Universitário!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EA5206-29F8-4D13-BAD7-74BF7478C81D}"/>
              </a:ext>
            </a:extLst>
          </p:cNvPr>
          <p:cNvSpPr txBox="1"/>
          <p:nvPr/>
        </p:nvSpPr>
        <p:spPr>
          <a:xfrm>
            <a:off x="5573102" y="3814640"/>
            <a:ext cx="49510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Auxílios financeiros diversos!</a:t>
            </a:r>
            <a:endParaRPr lang="pt-BR" sz="2800">
              <a:cs typeface="Calibri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ED3E8A2-A23C-42CB-B656-2ED23E3A4D21}"/>
              </a:ext>
            </a:extLst>
          </p:cNvPr>
          <p:cNvSpPr/>
          <p:nvPr/>
        </p:nvSpPr>
        <p:spPr>
          <a:xfrm>
            <a:off x="427327" y="5188827"/>
            <a:ext cx="11365968" cy="133143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  <a:cs typeface="Calibri"/>
              </a:rPr>
              <a:t>Diversos ambientes fechados por período indeterminado!</a:t>
            </a:r>
          </a:p>
        </p:txBody>
      </p:sp>
      <p:pic>
        <p:nvPicPr>
          <p:cNvPr id="15" name="Imagem 15">
            <a:extLst>
              <a:ext uri="{FF2B5EF4-FFF2-40B4-BE49-F238E27FC236}">
                <a16:creationId xmlns:a16="http://schemas.microsoft.com/office/drawing/2014/main" id="{82B7F26F-C5B8-44A3-A00B-12A01C2E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" y="5485940"/>
            <a:ext cx="851972" cy="742721"/>
          </a:xfrm>
          <a:prstGeom prst="rect">
            <a:avLst/>
          </a:prstGeom>
        </p:spPr>
      </p:pic>
      <p:pic>
        <p:nvPicPr>
          <p:cNvPr id="27" name="Imagem 15" descr="Desenho de bandeira&#10;&#10;Descrição gerada com alta confiança">
            <a:extLst>
              <a:ext uri="{FF2B5EF4-FFF2-40B4-BE49-F238E27FC236}">
                <a16:creationId xmlns:a16="http://schemas.microsoft.com/office/drawing/2014/main" id="{883C4212-C1E5-46EC-B04F-90F6FE3D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412" y="5485939"/>
            <a:ext cx="851972" cy="74272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D321EE-9F88-4D0C-9B0C-E00C5F8710C6}"/>
              </a:ext>
            </a:extLst>
          </p:cNvPr>
          <p:cNvSpPr txBox="1"/>
          <p:nvPr/>
        </p:nvSpPr>
        <p:spPr>
          <a:xfrm>
            <a:off x="675702" y="2126255"/>
            <a:ext cx="105394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>
                <a:solidFill>
                  <a:srgbClr val="FFD965"/>
                </a:solidFill>
              </a:rPr>
              <a:t>1ª</a:t>
            </a:r>
            <a:endParaRPr lang="pt-BR" sz="3600">
              <a:solidFill>
                <a:srgbClr val="FFD965"/>
              </a:solidFill>
              <a:cs typeface="Calibr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8CF9B6-B43B-4C99-9891-DA4108DC74A1}"/>
              </a:ext>
            </a:extLst>
          </p:cNvPr>
          <p:cNvSpPr txBox="1"/>
          <p:nvPr/>
        </p:nvSpPr>
        <p:spPr>
          <a:xfrm>
            <a:off x="4614232" y="3310568"/>
            <a:ext cx="105394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>
                <a:solidFill>
                  <a:srgbClr val="FFD965"/>
                </a:solidFill>
              </a:rPr>
              <a:t>2ª</a:t>
            </a:r>
            <a:endParaRPr lang="pt-BR" sz="3600">
              <a:solidFill>
                <a:srgbClr val="FFD96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02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7" descr="Uma imagem contendo edifício, de madeira, banco, mesa&#10;&#10;Descrição gerada automaticamente">
            <a:extLst>
              <a:ext uri="{FF2B5EF4-FFF2-40B4-BE49-F238E27FC236}">
                <a16:creationId xmlns:a16="http://schemas.microsoft.com/office/drawing/2014/main" id="{407DB46F-1551-4523-A071-F35D0CB4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56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5772A-40CB-4471-A43D-40B24566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9" y="4544174"/>
            <a:ext cx="4023360" cy="8031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Nossas Propostas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EA5206-29F8-4D13-BAD7-74BF7478C81D}"/>
              </a:ext>
            </a:extLst>
          </p:cNvPr>
          <p:cNvSpPr txBox="1"/>
          <p:nvPr/>
        </p:nvSpPr>
        <p:spPr>
          <a:xfrm>
            <a:off x="569229" y="1181936"/>
            <a:ext cx="49510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>
                <a:cs typeface="Calibri"/>
              </a:rPr>
              <a:t>Controle de entrada e saída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7211C2-E481-40AD-9E5A-247E898E85F7}"/>
              </a:ext>
            </a:extLst>
          </p:cNvPr>
          <p:cNvSpPr txBox="1"/>
          <p:nvPr/>
        </p:nvSpPr>
        <p:spPr>
          <a:xfrm>
            <a:off x="529914" y="2059863"/>
            <a:ext cx="42131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>
                <a:solidFill>
                  <a:srgbClr val="FFFFFF"/>
                </a:solidFill>
              </a:rPr>
              <a:t>Agendamento de horários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42D7AE-140F-4D01-AC30-76D33790A770}"/>
              </a:ext>
            </a:extLst>
          </p:cNvPr>
          <p:cNvSpPr txBox="1"/>
          <p:nvPr/>
        </p:nvSpPr>
        <p:spPr>
          <a:xfrm>
            <a:off x="480894" y="2777179"/>
            <a:ext cx="49510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>
                <a:solidFill>
                  <a:srgbClr val="FFFFFF"/>
                </a:solidFill>
                <a:cs typeface="Calibri"/>
              </a:rPr>
              <a:t>Gerenciamento de instalações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3D61B9-08D9-44BA-9103-817FDB90EBE6}"/>
              </a:ext>
            </a:extLst>
          </p:cNvPr>
          <p:cNvSpPr txBox="1"/>
          <p:nvPr/>
        </p:nvSpPr>
        <p:spPr>
          <a:xfrm>
            <a:off x="435220" y="3546283"/>
            <a:ext cx="57864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>
                <a:solidFill>
                  <a:srgbClr val="FFFFFF"/>
                </a:solidFill>
                <a:cs typeface="Calibri"/>
              </a:rPr>
              <a:t>Abrangência de diversas instalações</a:t>
            </a:r>
          </a:p>
        </p:txBody>
      </p:sp>
    </p:spTree>
    <p:extLst>
      <p:ext uri="{BB962C8B-B14F-4D97-AF65-F5344CB8AC3E}">
        <p14:creationId xmlns:p14="http://schemas.microsoft.com/office/powerpoint/2010/main" val="153970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653B272-5AEE-42A6-A67F-E27EF07B6C62}"/>
              </a:ext>
            </a:extLst>
          </p:cNvPr>
          <p:cNvSpPr/>
          <p:nvPr/>
        </p:nvSpPr>
        <p:spPr>
          <a:xfrm>
            <a:off x="249716" y="6427"/>
            <a:ext cx="3672288" cy="42323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5" descr="Tela de celular com aplicativo aberto&#10;&#10;Descrição gerada com alta confiança">
            <a:extLst>
              <a:ext uri="{FF2B5EF4-FFF2-40B4-BE49-F238E27FC236}">
                <a16:creationId xmlns:a16="http://schemas.microsoft.com/office/drawing/2014/main" id="{ADF88438-6E03-4886-8A26-077FC1BF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72" y="231350"/>
            <a:ext cx="1799674" cy="3599349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ABF38B-8037-4430-9345-1A313C1E8AF9}"/>
              </a:ext>
            </a:extLst>
          </p:cNvPr>
          <p:cNvSpPr/>
          <p:nvPr/>
        </p:nvSpPr>
        <p:spPr>
          <a:xfrm>
            <a:off x="526286" y="3973646"/>
            <a:ext cx="3121445" cy="5324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Agendamento</a:t>
            </a:r>
            <a:endParaRPr lang="pt-BR" sz="2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E050F29-8C98-485A-A9EA-87A967446DA6}"/>
              </a:ext>
            </a:extLst>
          </p:cNvPr>
          <p:cNvSpPr/>
          <p:nvPr/>
        </p:nvSpPr>
        <p:spPr>
          <a:xfrm>
            <a:off x="4298415" y="-48658"/>
            <a:ext cx="3580479" cy="42873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7" descr="Tela de celular com aplicativo aberto&#10;&#10;Descrição gerada com alta confiança">
            <a:extLst>
              <a:ext uri="{FF2B5EF4-FFF2-40B4-BE49-F238E27FC236}">
                <a16:creationId xmlns:a16="http://schemas.microsoft.com/office/drawing/2014/main" id="{C3667FE8-5A14-4841-9E65-6D831334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80" y="231350"/>
            <a:ext cx="1790676" cy="3599349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0FAC978-D454-45A0-9634-E3283EC40CE4}"/>
              </a:ext>
            </a:extLst>
          </p:cNvPr>
          <p:cNvSpPr/>
          <p:nvPr/>
        </p:nvSpPr>
        <p:spPr>
          <a:xfrm>
            <a:off x="4674824" y="3972498"/>
            <a:ext cx="2891927" cy="53248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Gerenciamento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CD65DEB-B187-42B7-9B63-F0ED8A7C68DA}"/>
              </a:ext>
            </a:extLst>
          </p:cNvPr>
          <p:cNvSpPr/>
          <p:nvPr/>
        </p:nvSpPr>
        <p:spPr>
          <a:xfrm>
            <a:off x="8251291" y="2410"/>
            <a:ext cx="3690648" cy="42323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8" descr="Uma imagem contendo estacionado, telefone, ônibus&#10;&#10;Descrição gerada com muito alta confiança">
            <a:extLst>
              <a:ext uri="{FF2B5EF4-FFF2-40B4-BE49-F238E27FC236}">
                <a16:creationId xmlns:a16="http://schemas.microsoft.com/office/drawing/2014/main" id="{A2A30D3B-AEE4-4E59-A1A9-7E9886A47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43" y="229925"/>
            <a:ext cx="1801099" cy="3602198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828FDE6-AF2A-4876-B0A4-26D7E8B86EAD}"/>
              </a:ext>
            </a:extLst>
          </p:cNvPr>
          <p:cNvSpPr/>
          <p:nvPr/>
        </p:nvSpPr>
        <p:spPr>
          <a:xfrm>
            <a:off x="8779755" y="3973646"/>
            <a:ext cx="2745035" cy="5324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Acesso</a:t>
            </a:r>
            <a:endParaRPr lang="pt-BR" sz="2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1F98329-E66C-414A-979B-6A39D3F20914}"/>
              </a:ext>
            </a:extLst>
          </p:cNvPr>
          <p:cNvSpPr/>
          <p:nvPr/>
        </p:nvSpPr>
        <p:spPr>
          <a:xfrm>
            <a:off x="2985571" y="5707655"/>
            <a:ext cx="6169445" cy="91807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28508-55A4-4412-A38C-7080313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5411222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Prototipação</a:t>
            </a:r>
            <a:endParaRPr lang="en-US" sz="6000" err="1">
              <a:solidFill>
                <a:schemeClr val="accent4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4E38FED-FFF8-4546-9FE5-025099D861EF}"/>
              </a:ext>
            </a:extLst>
          </p:cNvPr>
          <p:cNvSpPr/>
          <p:nvPr/>
        </p:nvSpPr>
        <p:spPr>
          <a:xfrm>
            <a:off x="5143041" y="4863029"/>
            <a:ext cx="1845324" cy="7344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39D182-5A71-4798-87A3-160C4E4EB418}"/>
              </a:ext>
            </a:extLst>
          </p:cNvPr>
          <p:cNvSpPr txBox="1"/>
          <p:nvPr/>
        </p:nvSpPr>
        <p:spPr>
          <a:xfrm>
            <a:off x="5307950" y="4959083"/>
            <a:ext cx="15680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>
                <a:solidFill>
                  <a:srgbClr val="FFFFFF"/>
                </a:solidFill>
                <a:latin typeface="Calibri Light"/>
                <a:cs typeface="Calibri Light"/>
              </a:rPr>
              <a:t>Usuário</a:t>
            </a:r>
            <a:endParaRPr lang="pt-BR" sz="3200" b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346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653B272-5AEE-42A6-A67F-E27EF07B6C62}"/>
              </a:ext>
            </a:extLst>
          </p:cNvPr>
          <p:cNvSpPr/>
          <p:nvPr/>
        </p:nvSpPr>
        <p:spPr>
          <a:xfrm>
            <a:off x="249716" y="6427"/>
            <a:ext cx="3672288" cy="42323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ABF38B-8037-4430-9345-1A313C1E8AF9}"/>
              </a:ext>
            </a:extLst>
          </p:cNvPr>
          <p:cNvSpPr/>
          <p:nvPr/>
        </p:nvSpPr>
        <p:spPr>
          <a:xfrm>
            <a:off x="526286" y="3973646"/>
            <a:ext cx="3121445" cy="5324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Gestão Localizada</a:t>
            </a:r>
            <a:endParaRPr lang="pt-BR" sz="2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E050F29-8C98-485A-A9EA-87A967446DA6}"/>
              </a:ext>
            </a:extLst>
          </p:cNvPr>
          <p:cNvSpPr/>
          <p:nvPr/>
        </p:nvSpPr>
        <p:spPr>
          <a:xfrm>
            <a:off x="4298415" y="-48658"/>
            <a:ext cx="3580479" cy="42873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0FAC978-D454-45A0-9634-E3283EC40CE4}"/>
              </a:ext>
            </a:extLst>
          </p:cNvPr>
          <p:cNvSpPr/>
          <p:nvPr/>
        </p:nvSpPr>
        <p:spPr>
          <a:xfrm>
            <a:off x="4674824" y="3972498"/>
            <a:ext cx="2891927" cy="53248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Calendário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CD65DEB-B187-42B7-9B63-F0ED8A7C68DA}"/>
              </a:ext>
            </a:extLst>
          </p:cNvPr>
          <p:cNvSpPr/>
          <p:nvPr/>
        </p:nvSpPr>
        <p:spPr>
          <a:xfrm>
            <a:off x="8251291" y="2410"/>
            <a:ext cx="3690648" cy="42323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828FDE6-AF2A-4876-B0A4-26D7E8B86EAD}"/>
              </a:ext>
            </a:extLst>
          </p:cNvPr>
          <p:cNvSpPr/>
          <p:nvPr/>
        </p:nvSpPr>
        <p:spPr>
          <a:xfrm>
            <a:off x="8779755" y="3973646"/>
            <a:ext cx="2745035" cy="53248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Calibri Light"/>
                <a:cs typeface="Calibri"/>
              </a:rPr>
              <a:t>Acesso</a:t>
            </a:r>
            <a:endParaRPr lang="pt-BR" sz="200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1F98329-E66C-414A-979B-6A39D3F20914}"/>
              </a:ext>
            </a:extLst>
          </p:cNvPr>
          <p:cNvSpPr/>
          <p:nvPr/>
        </p:nvSpPr>
        <p:spPr>
          <a:xfrm>
            <a:off x="2985571" y="5707655"/>
            <a:ext cx="6169445" cy="918072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28508-55A4-4412-A38C-7080313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5411222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Prototipação</a:t>
            </a:r>
            <a:endParaRPr lang="en-US" sz="6000" err="1">
              <a:solidFill>
                <a:schemeClr val="accent4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pic>
        <p:nvPicPr>
          <p:cNvPr id="4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5AB72DD-D62B-444C-8ACC-182F2FF5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24" y="141383"/>
            <a:ext cx="1796783" cy="3591500"/>
          </a:xfrm>
          <a:prstGeom prst="rect">
            <a:avLst/>
          </a:prstGeom>
        </p:spPr>
      </p:pic>
      <p:pic>
        <p:nvPicPr>
          <p:cNvPr id="6" name="Imagem 12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9C56BDA2-B90E-483D-A7EB-77CB7638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84" y="141383"/>
            <a:ext cx="1788931" cy="3591499"/>
          </a:xfrm>
          <a:prstGeom prst="rect">
            <a:avLst/>
          </a:prstGeom>
        </p:spPr>
      </p:pic>
      <p:pic>
        <p:nvPicPr>
          <p:cNvPr id="13" name="Imagem 1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EBF2FA5-AECC-48C7-8039-072F9984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789" y="141383"/>
            <a:ext cx="1785002" cy="359149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7B54D9-5679-4C69-99D1-CC6648432979}"/>
              </a:ext>
            </a:extLst>
          </p:cNvPr>
          <p:cNvSpPr/>
          <p:nvPr/>
        </p:nvSpPr>
        <p:spPr>
          <a:xfrm>
            <a:off x="5106318" y="4853848"/>
            <a:ext cx="1863686" cy="6977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39D182-5A71-4798-87A3-160C4E4EB418}"/>
              </a:ext>
            </a:extLst>
          </p:cNvPr>
          <p:cNvSpPr txBox="1"/>
          <p:nvPr/>
        </p:nvSpPr>
        <p:spPr>
          <a:xfrm>
            <a:off x="5381395" y="4913179"/>
            <a:ext cx="13110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>
                <a:solidFill>
                  <a:srgbClr val="FFFFFF"/>
                </a:solidFill>
                <a:latin typeface="Calibri Light"/>
                <a:cs typeface="Calibri Light"/>
              </a:rPr>
              <a:t>Gestor</a:t>
            </a:r>
            <a:endParaRPr lang="pt-BR" sz="3200" b="1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925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OrganizaUnB</vt:lpstr>
      <vt:lpstr>Apresentação do PowerPoint</vt:lpstr>
      <vt:lpstr>Apresentação do PowerPoint</vt:lpstr>
      <vt:lpstr>Enzo, 22 anos</vt:lpstr>
      <vt:lpstr>Números em 2018</vt:lpstr>
      <vt:lpstr>Propostas Iniciais - UnB</vt:lpstr>
      <vt:lpstr>Nossas Propostas</vt:lpstr>
      <vt:lpstr>Prototipação</vt:lpstr>
      <vt:lpstr>Prototipação</vt:lpstr>
      <vt:lpstr>Protótipo</vt:lpstr>
      <vt:lpstr>Abrangência da Solução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2020-06-30T00:53:40Z</dcterms:created>
  <dcterms:modified xsi:type="dcterms:W3CDTF">2020-06-30T19:14:45Z</dcterms:modified>
</cp:coreProperties>
</file>