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3"/>
  </p:notesMasterIdLst>
  <p:sldIdLst>
    <p:sldId id="366" r:id="rId2"/>
    <p:sldId id="380" r:id="rId3"/>
    <p:sldId id="382" r:id="rId4"/>
    <p:sldId id="373" r:id="rId5"/>
    <p:sldId id="377" r:id="rId6"/>
    <p:sldId id="383" r:id="rId7"/>
    <p:sldId id="374" r:id="rId8"/>
    <p:sldId id="375" r:id="rId9"/>
    <p:sldId id="376" r:id="rId10"/>
    <p:sldId id="379" r:id="rId11"/>
    <p:sldId id="37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6]" lastIdx="1" clrIdx="0"/>
  <p:cmAuthor id="2" name="Microsoft Office User" initials="Office [7]" lastIdx="1" clrIdx="1"/>
  <p:cmAuthor id="3" name="Microsoft Office User" initials="Office [8]" lastIdx="1" clrIdx="2"/>
  <p:cmAuthor id="4" name="Microsoft Office User" initials="Office [9]"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8056"/>
    <a:srgbClr val="A5C6B4"/>
    <a:srgbClr val="F8060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02" autoAdjust="0"/>
    <p:restoredTop sz="92586" autoAdjust="0"/>
  </p:normalViewPr>
  <p:slideViewPr>
    <p:cSldViewPr snapToGrid="0">
      <p:cViewPr varScale="1">
        <p:scale>
          <a:sx n="87" d="100"/>
          <a:sy n="87" d="100"/>
        </p:scale>
        <p:origin x="186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commentAuthors" Target="commentAuthor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1256C8-1BA4-4200-90F3-9413893DDEA5}" type="datetimeFigureOut">
              <a:rPr lang="en-US" smtClean="0"/>
              <a:t>4/22/18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3E0FAC-92B7-4344-B8CE-D78B9752AB0B}" type="slidenum">
              <a:rPr lang="en-US" smtClean="0"/>
              <a:t>‹#›</a:t>
            </a:fld>
            <a:endParaRPr lang="en-US"/>
          </a:p>
        </p:txBody>
      </p:sp>
    </p:spTree>
    <p:extLst>
      <p:ext uri="{BB962C8B-B14F-4D97-AF65-F5344CB8AC3E}">
        <p14:creationId xmlns:p14="http://schemas.microsoft.com/office/powerpoint/2010/main" val="3608014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D3E0FAC-92B7-4344-B8CE-D78B9752AB0B}" type="slidenum">
              <a:rPr lang="en-US" smtClean="0"/>
              <a:t>1</a:t>
            </a:fld>
            <a:endParaRPr lang="en-US"/>
          </a:p>
        </p:txBody>
      </p:sp>
    </p:spTree>
    <p:extLst>
      <p:ext uri="{BB962C8B-B14F-4D97-AF65-F5344CB8AC3E}">
        <p14:creationId xmlns:p14="http://schemas.microsoft.com/office/powerpoint/2010/main" val="3671746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not sure about details</a:t>
            </a:r>
            <a:r>
              <a:rPr lang="en-US" baseline="0" dirty="0" smtClean="0"/>
              <a:t> of this slide.</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10</a:t>
            </a:fld>
            <a:endParaRPr lang="en-US"/>
          </a:p>
        </p:txBody>
      </p:sp>
    </p:spTree>
    <p:extLst>
      <p:ext uri="{BB962C8B-B14F-4D97-AF65-F5344CB8AC3E}">
        <p14:creationId xmlns:p14="http://schemas.microsoft.com/office/powerpoint/2010/main" val="429555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 will move ahead to another hands on </a:t>
            </a:r>
            <a:r>
              <a:rPr lang="en-US" baseline="0" dirty="0" err="1" smtClean="0"/>
              <a:t>excerise</a:t>
            </a:r>
            <a:r>
              <a:rPr lang="en-US" baseline="0" dirty="0" smtClean="0"/>
              <a:t> </a:t>
            </a:r>
            <a:r>
              <a:rPr lang="en-US" baseline="0" smtClean="0"/>
              <a:t>for platform demo.</a:t>
            </a:r>
            <a:endParaRPr lang="en-US"/>
          </a:p>
        </p:txBody>
      </p:sp>
      <p:sp>
        <p:nvSpPr>
          <p:cNvPr id="4" name="Slide Number Placeholder 3"/>
          <p:cNvSpPr>
            <a:spLocks noGrp="1"/>
          </p:cNvSpPr>
          <p:nvPr>
            <p:ph type="sldNum" sz="quarter" idx="10"/>
          </p:nvPr>
        </p:nvSpPr>
        <p:spPr/>
        <p:txBody>
          <a:bodyPr/>
          <a:lstStyle/>
          <a:p>
            <a:fld id="{9D3E0FAC-92B7-4344-B8CE-D78B9752AB0B}" type="slidenum">
              <a:rPr lang="en-US" smtClean="0"/>
              <a:t>11</a:t>
            </a:fld>
            <a:endParaRPr lang="en-US"/>
          </a:p>
        </p:txBody>
      </p:sp>
    </p:spTree>
    <p:extLst>
      <p:ext uri="{BB962C8B-B14F-4D97-AF65-F5344CB8AC3E}">
        <p14:creationId xmlns:p14="http://schemas.microsoft.com/office/powerpoint/2010/main" val="136551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Visualisation</a:t>
            </a:r>
            <a:r>
              <a:rPr lang="en-US" dirty="0" smtClean="0"/>
              <a:t> forms</a:t>
            </a:r>
            <a:r>
              <a:rPr lang="en-US" baseline="0" dirty="0" smtClean="0"/>
              <a:t> an important part of data analysis and sense making. Interpreting the data through visual observations is the crucial most aspect of this entire process.</a:t>
            </a:r>
          </a:p>
          <a:p>
            <a:endParaRPr lang="en-US" baseline="0" dirty="0" smtClean="0"/>
          </a:p>
          <a:p>
            <a:r>
              <a:rPr lang="en-US" baseline="0" dirty="0" smtClean="0"/>
              <a:t>Given the nature of this field, as it is related to crisis management, the need to </a:t>
            </a:r>
            <a:r>
              <a:rPr lang="en-US" baseline="0" dirty="0" err="1" smtClean="0"/>
              <a:t>visualise</a:t>
            </a:r>
            <a:r>
              <a:rPr lang="en-US" baseline="0" dirty="0" smtClean="0"/>
              <a:t> and comprehend the information can be driven by various objectives. It can be a geospatial </a:t>
            </a:r>
            <a:r>
              <a:rPr lang="en-US" baseline="0" dirty="0" err="1" smtClean="0"/>
              <a:t>picturisation</a:t>
            </a:r>
            <a:r>
              <a:rPr lang="en-US" baseline="0" dirty="0" smtClean="0"/>
              <a:t> of the situation (like what is happening where), the current trending information, how different sections of people are responding or reacting, mapping the logistics- supply chain progress of logistics, and predicting what might emerge.</a:t>
            </a:r>
          </a:p>
        </p:txBody>
      </p:sp>
      <p:sp>
        <p:nvSpPr>
          <p:cNvPr id="4" name="Slide Number Placeholder 3"/>
          <p:cNvSpPr>
            <a:spLocks noGrp="1"/>
          </p:cNvSpPr>
          <p:nvPr>
            <p:ph type="sldNum" sz="quarter" idx="10"/>
          </p:nvPr>
        </p:nvSpPr>
        <p:spPr/>
        <p:txBody>
          <a:bodyPr/>
          <a:lstStyle/>
          <a:p>
            <a:fld id="{9D3E0FAC-92B7-4344-B8CE-D78B9752AB0B}" type="slidenum">
              <a:rPr lang="en-US" smtClean="0"/>
              <a:t>2</a:t>
            </a:fld>
            <a:endParaRPr lang="en-US"/>
          </a:p>
        </p:txBody>
      </p:sp>
    </p:spTree>
    <p:extLst>
      <p:ext uri="{BB962C8B-B14F-4D97-AF65-F5344CB8AC3E}">
        <p14:creationId xmlns:p14="http://schemas.microsoft.com/office/powerpoint/2010/main" val="1513313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of the crisis related tools:</a:t>
            </a:r>
            <a:r>
              <a:rPr lang="en-US" baseline="0" dirty="0" smtClean="0"/>
              <a:t> </a:t>
            </a:r>
            <a:r>
              <a:rPr lang="en-US" baseline="0" dirty="0" err="1" smtClean="0"/>
              <a:t>Ushanidi</a:t>
            </a:r>
            <a:r>
              <a:rPr lang="en-US" baseline="0" dirty="0" smtClean="0"/>
              <a:t> and </a:t>
            </a:r>
            <a:r>
              <a:rPr lang="en-US" baseline="0" dirty="0" err="1" smtClean="0"/>
              <a:t>Sahana</a:t>
            </a:r>
            <a:r>
              <a:rPr lang="en-US" baseline="0" dirty="0" smtClean="0"/>
              <a:t> Foundation. They provide software solutions for crisis data management. Not everything is fully automated, but they are more like solutions to manage the data based on an architecture that suits the disaster management processes. Then there are popular libraries to use for </a:t>
            </a:r>
            <a:r>
              <a:rPr lang="en-US" baseline="0" dirty="0" err="1" smtClean="0"/>
              <a:t>visualisation</a:t>
            </a:r>
            <a:r>
              <a:rPr lang="en-US" baseline="0" dirty="0" smtClean="0"/>
              <a:t> D3 and </a:t>
            </a:r>
            <a:r>
              <a:rPr lang="en-US" baseline="0" dirty="0" err="1" smtClean="0"/>
              <a:t>Plotly</a:t>
            </a:r>
            <a:r>
              <a:rPr lang="en-US" baseline="0" dirty="0" smtClean="0"/>
              <a:t>. You might need to bring your data in certain </a:t>
            </a:r>
            <a:r>
              <a:rPr lang="en-US" baseline="0" dirty="0" err="1" smtClean="0"/>
              <a:t>formats:CSV</a:t>
            </a:r>
            <a:r>
              <a:rPr lang="en-US" baseline="0" dirty="0" smtClean="0"/>
              <a:t>, </a:t>
            </a:r>
            <a:r>
              <a:rPr lang="en-US" baseline="0" dirty="0" err="1" smtClean="0"/>
              <a:t>json</a:t>
            </a:r>
            <a:r>
              <a:rPr lang="en-US" baseline="0" dirty="0" smtClean="0"/>
              <a:t>. You also have Humanitarian Data Exchange solutions.</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3</a:t>
            </a:fld>
            <a:endParaRPr lang="en-US"/>
          </a:p>
        </p:txBody>
      </p:sp>
    </p:spTree>
    <p:extLst>
      <p:ext uri="{BB962C8B-B14F-4D97-AF65-F5344CB8AC3E}">
        <p14:creationId xmlns:p14="http://schemas.microsoft.com/office/powerpoint/2010/main" val="1946293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Ushahidi</a:t>
            </a:r>
            <a:r>
              <a:rPr lang="en-US" dirty="0" smtClean="0"/>
              <a:t> platform provides plotting the information on maps.</a:t>
            </a:r>
            <a:r>
              <a:rPr lang="en-US" baseline="0" dirty="0" smtClean="0"/>
              <a:t> Here is an example of an analysis done by our team in collaboration with </a:t>
            </a:r>
            <a:r>
              <a:rPr lang="en-US" baseline="0" dirty="0" err="1" smtClean="0"/>
              <a:t>Ushahidi</a:t>
            </a:r>
            <a:r>
              <a:rPr lang="en-US" baseline="0" dirty="0" smtClean="0"/>
              <a:t>. This demonstrates various reports/user generated content based on location.</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4</a:t>
            </a:fld>
            <a:endParaRPr lang="en-US"/>
          </a:p>
        </p:txBody>
      </p:sp>
    </p:spTree>
    <p:extLst>
      <p:ext uri="{BB962C8B-B14F-4D97-AF65-F5344CB8AC3E}">
        <p14:creationId xmlns:p14="http://schemas.microsoft.com/office/powerpoint/2010/main" val="494549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THOR is a tool developed by Pedro/</a:t>
            </a:r>
            <a:r>
              <a:rPr lang="en-US" dirty="0" err="1" smtClean="0"/>
              <a:t>Mayank</a:t>
            </a:r>
            <a:r>
              <a:rPr lang="en-US" dirty="0" smtClean="0"/>
              <a:t> from ISI,</a:t>
            </a:r>
            <a:r>
              <a:rPr lang="en-US" baseline="0" dirty="0" smtClean="0"/>
              <a:t> USC. It is a tool developed to process low-resource languages during crisis situations. They also have a DEMO of the same, so wait </a:t>
            </a:r>
            <a:r>
              <a:rPr lang="en-US" baseline="0" smtClean="0"/>
              <a:t>for it to know about it.</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5</a:t>
            </a:fld>
            <a:endParaRPr lang="en-US"/>
          </a:p>
        </p:txBody>
      </p:sp>
    </p:spTree>
    <p:extLst>
      <p:ext uri="{BB962C8B-B14F-4D97-AF65-F5344CB8AC3E}">
        <p14:creationId xmlns:p14="http://schemas.microsoft.com/office/powerpoint/2010/main" val="1163222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Visualisation</a:t>
            </a:r>
            <a:r>
              <a:rPr lang="en-US" dirty="0" smtClean="0"/>
              <a:t> forms</a:t>
            </a:r>
            <a:r>
              <a:rPr lang="en-US" baseline="0" dirty="0" smtClean="0"/>
              <a:t> an important part of data analysis and sense making.</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6</a:t>
            </a:fld>
            <a:endParaRPr lang="en-US"/>
          </a:p>
        </p:txBody>
      </p:sp>
    </p:spTree>
    <p:extLst>
      <p:ext uri="{BB962C8B-B14F-4D97-AF65-F5344CB8AC3E}">
        <p14:creationId xmlns:p14="http://schemas.microsoft.com/office/powerpoint/2010/main" val="1618084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example from commercially</a:t>
            </a:r>
            <a:r>
              <a:rPr lang="en-US" baseline="0" dirty="0" smtClean="0"/>
              <a:t> software, which are not strictly crisis management software, but just mentioning them here to give a brief idea about how sense making approaches prevail in industry otherwise. </a:t>
            </a:r>
            <a:r>
              <a:rPr lang="en-US" baseline="0" dirty="0" err="1" smtClean="0"/>
              <a:t>Brandwatch</a:t>
            </a:r>
            <a:r>
              <a:rPr lang="en-US" baseline="0" dirty="0" smtClean="0"/>
              <a:t> is a popular enterprise which excels in harvesting insights from social media data for advertisement and brand management purpose. Here is a good example of word cloud analysis of the data.</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7</a:t>
            </a:fld>
            <a:endParaRPr lang="en-US"/>
          </a:p>
        </p:txBody>
      </p:sp>
    </p:spTree>
    <p:extLst>
      <p:ext uri="{BB962C8B-B14F-4D97-AF65-F5344CB8AC3E}">
        <p14:creationId xmlns:p14="http://schemas.microsoft.com/office/powerpoint/2010/main" val="957068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Similarly,</a:t>
            </a:r>
            <a:r>
              <a:rPr lang="en-US" baseline="0" dirty="0" smtClean="0"/>
              <a:t> Crimson Hexagon has an expertise in similar practices. This is an example to showcase, how you can </a:t>
            </a:r>
            <a:r>
              <a:rPr lang="en-US" baseline="0" dirty="0" err="1" smtClean="0"/>
              <a:t>visualise</a:t>
            </a:r>
            <a:r>
              <a:rPr lang="en-US" baseline="0" dirty="0" smtClean="0"/>
              <a:t> the data based on certain metric of each document, lets say which one is more informative or which one has most impressions or clicks or retweeted. As I said, based on your objectives.</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8</a:t>
            </a:fld>
            <a:endParaRPr lang="en-US"/>
          </a:p>
        </p:txBody>
      </p:sp>
    </p:spTree>
    <p:extLst>
      <p:ext uri="{BB962C8B-B14F-4D97-AF65-F5344CB8AC3E}">
        <p14:creationId xmlns:p14="http://schemas.microsoft.com/office/powerpoint/2010/main" val="1699904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could be a way to sort out</a:t>
            </a:r>
            <a:r>
              <a:rPr lang="en-US" baseline="0" dirty="0" smtClean="0"/>
              <a:t> your data based on temporal parameters, for instance which one are the latest or old. Or which have been addressed in a temporal order. So, as I said, there is not one particular way to treat your information and your needs as a stake holder in crisis situations. Obviously for different stakeholders chances are that the need for </a:t>
            </a:r>
            <a:r>
              <a:rPr lang="en-US" baseline="0" dirty="0" err="1" smtClean="0"/>
              <a:t>visualising</a:t>
            </a:r>
            <a:r>
              <a:rPr lang="en-US" baseline="0" dirty="0" smtClean="0"/>
              <a:t> the information would vary. But there are some of the ways to go about it.</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9</a:t>
            </a:fld>
            <a:endParaRPr lang="en-US"/>
          </a:p>
        </p:txBody>
      </p:sp>
    </p:spTree>
    <p:extLst>
      <p:ext uri="{BB962C8B-B14F-4D97-AF65-F5344CB8AC3E}">
        <p14:creationId xmlns:p14="http://schemas.microsoft.com/office/powerpoint/2010/main" val="1034697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2872CC-06FC-4E71-B0E5-9089A2833916}"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4086998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EF7F0-BA49-47BA-9D08-29D7BC138DE9}"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151413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872BE6-7975-49D3-BAD4-DD34A6C45AEC}"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4032034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5B5C0-79B3-444E-9257-6B27128175CD}"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282206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16752A-5F02-4FCE-A450-0E45BFD0870E}"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232305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36795A-7EF6-46A5-BBFB-9EA255734A13}" type="datetime1">
              <a:rPr lang="en-GB" smtClean="0"/>
              <a:t>22/04/2018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382487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5F0547-2F0D-4D46-9201-66F8A2163DD4}" type="datetime1">
              <a:rPr lang="en-GB" smtClean="0"/>
              <a:t>22/04/2018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065450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418847-162F-4B4B-97DA-5E6CCC9AC169}" type="datetime1">
              <a:rPr lang="en-GB" smtClean="0"/>
              <a:t>22/04/2018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237331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A62DDF-3A88-40EA-850B-8A28206A4DE2}" type="datetime1">
              <a:rPr lang="en-GB" smtClean="0"/>
              <a:t>22/04/2018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856856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C9CEF1-5CE4-41FB-8FE1-5E410DE061A2}" type="datetime1">
              <a:rPr lang="en-GB" smtClean="0"/>
              <a:t>22/04/2018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611572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AA8D90-C086-4AED-9781-FF65B81D5682}" type="datetime1">
              <a:rPr lang="en-GB" smtClean="0"/>
              <a:t>22/04/2018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27944514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F4D62B-B867-4E2E-9A86-51E1299ED9B8}" type="datetime1">
              <a:rPr lang="en-GB" smtClean="0"/>
              <a:t>22/04/2018</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D4D68-E5E1-497F-B018-33FA9D88ECA8}" type="slidenum">
              <a:rPr lang="en-GB" smtClean="0"/>
              <a:t>‹#›</a:t>
            </a:fld>
            <a:endParaRPr lang="en-GB"/>
          </a:p>
        </p:txBody>
      </p:sp>
    </p:spTree>
    <p:extLst>
      <p:ext uri="{BB962C8B-B14F-4D97-AF65-F5344CB8AC3E}">
        <p14:creationId xmlns:p14="http://schemas.microsoft.com/office/powerpoint/2010/main" val="13372859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SMASAC - Visualizations, End-to-End Systems and Conclusion</a:t>
            </a:r>
            <a:endParaRPr lang="en-US" dirty="0"/>
          </a:p>
        </p:txBody>
      </p:sp>
      <p:sp>
        <p:nvSpPr>
          <p:cNvPr id="3" name="Rectangle 2"/>
          <p:cNvSpPr/>
          <p:nvPr/>
        </p:nvSpPr>
        <p:spPr>
          <a:xfrm>
            <a:off x="1848408" y="4902822"/>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mj-lt"/>
                <a:ea typeface="Roboto Light" charset="0"/>
                <a:cs typeface="Roboto Light" charset="0"/>
              </a:rPr>
              <a:t>Collect</a:t>
            </a:r>
          </a:p>
        </p:txBody>
      </p:sp>
      <p:sp>
        <p:nvSpPr>
          <p:cNvPr id="4" name="Rectangle 3"/>
          <p:cNvSpPr/>
          <p:nvPr/>
        </p:nvSpPr>
        <p:spPr>
          <a:xfrm>
            <a:off x="3951090" y="4902822"/>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bg1"/>
                </a:solidFill>
                <a:latin typeface="+mj-lt"/>
                <a:ea typeface="Roboto Light" charset="0"/>
                <a:cs typeface="Roboto Light" charset="0"/>
              </a:rPr>
              <a:t>Analyse</a:t>
            </a:r>
          </a:p>
        </p:txBody>
      </p:sp>
      <p:sp>
        <p:nvSpPr>
          <p:cNvPr id="5" name="Rectangle 4"/>
          <p:cNvSpPr/>
          <p:nvPr/>
        </p:nvSpPr>
        <p:spPr>
          <a:xfrm>
            <a:off x="6053772" y="4902822"/>
            <a:ext cx="1447254" cy="610935"/>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mj-lt"/>
                <a:ea typeface="Roboto Light" charset="0"/>
                <a:cs typeface="Roboto Light" charset="0"/>
              </a:rPr>
              <a:t>Understand &amp; </a:t>
            </a:r>
            <a:r>
              <a:rPr lang="en-GB" sz="1600" dirty="0">
                <a:solidFill>
                  <a:schemeClr val="bg1"/>
                </a:solidFill>
                <a:latin typeface="+mj-lt"/>
                <a:ea typeface="Roboto Light" charset="0"/>
                <a:cs typeface="Roboto Light" charset="0"/>
              </a:rPr>
              <a:t>Visualise</a:t>
            </a:r>
          </a:p>
        </p:txBody>
      </p:sp>
      <p:cxnSp>
        <p:nvCxnSpPr>
          <p:cNvPr id="6" name="Straight Arrow Connector 5"/>
          <p:cNvCxnSpPr>
            <a:stCxn id="3" idx="3"/>
            <a:endCxn id="4" idx="1"/>
          </p:cNvCxnSpPr>
          <p:nvPr/>
        </p:nvCxnSpPr>
        <p:spPr>
          <a:xfrm>
            <a:off x="2913505" y="5208290"/>
            <a:ext cx="1037585"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a:stCxn id="4" idx="3"/>
            <a:endCxn id="5" idx="1"/>
          </p:cNvCxnSpPr>
          <p:nvPr/>
        </p:nvCxnSpPr>
        <p:spPr>
          <a:xfrm>
            <a:off x="5016187" y="5208290"/>
            <a:ext cx="1037585"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 name="Content Placeholder 7"/>
          <p:cNvSpPr txBox="1">
            <a:spLocks/>
          </p:cNvSpPr>
          <p:nvPr/>
        </p:nvSpPr>
        <p:spPr>
          <a:xfrm>
            <a:off x="1757640" y="5610895"/>
            <a:ext cx="1155865"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Gather</a:t>
            </a:r>
            <a:r>
              <a:rPr lang="en-GB" sz="1400" dirty="0">
                <a:cs typeface="Roboto Light"/>
              </a:rPr>
              <a:t> data from various information sources</a:t>
            </a:r>
          </a:p>
        </p:txBody>
      </p:sp>
      <p:sp>
        <p:nvSpPr>
          <p:cNvPr id="9" name="Content Placeholder 7"/>
          <p:cNvSpPr txBox="1">
            <a:spLocks/>
          </p:cNvSpPr>
          <p:nvPr/>
        </p:nvSpPr>
        <p:spPr>
          <a:xfrm>
            <a:off x="3687071" y="5610895"/>
            <a:ext cx="1593134"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Extract</a:t>
            </a:r>
            <a:r>
              <a:rPr lang="en-GB" sz="1400" dirty="0">
                <a:cs typeface="Roboto Light"/>
              </a:rPr>
              <a:t> key information, verify trustworthiness, classify, etc.</a:t>
            </a:r>
          </a:p>
        </p:txBody>
      </p:sp>
      <p:sp>
        <p:nvSpPr>
          <p:cNvPr id="10" name="Content Placeholder 7"/>
          <p:cNvSpPr txBox="1">
            <a:spLocks/>
          </p:cNvSpPr>
          <p:nvPr/>
        </p:nvSpPr>
        <p:spPr>
          <a:xfrm>
            <a:off x="6100116" y="5610895"/>
            <a:ext cx="1354566"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Connect </a:t>
            </a:r>
            <a:r>
              <a:rPr lang="en-GB" sz="1400" dirty="0">
                <a:cs typeface="Roboto Light"/>
              </a:rPr>
              <a:t>and</a:t>
            </a:r>
            <a:r>
              <a:rPr lang="en-GB" sz="1400" b="1" dirty="0">
                <a:cs typeface="Roboto Light"/>
              </a:rPr>
              <a:t> Visualise</a:t>
            </a:r>
            <a:r>
              <a:rPr lang="en-GB" sz="1400" dirty="0">
                <a:cs typeface="Roboto Light"/>
              </a:rPr>
              <a:t> information.</a:t>
            </a:r>
          </a:p>
        </p:txBody>
      </p:sp>
      <p:sp>
        <p:nvSpPr>
          <p:cNvPr id="11" name="Subtitle 2"/>
          <p:cNvSpPr>
            <a:spLocks noGrp="1"/>
          </p:cNvSpPr>
          <p:nvPr>
            <p:ph type="subTitle" idx="1"/>
          </p:nvPr>
        </p:nvSpPr>
        <p:spPr>
          <a:xfrm>
            <a:off x="1143000" y="3602038"/>
            <a:ext cx="6858000" cy="1655762"/>
          </a:xfrm>
        </p:spPr>
        <p:txBody>
          <a:bodyPr/>
          <a:lstStyle/>
          <a:p>
            <a:r>
              <a:rPr lang="en-GB" dirty="0" smtClean="0"/>
              <a:t>GRÉGOIRE BUREL, MAYANK KEJRIWAL AND </a:t>
            </a:r>
            <a:r>
              <a:rPr lang="en-GB" u="sng" dirty="0" smtClean="0"/>
              <a:t>PRASHANT KHARE</a:t>
            </a:r>
          </a:p>
          <a:p>
            <a:endParaRPr lang="en-GB" dirty="0"/>
          </a:p>
        </p:txBody>
      </p:sp>
    </p:spTree>
    <p:extLst>
      <p:ext uri="{BB962C8B-B14F-4D97-AF65-F5344CB8AC3E}">
        <p14:creationId xmlns:p14="http://schemas.microsoft.com/office/powerpoint/2010/main" val="37119831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HashViz</a:t>
            </a:r>
          </a:p>
        </p:txBody>
      </p:sp>
      <p:sp>
        <p:nvSpPr>
          <p:cNvPr id="3" name="Content Placeholder 2"/>
          <p:cNvSpPr>
            <a:spLocks noGrp="1"/>
          </p:cNvSpPr>
          <p:nvPr>
            <p:ph idx="1"/>
          </p:nvPr>
        </p:nvSpPr>
        <p:spPr/>
        <p:txBody>
          <a:bodyPr/>
          <a:lstStyle/>
          <a:p>
            <a:r>
              <a:rPr lang="en-US"/>
              <a:t>Hashtags contain a lot of important semantic information explicitly tagged by users</a:t>
            </a:r>
          </a:p>
          <a:p>
            <a:r>
              <a:rPr lang="en-US"/>
              <a:t>How do we visualize and ‘play with’ hashtags from an arbitrary multi-million tweet corpus collected in the aftermath of the disaster?</a:t>
            </a:r>
          </a:p>
        </p:txBody>
      </p:sp>
      <p:sp>
        <p:nvSpPr>
          <p:cNvPr id="4" name="TextBox 3"/>
          <p:cNvSpPr txBox="1"/>
          <p:nvPr/>
        </p:nvSpPr>
        <p:spPr>
          <a:xfrm>
            <a:off x="3853694" y="4918364"/>
            <a:ext cx="1436612" cy="707886"/>
          </a:xfrm>
          <a:prstGeom prst="rect">
            <a:avLst/>
          </a:prstGeom>
          <a:noFill/>
        </p:spPr>
        <p:txBody>
          <a:bodyPr wrap="none" rtlCol="0">
            <a:spAutoFit/>
          </a:bodyPr>
          <a:lstStyle/>
          <a:p>
            <a:r>
              <a:rPr lang="en-US" sz="4000">
                <a:solidFill>
                  <a:schemeClr val="accent6">
                    <a:lumMod val="50000"/>
                  </a:schemeClr>
                </a:solidFill>
              </a:rPr>
              <a:t>Demo</a:t>
            </a:r>
          </a:p>
        </p:txBody>
      </p:sp>
      <p:sp>
        <p:nvSpPr>
          <p:cNvPr id="5" name="Slide Number Placeholder 4"/>
          <p:cNvSpPr>
            <a:spLocks noGrp="1"/>
          </p:cNvSpPr>
          <p:nvPr>
            <p:ph type="sldNum" sz="quarter" idx="12"/>
          </p:nvPr>
        </p:nvSpPr>
        <p:spPr/>
        <p:txBody>
          <a:bodyPr/>
          <a:lstStyle/>
          <a:p>
            <a:fld id="{D63D4D68-E5E1-497F-B018-33FA9D88ECA8}" type="slidenum">
              <a:rPr lang="en-GB" smtClean="0"/>
              <a:t>10</a:t>
            </a:fld>
            <a:endParaRPr lang="en-GB"/>
          </a:p>
        </p:txBody>
      </p:sp>
    </p:spTree>
    <p:extLst>
      <p:ext uri="{BB962C8B-B14F-4D97-AF65-F5344CB8AC3E}">
        <p14:creationId xmlns:p14="http://schemas.microsoft.com/office/powerpoint/2010/main" val="18996504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Platforms Demo</a:t>
            </a:r>
            <a:endParaRPr lang="en-GB" dirty="0"/>
          </a:p>
        </p:txBody>
      </p:sp>
      <p:sp>
        <p:nvSpPr>
          <p:cNvPr id="3" name="Subtitle 2"/>
          <p:cNvSpPr>
            <a:spLocks noGrp="1"/>
          </p:cNvSpPr>
          <p:nvPr>
            <p:ph type="subTitle" idx="1"/>
          </p:nvPr>
        </p:nvSpPr>
        <p:spPr/>
        <p:txBody>
          <a:bodyPr/>
          <a:lstStyle/>
          <a:p>
            <a:r>
              <a:rPr lang="en-GB" dirty="0"/>
              <a:t>Hands-on</a:t>
            </a:r>
          </a:p>
        </p:txBody>
      </p:sp>
    </p:spTree>
    <p:extLst>
      <p:ext uri="{BB962C8B-B14F-4D97-AF65-F5344CB8AC3E}">
        <p14:creationId xmlns:p14="http://schemas.microsoft.com/office/powerpoint/2010/main" val="3309106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Data Visualisation</a:t>
            </a:r>
          </a:p>
        </p:txBody>
      </p:sp>
      <p:sp>
        <p:nvSpPr>
          <p:cNvPr id="23" name="Content Placeholder 7"/>
          <p:cNvSpPr txBox="1">
            <a:spLocks/>
          </p:cNvSpPr>
          <p:nvPr/>
        </p:nvSpPr>
        <p:spPr>
          <a:xfrm>
            <a:off x="747418" y="1681674"/>
            <a:ext cx="7601053" cy="422144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800" dirty="0" smtClean="0">
                <a:cs typeface="Roboto Light"/>
              </a:rPr>
              <a:t>Visualisation – a key phase of analysis in crisis informatics.</a:t>
            </a:r>
          </a:p>
          <a:p>
            <a:pPr marL="0" indent="0">
              <a:buNone/>
            </a:pPr>
            <a:endParaRPr lang="en-GB" sz="1800" dirty="0">
              <a:cs typeface="Roboto Light"/>
            </a:endParaRPr>
          </a:p>
          <a:p>
            <a:pPr marL="0" indent="0">
              <a:buNone/>
            </a:pPr>
            <a:r>
              <a:rPr lang="en-GB" sz="1800" dirty="0" smtClean="0">
                <a:cs typeface="Roboto Light"/>
              </a:rPr>
              <a:t>Data interpretation is equally important to data collection and curation.</a:t>
            </a:r>
          </a:p>
          <a:p>
            <a:pPr marL="0" indent="0">
              <a:buNone/>
            </a:pPr>
            <a:endParaRPr lang="en-GB" sz="1800" dirty="0">
              <a:cs typeface="Roboto Light"/>
            </a:endParaRPr>
          </a:p>
          <a:p>
            <a:pPr marL="0" indent="0">
              <a:buNone/>
            </a:pPr>
            <a:r>
              <a:rPr lang="en-GB" sz="1800" dirty="0" smtClean="0">
                <a:cs typeface="Roboto Light"/>
              </a:rPr>
              <a:t>The visualisation can be driven by multiple objectives:</a:t>
            </a:r>
          </a:p>
          <a:p>
            <a:pPr lvl="1"/>
            <a:r>
              <a:rPr lang="en-GB" sz="1800" dirty="0" smtClean="0">
                <a:cs typeface="Roboto Light"/>
              </a:rPr>
              <a:t>Geospatial data visualisation.</a:t>
            </a:r>
          </a:p>
          <a:p>
            <a:pPr lvl="1"/>
            <a:r>
              <a:rPr lang="en-GB" sz="1800" dirty="0" smtClean="0">
                <a:cs typeface="Roboto Light"/>
              </a:rPr>
              <a:t>Emerging trends.</a:t>
            </a:r>
          </a:p>
          <a:p>
            <a:pPr lvl="1"/>
            <a:r>
              <a:rPr lang="en-GB" sz="1800" dirty="0" smtClean="0">
                <a:cs typeface="Roboto Light"/>
              </a:rPr>
              <a:t>Demographic based analysis.</a:t>
            </a:r>
          </a:p>
          <a:p>
            <a:pPr lvl="1"/>
            <a:r>
              <a:rPr lang="en-GB" sz="1800" dirty="0" smtClean="0">
                <a:cs typeface="Roboto Light"/>
              </a:rPr>
              <a:t>Mapping logistics.</a:t>
            </a:r>
          </a:p>
          <a:p>
            <a:pPr lvl="1"/>
            <a:r>
              <a:rPr lang="en-GB" sz="1800" dirty="0" smtClean="0">
                <a:cs typeface="Roboto Light"/>
              </a:rPr>
              <a:t>Predictive analysis.</a:t>
            </a:r>
          </a:p>
        </p:txBody>
      </p:sp>
      <p:sp>
        <p:nvSpPr>
          <p:cNvPr id="4" name="Slide Number Placeholder 3"/>
          <p:cNvSpPr>
            <a:spLocks noGrp="1"/>
          </p:cNvSpPr>
          <p:nvPr>
            <p:ph type="sldNum" sz="quarter" idx="12"/>
          </p:nvPr>
        </p:nvSpPr>
        <p:spPr/>
        <p:txBody>
          <a:bodyPr/>
          <a:lstStyle/>
          <a:p>
            <a:fld id="{D63D4D68-E5E1-497F-B018-33FA9D88ECA8}" type="slidenum">
              <a:rPr lang="en-GB" smtClean="0"/>
              <a:t>2</a:t>
            </a:fld>
            <a:endParaRPr lang="en-GB" dirty="0"/>
          </a:p>
        </p:txBody>
      </p:sp>
    </p:spTree>
    <p:extLst>
      <p:ext uri="{BB962C8B-B14F-4D97-AF65-F5344CB8AC3E}">
        <p14:creationId xmlns:p14="http://schemas.microsoft.com/office/powerpoint/2010/main" val="385886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Data Visualisation</a:t>
            </a:r>
          </a:p>
        </p:txBody>
      </p:sp>
      <p:sp>
        <p:nvSpPr>
          <p:cNvPr id="23" name="Content Placeholder 7"/>
          <p:cNvSpPr txBox="1">
            <a:spLocks/>
          </p:cNvSpPr>
          <p:nvPr/>
        </p:nvSpPr>
        <p:spPr>
          <a:xfrm>
            <a:off x="747418" y="1681674"/>
            <a:ext cx="7601053" cy="422144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smtClean="0">
                <a:cs typeface="Roboto Light"/>
              </a:rPr>
              <a:t>Platforms/Libraries for visualisation:</a:t>
            </a:r>
          </a:p>
          <a:p>
            <a:pPr lvl="1"/>
            <a:r>
              <a:rPr lang="en-GB" sz="2000" dirty="0" smtClean="0">
                <a:cs typeface="Roboto Light"/>
              </a:rPr>
              <a:t>Situation Awareness Platforms- </a:t>
            </a:r>
            <a:r>
              <a:rPr lang="en-GB" sz="2000" dirty="0" err="1" smtClean="0">
                <a:cs typeface="Roboto Light"/>
              </a:rPr>
              <a:t>Ushahidi</a:t>
            </a:r>
            <a:r>
              <a:rPr lang="en-GB" sz="2000" dirty="0" smtClean="0">
                <a:cs typeface="Roboto Light"/>
              </a:rPr>
              <a:t>, </a:t>
            </a:r>
            <a:r>
              <a:rPr lang="en-GB" sz="2000" dirty="0" err="1" smtClean="0">
                <a:cs typeface="Roboto Light"/>
              </a:rPr>
              <a:t>Sahana</a:t>
            </a:r>
            <a:r>
              <a:rPr lang="en-GB" sz="2000" dirty="0" smtClean="0">
                <a:cs typeface="Roboto Light"/>
              </a:rPr>
              <a:t> Foundation</a:t>
            </a:r>
          </a:p>
          <a:p>
            <a:pPr lvl="1"/>
            <a:r>
              <a:rPr lang="en-GB" sz="2000" dirty="0" smtClean="0">
                <a:cs typeface="Roboto Light"/>
              </a:rPr>
              <a:t>Visualisation Libraries – D3.js , </a:t>
            </a:r>
            <a:r>
              <a:rPr lang="en-GB" sz="2000" dirty="0" err="1" smtClean="0">
                <a:cs typeface="Roboto Light"/>
              </a:rPr>
              <a:t>Plotly</a:t>
            </a:r>
            <a:endParaRPr lang="en-GB" sz="2000" dirty="0" smtClean="0">
              <a:cs typeface="Roboto Light"/>
            </a:endParaRPr>
          </a:p>
          <a:p>
            <a:pPr lvl="1"/>
            <a:r>
              <a:rPr lang="en-GB" sz="2000" dirty="0" smtClean="0">
                <a:cs typeface="Roboto Light"/>
              </a:rPr>
              <a:t>HDX Quick Charts</a:t>
            </a:r>
          </a:p>
          <a:p>
            <a:pPr lvl="1"/>
            <a:r>
              <a:rPr lang="en-GB" sz="2000" dirty="0" smtClean="0">
                <a:cs typeface="Roboto Light"/>
              </a:rPr>
              <a:t>Interactive visualisation of Ontology - </a:t>
            </a:r>
            <a:r>
              <a:rPr lang="en-GB" sz="2000" dirty="0" err="1" smtClean="0">
                <a:cs typeface="Roboto Light"/>
              </a:rPr>
              <a:t>WebOWL</a:t>
            </a:r>
            <a:endParaRPr lang="en-GB" sz="2000" dirty="0" smtClean="0">
              <a:cs typeface="Roboto Light"/>
            </a:endParaRPr>
          </a:p>
        </p:txBody>
      </p:sp>
      <p:sp>
        <p:nvSpPr>
          <p:cNvPr id="4" name="Slide Number Placeholder 3"/>
          <p:cNvSpPr>
            <a:spLocks noGrp="1"/>
          </p:cNvSpPr>
          <p:nvPr>
            <p:ph type="sldNum" sz="quarter" idx="12"/>
          </p:nvPr>
        </p:nvSpPr>
        <p:spPr/>
        <p:txBody>
          <a:bodyPr/>
          <a:lstStyle/>
          <a:p>
            <a:fld id="{D63D4D68-E5E1-497F-B018-33FA9D88ECA8}" type="slidenum">
              <a:rPr lang="en-GB" smtClean="0"/>
              <a:t>3</a:t>
            </a:fld>
            <a:endParaRPr lang="en-GB" dirty="0"/>
          </a:p>
        </p:txBody>
      </p:sp>
    </p:spTree>
    <p:extLst>
      <p:ext uri="{BB962C8B-B14F-4D97-AF65-F5344CB8AC3E}">
        <p14:creationId xmlns:p14="http://schemas.microsoft.com/office/powerpoint/2010/main" val="2624341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6FA740-88C2-4438-BE74-8C45FDCFD8D6}"/>
              </a:ext>
            </a:extLst>
          </p:cNvPr>
          <p:cNvSpPr>
            <a:spLocks noGrp="1"/>
          </p:cNvSpPr>
          <p:nvPr>
            <p:ph type="title"/>
          </p:nvPr>
        </p:nvSpPr>
        <p:spPr/>
        <p:txBody>
          <a:bodyPr/>
          <a:lstStyle/>
          <a:p>
            <a:r>
              <a:rPr lang="en-US" dirty="0" err="1" smtClean="0"/>
              <a:t>Ushahidi</a:t>
            </a:r>
            <a:endParaRPr lang="en-US" dirty="0"/>
          </a:p>
        </p:txBody>
      </p:sp>
      <p:pic>
        <p:nvPicPr>
          <p:cNvPr id="3074" name="Picture 2" descr="Image result for ushahid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1609515"/>
            <a:ext cx="7904080" cy="446251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D63D4D68-E5E1-497F-B018-33FA9D88ECA8}" type="slidenum">
              <a:rPr lang="en-GB" smtClean="0"/>
              <a:t>4</a:t>
            </a:fld>
            <a:endParaRPr lang="en-GB"/>
          </a:p>
        </p:txBody>
      </p:sp>
    </p:spTree>
    <p:extLst>
      <p:ext uri="{BB962C8B-B14F-4D97-AF65-F5344CB8AC3E}">
        <p14:creationId xmlns:p14="http://schemas.microsoft.com/office/powerpoint/2010/main" val="2700999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6FA740-88C2-4438-BE74-8C45FDCFD8D6}"/>
              </a:ext>
            </a:extLst>
          </p:cNvPr>
          <p:cNvSpPr>
            <a:spLocks noGrp="1"/>
          </p:cNvSpPr>
          <p:nvPr>
            <p:ph type="title"/>
          </p:nvPr>
        </p:nvSpPr>
        <p:spPr/>
        <p:txBody>
          <a:bodyPr/>
          <a:lstStyle/>
          <a:p>
            <a:r>
              <a:rPr lang="en-US" dirty="0" smtClean="0"/>
              <a:t>THOR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062" y="2470251"/>
            <a:ext cx="7868288" cy="4282570"/>
          </a:xfrm>
          <a:prstGeom prst="rect">
            <a:avLst/>
          </a:prstGeom>
        </p:spPr>
      </p:pic>
      <p:sp>
        <p:nvSpPr>
          <p:cNvPr id="5" name="TextBox 4"/>
          <p:cNvSpPr txBox="1"/>
          <p:nvPr/>
        </p:nvSpPr>
        <p:spPr>
          <a:xfrm>
            <a:off x="744044" y="1285358"/>
            <a:ext cx="8399956" cy="1077218"/>
          </a:xfrm>
          <a:prstGeom prst="rect">
            <a:avLst/>
          </a:prstGeom>
          <a:noFill/>
        </p:spPr>
        <p:txBody>
          <a:bodyPr wrap="square" rtlCol="0">
            <a:spAutoFit/>
          </a:bodyPr>
          <a:lstStyle/>
          <a:p>
            <a:pPr marL="285750" indent="-285750">
              <a:buFont typeface="Arial" charset="0"/>
              <a:buChar char="•"/>
            </a:pPr>
            <a:r>
              <a:rPr lang="en-US" sz="1600"/>
              <a:t>THOR stands for Text-enabled Humanitarian Operations in Real Time</a:t>
            </a:r>
          </a:p>
          <a:p>
            <a:pPr marL="285750" indent="-285750">
              <a:buFont typeface="Arial" charset="0"/>
              <a:buChar char="•"/>
            </a:pPr>
            <a:r>
              <a:rPr lang="en-US" sz="1600"/>
              <a:t>Developed under the DARPA LORELEI program to assist in situational awareness in low-resource regions</a:t>
            </a:r>
          </a:p>
          <a:p>
            <a:pPr marL="285750" indent="-285750">
              <a:buFont typeface="Arial" charset="0"/>
              <a:buChar char="•"/>
            </a:pPr>
            <a:r>
              <a:rPr lang="en-US" sz="1600"/>
              <a:t>Come check out our demo on Uighyur dataset, and 2015 Nepal Earthquake Twitter dataset!</a:t>
            </a:r>
          </a:p>
        </p:txBody>
      </p:sp>
      <p:sp>
        <p:nvSpPr>
          <p:cNvPr id="3" name="Slide Number Placeholder 2"/>
          <p:cNvSpPr>
            <a:spLocks noGrp="1"/>
          </p:cNvSpPr>
          <p:nvPr>
            <p:ph type="sldNum" sz="quarter" idx="12"/>
          </p:nvPr>
        </p:nvSpPr>
        <p:spPr/>
        <p:txBody>
          <a:bodyPr/>
          <a:lstStyle/>
          <a:p>
            <a:fld id="{D63D4D68-E5E1-497F-B018-33FA9D88ECA8}" type="slidenum">
              <a:rPr lang="en-GB" smtClean="0"/>
              <a:t>5</a:t>
            </a:fld>
            <a:endParaRPr lang="en-GB"/>
          </a:p>
        </p:txBody>
      </p:sp>
    </p:spTree>
    <p:extLst>
      <p:ext uri="{BB962C8B-B14F-4D97-AF65-F5344CB8AC3E}">
        <p14:creationId xmlns:p14="http://schemas.microsoft.com/office/powerpoint/2010/main" val="3476739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882" y="2223423"/>
            <a:ext cx="7886700" cy="1325563"/>
          </a:xfrm>
        </p:spPr>
        <p:txBody>
          <a:bodyPr>
            <a:normAutofit/>
          </a:bodyPr>
          <a:lstStyle/>
          <a:p>
            <a:pPr algn="ctr"/>
            <a:r>
              <a:rPr lang="en-GB" sz="4000" dirty="0" smtClean="0"/>
              <a:t>Other Visualisation Examples</a:t>
            </a:r>
            <a:endParaRPr lang="en-GB" sz="4000" dirty="0"/>
          </a:p>
        </p:txBody>
      </p:sp>
      <p:sp>
        <p:nvSpPr>
          <p:cNvPr id="4" name="Slide Number Placeholder 3"/>
          <p:cNvSpPr>
            <a:spLocks noGrp="1"/>
          </p:cNvSpPr>
          <p:nvPr>
            <p:ph type="sldNum" sz="quarter" idx="12"/>
          </p:nvPr>
        </p:nvSpPr>
        <p:spPr/>
        <p:txBody>
          <a:bodyPr/>
          <a:lstStyle/>
          <a:p>
            <a:fld id="{D63D4D68-E5E1-497F-B018-33FA9D88ECA8}" type="slidenum">
              <a:rPr lang="en-GB" smtClean="0"/>
              <a:t>6</a:t>
            </a:fld>
            <a:endParaRPr lang="en-GB" dirty="0"/>
          </a:p>
        </p:txBody>
      </p:sp>
    </p:spTree>
    <p:extLst>
      <p:ext uri="{BB962C8B-B14F-4D97-AF65-F5344CB8AC3E}">
        <p14:creationId xmlns:p14="http://schemas.microsoft.com/office/powerpoint/2010/main" val="12787223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6FA740-88C2-4438-BE74-8C45FDCFD8D6}"/>
              </a:ext>
            </a:extLst>
          </p:cNvPr>
          <p:cNvSpPr>
            <a:spLocks noGrp="1"/>
          </p:cNvSpPr>
          <p:nvPr>
            <p:ph type="title"/>
          </p:nvPr>
        </p:nvSpPr>
        <p:spPr/>
        <p:txBody>
          <a:bodyPr/>
          <a:lstStyle/>
          <a:p>
            <a:r>
              <a:rPr lang="en-US" dirty="0" smtClean="0"/>
              <a:t>Commercial - Social Data Visualization</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523" y="1956927"/>
            <a:ext cx="8273667" cy="3254443"/>
          </a:xfrm>
          <a:prstGeom prst="rect">
            <a:avLst/>
          </a:prstGeom>
        </p:spPr>
      </p:pic>
      <p:sp>
        <p:nvSpPr>
          <p:cNvPr id="5" name="TextBox 4"/>
          <p:cNvSpPr txBox="1"/>
          <p:nvPr/>
        </p:nvSpPr>
        <p:spPr>
          <a:xfrm>
            <a:off x="3834580" y="5199085"/>
            <a:ext cx="4380271" cy="584775"/>
          </a:xfrm>
          <a:prstGeom prst="rect">
            <a:avLst/>
          </a:prstGeom>
          <a:noFill/>
        </p:spPr>
        <p:txBody>
          <a:bodyPr wrap="square" rtlCol="0">
            <a:spAutoFit/>
          </a:bodyPr>
          <a:lstStyle/>
          <a:p>
            <a:r>
              <a:rPr lang="en-US" sz="1600" b="1" dirty="0" err="1" smtClean="0"/>
              <a:t>Brandwatch</a:t>
            </a:r>
            <a:r>
              <a:rPr lang="en-US" sz="1600" dirty="0" smtClean="0"/>
              <a:t> is an enterprise that provides tools for </a:t>
            </a:r>
            <a:r>
              <a:rPr lang="en-US" sz="1600" dirty="0" err="1" smtClean="0"/>
              <a:t>analysing</a:t>
            </a:r>
            <a:r>
              <a:rPr lang="en-US" sz="1600" dirty="0" smtClean="0"/>
              <a:t> social sensor data.</a:t>
            </a:r>
            <a:endParaRPr lang="en-US" sz="1600" dirty="0"/>
          </a:p>
        </p:txBody>
      </p:sp>
      <p:sp>
        <p:nvSpPr>
          <p:cNvPr id="4" name="Slide Number Placeholder 3"/>
          <p:cNvSpPr>
            <a:spLocks noGrp="1"/>
          </p:cNvSpPr>
          <p:nvPr>
            <p:ph type="sldNum" sz="quarter" idx="12"/>
          </p:nvPr>
        </p:nvSpPr>
        <p:spPr/>
        <p:txBody>
          <a:bodyPr/>
          <a:lstStyle/>
          <a:p>
            <a:fld id="{D63D4D68-E5E1-497F-B018-33FA9D88ECA8}" type="slidenum">
              <a:rPr lang="en-GB" smtClean="0"/>
              <a:t>7</a:t>
            </a:fld>
            <a:endParaRPr lang="en-GB"/>
          </a:p>
        </p:txBody>
      </p:sp>
    </p:spTree>
    <p:extLst>
      <p:ext uri="{BB962C8B-B14F-4D97-AF65-F5344CB8AC3E}">
        <p14:creationId xmlns:p14="http://schemas.microsoft.com/office/powerpoint/2010/main" val="3594898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6FA740-88C2-4438-BE74-8C45FDCFD8D6}"/>
              </a:ext>
            </a:extLst>
          </p:cNvPr>
          <p:cNvSpPr>
            <a:spLocks noGrp="1"/>
          </p:cNvSpPr>
          <p:nvPr>
            <p:ph type="title"/>
          </p:nvPr>
        </p:nvSpPr>
        <p:spPr/>
        <p:txBody>
          <a:bodyPr/>
          <a:lstStyle/>
          <a:p>
            <a:r>
              <a:rPr lang="en-US" dirty="0"/>
              <a:t>Commercial </a:t>
            </a:r>
            <a:r>
              <a:rPr lang="en-US" dirty="0" smtClean="0"/>
              <a:t>- Social Data Visualization</a:t>
            </a:r>
            <a:endParaRPr lang="en-US" dirty="0"/>
          </a:p>
        </p:txBody>
      </p:sp>
      <p:sp>
        <p:nvSpPr>
          <p:cNvPr id="5" name="TextBox 4"/>
          <p:cNvSpPr txBox="1"/>
          <p:nvPr/>
        </p:nvSpPr>
        <p:spPr>
          <a:xfrm>
            <a:off x="2418735" y="5838940"/>
            <a:ext cx="5602233" cy="584775"/>
          </a:xfrm>
          <a:prstGeom prst="rect">
            <a:avLst/>
          </a:prstGeom>
          <a:noFill/>
        </p:spPr>
        <p:txBody>
          <a:bodyPr wrap="square" rtlCol="0">
            <a:spAutoFit/>
          </a:bodyPr>
          <a:lstStyle/>
          <a:p>
            <a:r>
              <a:rPr lang="en-US" sz="1600" b="1" dirty="0" smtClean="0"/>
              <a:t>Crimson Hexagon</a:t>
            </a:r>
            <a:r>
              <a:rPr lang="en-US" sz="1600" dirty="0" smtClean="0"/>
              <a:t> is an enterprise that provides solutions to </a:t>
            </a:r>
            <a:r>
              <a:rPr lang="en-US" sz="1600" dirty="0" err="1" smtClean="0"/>
              <a:t>analyse</a:t>
            </a:r>
            <a:r>
              <a:rPr lang="en-US" sz="1600" dirty="0" smtClean="0"/>
              <a:t> social data and engage deeper with users/audience.</a:t>
            </a:r>
            <a:endParaRPr lang="en-US" sz="1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1718087"/>
            <a:ext cx="7392318" cy="4120853"/>
          </a:xfrm>
          <a:prstGeom prst="rect">
            <a:avLst/>
          </a:prstGeom>
        </p:spPr>
      </p:pic>
      <p:sp>
        <p:nvSpPr>
          <p:cNvPr id="4" name="Slide Number Placeholder 3"/>
          <p:cNvSpPr>
            <a:spLocks noGrp="1"/>
          </p:cNvSpPr>
          <p:nvPr>
            <p:ph type="sldNum" sz="quarter" idx="12"/>
          </p:nvPr>
        </p:nvSpPr>
        <p:spPr/>
        <p:txBody>
          <a:bodyPr/>
          <a:lstStyle/>
          <a:p>
            <a:fld id="{D63D4D68-E5E1-497F-B018-33FA9D88ECA8}" type="slidenum">
              <a:rPr lang="en-GB" smtClean="0"/>
              <a:t>8</a:t>
            </a:fld>
            <a:endParaRPr lang="en-GB"/>
          </a:p>
        </p:txBody>
      </p:sp>
    </p:spTree>
    <p:extLst>
      <p:ext uri="{BB962C8B-B14F-4D97-AF65-F5344CB8AC3E}">
        <p14:creationId xmlns:p14="http://schemas.microsoft.com/office/powerpoint/2010/main" val="4681736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6FA740-88C2-4438-BE74-8C45FDCFD8D6}"/>
              </a:ext>
            </a:extLst>
          </p:cNvPr>
          <p:cNvSpPr>
            <a:spLocks noGrp="1"/>
          </p:cNvSpPr>
          <p:nvPr>
            <p:ph type="title"/>
          </p:nvPr>
        </p:nvSpPr>
        <p:spPr/>
        <p:txBody>
          <a:bodyPr/>
          <a:lstStyle/>
          <a:p>
            <a:r>
              <a:rPr lang="en-US" dirty="0"/>
              <a:t>Commercial - </a:t>
            </a:r>
            <a:r>
              <a:rPr lang="en-US" dirty="0" smtClean="0"/>
              <a:t>- Social Data Visualization</a:t>
            </a:r>
            <a:endParaRPr lang="en-US" dirty="0"/>
          </a:p>
        </p:txBody>
      </p:sp>
      <p:sp>
        <p:nvSpPr>
          <p:cNvPr id="5" name="TextBox 4"/>
          <p:cNvSpPr txBox="1"/>
          <p:nvPr/>
        </p:nvSpPr>
        <p:spPr>
          <a:xfrm>
            <a:off x="6457950" y="6079352"/>
            <a:ext cx="1839818" cy="276999"/>
          </a:xfrm>
          <a:prstGeom prst="rect">
            <a:avLst/>
          </a:prstGeom>
          <a:noFill/>
        </p:spPr>
        <p:txBody>
          <a:bodyPr wrap="square" rtlCol="0">
            <a:spAutoFit/>
          </a:bodyPr>
          <a:lstStyle/>
          <a:p>
            <a:r>
              <a:rPr lang="en-US" sz="1200" dirty="0" smtClean="0"/>
              <a:t>Source: Crimson Hexagon</a:t>
            </a:r>
            <a:endParaRPr lang="en-US" sz="12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6283" y="2503617"/>
            <a:ext cx="5682528" cy="3437236"/>
          </a:xfrm>
          <a:prstGeom prst="rect">
            <a:avLst/>
          </a:prstGeom>
        </p:spPr>
      </p:pic>
      <p:sp>
        <p:nvSpPr>
          <p:cNvPr id="3" name="Slide Number Placeholder 2"/>
          <p:cNvSpPr>
            <a:spLocks noGrp="1"/>
          </p:cNvSpPr>
          <p:nvPr>
            <p:ph type="sldNum" sz="quarter" idx="12"/>
          </p:nvPr>
        </p:nvSpPr>
        <p:spPr/>
        <p:txBody>
          <a:bodyPr/>
          <a:lstStyle/>
          <a:p>
            <a:fld id="{D63D4D68-E5E1-497F-B018-33FA9D88ECA8}" type="slidenum">
              <a:rPr lang="en-GB" smtClean="0"/>
              <a:t>9</a:t>
            </a:fld>
            <a:endParaRPr lang="en-GB"/>
          </a:p>
        </p:txBody>
      </p:sp>
      <p:sp>
        <p:nvSpPr>
          <p:cNvPr id="6" name="TextBox 5"/>
          <p:cNvSpPr txBox="1"/>
          <p:nvPr/>
        </p:nvSpPr>
        <p:spPr>
          <a:xfrm>
            <a:off x="628650" y="1728160"/>
            <a:ext cx="5574890" cy="369332"/>
          </a:xfrm>
          <a:prstGeom prst="rect">
            <a:avLst/>
          </a:prstGeom>
          <a:noFill/>
        </p:spPr>
        <p:txBody>
          <a:bodyPr wrap="square" rtlCol="0">
            <a:spAutoFit/>
          </a:bodyPr>
          <a:lstStyle/>
          <a:p>
            <a:r>
              <a:rPr lang="en-US" dirty="0" smtClean="0"/>
              <a:t>Sort tweets/documents based on temporal relevance.</a:t>
            </a:r>
            <a:endParaRPr lang="en-US" dirty="0"/>
          </a:p>
        </p:txBody>
      </p:sp>
    </p:spTree>
    <p:extLst>
      <p:ext uri="{BB962C8B-B14F-4D97-AF65-F5344CB8AC3E}">
        <p14:creationId xmlns:p14="http://schemas.microsoft.com/office/powerpoint/2010/main" val="344814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14722</TotalTime>
  <Words>803</Words>
  <Application>Microsoft Macintosh PowerPoint</Application>
  <PresentationFormat>On-screen Show (4:3)</PresentationFormat>
  <Paragraphs>76</Paragraphs>
  <Slides>11</Slides>
  <Notes>11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Roboto Light</vt:lpstr>
      <vt:lpstr>Office Theme</vt:lpstr>
      <vt:lpstr>SMASAC - Visualizations, End-to-End Systems and Conclusion</vt:lpstr>
      <vt:lpstr>Data Visualisation</vt:lpstr>
      <vt:lpstr>Data Visualisation</vt:lpstr>
      <vt:lpstr>Ushahidi</vt:lpstr>
      <vt:lpstr>THOR</vt:lpstr>
      <vt:lpstr>Other Visualisation Examples</vt:lpstr>
      <vt:lpstr>Commercial - Social Data Visualization</vt:lpstr>
      <vt:lpstr>Commercial - Social Data Visualization</vt:lpstr>
      <vt:lpstr>Commercial - - Social Data Visualization</vt:lpstr>
      <vt:lpstr>HashViz</vt:lpstr>
      <vt:lpstr>Platforms 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Gregoire.Burel</dc:creator>
  <cp:lastModifiedBy>Microsoft Office User</cp:lastModifiedBy>
  <cp:revision>185</cp:revision>
  <dcterms:created xsi:type="dcterms:W3CDTF">2018-03-07T10:04:08Z</dcterms:created>
  <dcterms:modified xsi:type="dcterms:W3CDTF">2018-04-22T10:37:06Z</dcterms:modified>
</cp:coreProperties>
</file>