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80" r:id="rId2"/>
    <p:sldId id="281" r:id="rId3"/>
    <p:sldId id="282" r:id="rId4"/>
    <p:sldId id="283" r:id="rId5"/>
    <p:sldId id="284" r:id="rId6"/>
    <p:sldId id="285" r:id="rId7"/>
    <p:sldId id="286" r:id="rId8"/>
    <p:sldId id="287" r:id="rId9"/>
    <p:sldId id="288" r:id="rId10"/>
    <p:sldId id="293" r:id="rId11"/>
    <p:sldId id="371" r:id="rId12"/>
    <p:sldId id="295" r:id="rId13"/>
    <p:sldId id="372" r:id="rId14"/>
    <p:sldId id="297" r:id="rId15"/>
    <p:sldId id="298" r:id="rId16"/>
    <p:sldId id="299" r:id="rId17"/>
    <p:sldId id="373" r:id="rId18"/>
    <p:sldId id="379" r:id="rId19"/>
    <p:sldId id="302" r:id="rId20"/>
    <p:sldId id="303" r:id="rId21"/>
    <p:sldId id="309" r:id="rId22"/>
    <p:sldId id="376" r:id="rId23"/>
    <p:sldId id="378" r:id="rId24"/>
    <p:sldId id="375" r:id="rId25"/>
    <p:sldId id="289"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3]" lastIdx="1" clrIdx="0"/>
  <p:cmAuthor id="2" name="Microsoft Office User" initials="Office [4]" lastIdx="1" clrIdx="1"/>
  <p:cmAuthor id="3" name="Microsoft Office User" initials="Office [5]"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056"/>
    <a:srgbClr val="A5C6B4"/>
    <a:srgbClr val="F806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94" autoAdjust="0"/>
    <p:restoredTop sz="92605" autoAdjust="0"/>
  </p:normalViewPr>
  <p:slideViewPr>
    <p:cSldViewPr snapToGrid="0">
      <p:cViewPr>
        <p:scale>
          <a:sx n="100" d="100"/>
          <a:sy n="100" d="100"/>
        </p:scale>
        <p:origin x="72" y="3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256C8-1BA4-4200-90F3-9413893DDEA5}" type="datetimeFigureOut">
              <a:rPr lang="en-US" smtClean="0"/>
              <a:t>4/22/2018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E0FAC-92B7-4344-B8CE-D78B9752AB0B}" type="slidenum">
              <a:rPr lang="en-US" smtClean="0"/>
              <a:t>‹#›</a:t>
            </a:fld>
            <a:endParaRPr lang="en-US"/>
          </a:p>
        </p:txBody>
      </p:sp>
    </p:spTree>
    <p:extLst>
      <p:ext uri="{BB962C8B-B14F-4D97-AF65-F5344CB8AC3E}">
        <p14:creationId xmlns:p14="http://schemas.microsoft.com/office/powerpoint/2010/main" val="360801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D3E0FAC-92B7-4344-B8CE-D78B9752AB0B}" type="slidenum">
              <a:rPr lang="en-US" smtClean="0"/>
              <a:t>1</a:t>
            </a:fld>
            <a:endParaRPr lang="en-US"/>
          </a:p>
        </p:txBody>
      </p:sp>
    </p:spTree>
    <p:extLst>
      <p:ext uri="{BB962C8B-B14F-4D97-AF65-F5344CB8AC3E}">
        <p14:creationId xmlns:p14="http://schemas.microsoft.com/office/powerpoint/2010/main" val="152671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p:txBody>
      </p:sp>
      <p:sp>
        <p:nvSpPr>
          <p:cNvPr id="4" name="Slide Number Placeholder 3"/>
          <p:cNvSpPr>
            <a:spLocks noGrp="1"/>
          </p:cNvSpPr>
          <p:nvPr>
            <p:ph type="sldNum" sz="quarter" idx="10"/>
          </p:nvPr>
        </p:nvSpPr>
        <p:spPr/>
        <p:txBody>
          <a:bodyPr/>
          <a:lstStyle/>
          <a:p>
            <a:fld id="{1FCF5342-079E-44A6-ABEB-0241FE63E21A}" type="slidenum">
              <a:rPr lang="en-GB" smtClean="0"/>
              <a:t>4</a:t>
            </a:fld>
            <a:endParaRPr lang="en-GB"/>
          </a:p>
        </p:txBody>
      </p:sp>
    </p:spTree>
    <p:extLst>
      <p:ext uri="{BB962C8B-B14F-4D97-AF65-F5344CB8AC3E}">
        <p14:creationId xmlns:p14="http://schemas.microsoft.com/office/powerpoint/2010/main" val="1124136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availability, </a:t>
            </a:r>
            <a:r>
              <a:rPr lang="en-GB" dirty="0" err="1"/>
              <a:t>api</a:t>
            </a:r>
            <a:r>
              <a:rPr lang="en-GB" dirty="0"/>
              <a:t> </a:t>
            </a:r>
            <a:r>
              <a:rPr lang="en-GB" dirty="0" err="1"/>
              <a:t>etc</a:t>
            </a:r>
            <a:r>
              <a:rPr lang="en-GB" dirty="0"/>
              <a:t>… for each</a:t>
            </a:r>
          </a:p>
        </p:txBody>
      </p:sp>
      <p:sp>
        <p:nvSpPr>
          <p:cNvPr id="4" name="Slide Number Placeholder 3"/>
          <p:cNvSpPr>
            <a:spLocks noGrp="1"/>
          </p:cNvSpPr>
          <p:nvPr>
            <p:ph type="sldNum" sz="quarter" idx="10"/>
          </p:nvPr>
        </p:nvSpPr>
        <p:spPr/>
        <p:txBody>
          <a:bodyPr/>
          <a:lstStyle/>
          <a:p>
            <a:fld id="{1FCF5342-079E-44A6-ABEB-0241FE63E21A}" type="slidenum">
              <a:rPr lang="en-GB" smtClean="0"/>
              <a:t>5</a:t>
            </a:fld>
            <a:endParaRPr lang="en-GB"/>
          </a:p>
        </p:txBody>
      </p:sp>
    </p:spTree>
    <p:extLst>
      <p:ext uri="{BB962C8B-B14F-4D97-AF65-F5344CB8AC3E}">
        <p14:creationId xmlns:p14="http://schemas.microsoft.com/office/powerpoint/2010/main" val="2518031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https://techcrunch.com/2017/06/27/facebook-2-billion-users/</a:t>
            </a:r>
          </a:p>
          <a:p>
            <a:endParaRPr lang="en-GB" dirty="0"/>
          </a:p>
        </p:txBody>
      </p:sp>
      <p:sp>
        <p:nvSpPr>
          <p:cNvPr id="4" name="Slide Number Placeholder 3"/>
          <p:cNvSpPr>
            <a:spLocks noGrp="1"/>
          </p:cNvSpPr>
          <p:nvPr>
            <p:ph type="sldNum" sz="quarter" idx="10"/>
          </p:nvPr>
        </p:nvSpPr>
        <p:spPr/>
        <p:txBody>
          <a:bodyPr/>
          <a:lstStyle/>
          <a:p>
            <a:fld id="{1FCF5342-079E-44A6-ABEB-0241FE63E21A}" type="slidenum">
              <a:rPr lang="en-GB" smtClean="0"/>
              <a:t>6</a:t>
            </a:fld>
            <a:endParaRPr lang="en-GB"/>
          </a:p>
        </p:txBody>
      </p:sp>
    </p:spTree>
    <p:extLst>
      <p:ext uri="{BB962C8B-B14F-4D97-AF65-F5344CB8AC3E}">
        <p14:creationId xmlns:p14="http://schemas.microsoft.com/office/powerpoint/2010/main" val="3843417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12</a:t>
            </a:fld>
            <a:endParaRPr lang="en-US"/>
          </a:p>
        </p:txBody>
      </p:sp>
    </p:spTree>
    <p:extLst>
      <p:ext uri="{BB962C8B-B14F-4D97-AF65-F5344CB8AC3E}">
        <p14:creationId xmlns:p14="http://schemas.microsoft.com/office/powerpoint/2010/main" val="32255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15</a:t>
            </a:fld>
            <a:endParaRPr lang="en-US"/>
          </a:p>
        </p:txBody>
      </p:sp>
    </p:spTree>
    <p:extLst>
      <p:ext uri="{BB962C8B-B14F-4D97-AF65-F5344CB8AC3E}">
        <p14:creationId xmlns:p14="http://schemas.microsoft.com/office/powerpoint/2010/main" val="4277242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16</a:t>
            </a:fld>
            <a:endParaRPr lang="en-US"/>
          </a:p>
        </p:txBody>
      </p:sp>
    </p:spTree>
    <p:extLst>
      <p:ext uri="{BB962C8B-B14F-4D97-AF65-F5344CB8AC3E}">
        <p14:creationId xmlns:p14="http://schemas.microsoft.com/office/powerpoint/2010/main" val="1236941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17</a:t>
            </a:fld>
            <a:endParaRPr lang="en-US"/>
          </a:p>
        </p:txBody>
      </p:sp>
    </p:spTree>
    <p:extLst>
      <p:ext uri="{BB962C8B-B14F-4D97-AF65-F5344CB8AC3E}">
        <p14:creationId xmlns:p14="http://schemas.microsoft.com/office/powerpoint/2010/main" val="1563630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D3E0FAC-92B7-4344-B8CE-D78B9752AB0B}" type="slidenum">
              <a:rPr lang="en-US" smtClean="0"/>
              <a:t>18</a:t>
            </a:fld>
            <a:endParaRPr lang="en-US"/>
          </a:p>
        </p:txBody>
      </p:sp>
    </p:spTree>
    <p:extLst>
      <p:ext uri="{BB962C8B-B14F-4D97-AF65-F5344CB8AC3E}">
        <p14:creationId xmlns:p14="http://schemas.microsoft.com/office/powerpoint/2010/main" val="1727474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A9E97F-7B70-48CB-88B1-5F21059BB2B8}"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86998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1E19A1-8553-4DB3-9DE2-49E86FFC745F}"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15141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CA4800-2910-409E-ABBE-0FA75EC58D1F}"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403203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BEFD56-6E1A-488A-B494-AAE30CD1B488}"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82206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5D00-5603-4DD7-BE72-7353B6DBE57C}" type="datetime1">
              <a:rPr lang="en-GB" smtClean="0"/>
              <a:t>22/04/2018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23230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A05D1-6B67-47DE-9B5A-8FB1C49D6C39}"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382487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02075D-528D-46CB-B047-4B0F09ED4242}" type="datetime1">
              <a:rPr lang="en-GB" smtClean="0"/>
              <a:t>22/04/2018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065450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CE21D4-7A69-4436-8A06-304B88E20996}" type="datetime1">
              <a:rPr lang="en-GB" smtClean="0"/>
              <a:t>22/04/2018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1237331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9569B-E4C9-4DCF-B71C-181C30780B2C}" type="datetime1">
              <a:rPr lang="en-GB" smtClean="0"/>
              <a:t>22/04/2018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3856856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4C2393-37AD-4E37-B1D1-23EE98EED6CB}"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61157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289B7D-FED5-4C7F-AB20-9F029634F3A1}" type="datetime1">
              <a:rPr lang="en-GB" smtClean="0"/>
              <a:t>22/04/2018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3D4D68-E5E1-497F-B018-33FA9D88ECA8}" type="slidenum">
              <a:rPr lang="en-GB" smtClean="0"/>
              <a:t>‹#›</a:t>
            </a:fld>
            <a:endParaRPr lang="en-GB"/>
          </a:p>
        </p:txBody>
      </p:sp>
    </p:spTree>
    <p:extLst>
      <p:ext uri="{BB962C8B-B14F-4D97-AF65-F5344CB8AC3E}">
        <p14:creationId xmlns:p14="http://schemas.microsoft.com/office/powerpoint/2010/main" val="2794451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6BED4-634B-4BD7-BC80-DF280D866888}" type="datetime1">
              <a:rPr lang="en-GB" smtClean="0"/>
              <a:t>22/04/2018</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D4D68-E5E1-497F-B018-33FA9D88ECA8}" type="slidenum">
              <a:rPr lang="en-GB" smtClean="0"/>
              <a:t>‹#›</a:t>
            </a:fld>
            <a:endParaRPr lang="en-GB"/>
          </a:p>
        </p:txBody>
      </p:sp>
    </p:spTree>
    <p:extLst>
      <p:ext uri="{BB962C8B-B14F-4D97-AF65-F5344CB8AC3E}">
        <p14:creationId xmlns:p14="http://schemas.microsoft.com/office/powerpoint/2010/main" val="1337285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tiff"/><Relationship Id="rId7" Type="http://schemas.openxmlformats.org/officeDocument/2006/relationships/image" Target="../media/image37.png"/><Relationship Id="rId2" Type="http://schemas.openxmlformats.org/officeDocument/2006/relationships/image" Target="../media/image32.tiff"/><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tiff"/><Relationship Id="rId4" Type="http://schemas.openxmlformats.org/officeDocument/2006/relationships/image" Target="../media/image34.tiff"/></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techcrunch.com/2017/06/27/facebook-2-billion-users/"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pps.twitter.com/app/new"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hyperlink" Target="https://developer.twitter.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SMASAC - Data Collection and Filtering</a:t>
            </a:r>
            <a:endParaRPr lang="en-GB" dirty="0"/>
          </a:p>
        </p:txBody>
      </p:sp>
      <p:sp>
        <p:nvSpPr>
          <p:cNvPr id="3" name="Rectangle 2"/>
          <p:cNvSpPr/>
          <p:nvPr/>
        </p:nvSpPr>
        <p:spPr>
          <a:xfrm>
            <a:off x="1848408" y="4892189"/>
            <a:ext cx="1065097" cy="610935"/>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latin typeface="+mj-lt"/>
                <a:ea typeface="Roboto Light" charset="0"/>
                <a:cs typeface="Roboto Light" charset="0"/>
              </a:rPr>
              <a:t>Collect</a:t>
            </a:r>
          </a:p>
        </p:txBody>
      </p:sp>
      <p:sp>
        <p:nvSpPr>
          <p:cNvPr id="4" name="Rectangle 3"/>
          <p:cNvSpPr/>
          <p:nvPr/>
        </p:nvSpPr>
        <p:spPr>
          <a:xfrm>
            <a:off x="3951090" y="4902822"/>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bg1"/>
                </a:solidFill>
                <a:latin typeface="+mj-lt"/>
                <a:ea typeface="Roboto Light" charset="0"/>
                <a:cs typeface="Roboto Light" charset="0"/>
              </a:rPr>
              <a:t>Analyse</a:t>
            </a:r>
          </a:p>
        </p:txBody>
      </p:sp>
      <p:sp>
        <p:nvSpPr>
          <p:cNvPr id="5" name="Rectangle 4"/>
          <p:cNvSpPr/>
          <p:nvPr/>
        </p:nvSpPr>
        <p:spPr>
          <a:xfrm>
            <a:off x="6053772" y="4902822"/>
            <a:ext cx="1447254"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bg1"/>
                </a:solidFill>
                <a:latin typeface="+mj-lt"/>
                <a:ea typeface="Roboto Light" charset="0"/>
                <a:cs typeface="Roboto Light" charset="0"/>
              </a:rPr>
              <a:t>Understand &amp; </a:t>
            </a:r>
            <a:r>
              <a:rPr lang="en-GB" sz="1600" dirty="0">
                <a:solidFill>
                  <a:schemeClr val="bg1"/>
                </a:solidFill>
                <a:latin typeface="+mj-lt"/>
                <a:ea typeface="Roboto Light" charset="0"/>
                <a:cs typeface="Roboto Light" charset="0"/>
              </a:rPr>
              <a:t>Visualise</a:t>
            </a:r>
          </a:p>
        </p:txBody>
      </p:sp>
      <p:cxnSp>
        <p:nvCxnSpPr>
          <p:cNvPr id="6" name="Straight Arrow Connector 5"/>
          <p:cNvCxnSpPr>
            <a:stCxn id="3" idx="3"/>
            <a:endCxn id="4" idx="1"/>
          </p:cNvCxnSpPr>
          <p:nvPr/>
        </p:nvCxnSpPr>
        <p:spPr>
          <a:xfrm>
            <a:off x="2913505" y="5197657"/>
            <a:ext cx="1037585" cy="1063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4" idx="3"/>
            <a:endCxn id="5" idx="1"/>
          </p:cNvCxnSpPr>
          <p:nvPr/>
        </p:nvCxnSpPr>
        <p:spPr>
          <a:xfrm>
            <a:off x="5016187" y="5208290"/>
            <a:ext cx="1037585" cy="0"/>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 name="Content Placeholder 7"/>
          <p:cNvSpPr txBox="1">
            <a:spLocks/>
          </p:cNvSpPr>
          <p:nvPr/>
        </p:nvSpPr>
        <p:spPr>
          <a:xfrm>
            <a:off x="1757640" y="5610895"/>
            <a:ext cx="1155865"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Gather</a:t>
            </a:r>
            <a:r>
              <a:rPr lang="en-GB" sz="1400" dirty="0">
                <a:cs typeface="Roboto Light"/>
              </a:rPr>
              <a:t> data from various information sources</a:t>
            </a:r>
          </a:p>
        </p:txBody>
      </p:sp>
      <p:sp>
        <p:nvSpPr>
          <p:cNvPr id="12" name="Content Placeholder 7"/>
          <p:cNvSpPr txBox="1">
            <a:spLocks/>
          </p:cNvSpPr>
          <p:nvPr/>
        </p:nvSpPr>
        <p:spPr>
          <a:xfrm>
            <a:off x="3687071" y="5610895"/>
            <a:ext cx="1593134"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Extract</a:t>
            </a:r>
            <a:r>
              <a:rPr lang="en-GB" sz="1400" dirty="0">
                <a:cs typeface="Roboto Light"/>
              </a:rPr>
              <a:t> key information, verify trustworthiness, classify, etc.</a:t>
            </a:r>
          </a:p>
        </p:txBody>
      </p:sp>
      <p:sp>
        <p:nvSpPr>
          <p:cNvPr id="13" name="Content Placeholder 7"/>
          <p:cNvSpPr txBox="1">
            <a:spLocks/>
          </p:cNvSpPr>
          <p:nvPr/>
        </p:nvSpPr>
        <p:spPr>
          <a:xfrm>
            <a:off x="6100116" y="5610895"/>
            <a:ext cx="1354566" cy="110887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400" b="1" dirty="0">
                <a:cs typeface="Roboto Light"/>
              </a:rPr>
              <a:t>Connect </a:t>
            </a:r>
            <a:r>
              <a:rPr lang="en-GB" sz="1400" dirty="0">
                <a:cs typeface="Roboto Light"/>
              </a:rPr>
              <a:t>and</a:t>
            </a:r>
            <a:r>
              <a:rPr lang="en-GB" sz="1400" b="1" dirty="0">
                <a:cs typeface="Roboto Light"/>
              </a:rPr>
              <a:t> Visualise</a:t>
            </a:r>
            <a:r>
              <a:rPr lang="en-GB" sz="1400" dirty="0">
                <a:cs typeface="Roboto Light"/>
              </a:rPr>
              <a:t> information.</a:t>
            </a:r>
          </a:p>
        </p:txBody>
      </p:sp>
      <p:sp>
        <p:nvSpPr>
          <p:cNvPr id="15" name="Rectangle 14"/>
          <p:cNvSpPr/>
          <p:nvPr/>
        </p:nvSpPr>
        <p:spPr>
          <a:xfrm>
            <a:off x="2913505" y="4412512"/>
            <a:ext cx="5433053" cy="2307261"/>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2"/>
          <p:cNvSpPr>
            <a:spLocks noGrp="1"/>
          </p:cNvSpPr>
          <p:nvPr>
            <p:ph type="subTitle" idx="1"/>
          </p:nvPr>
        </p:nvSpPr>
        <p:spPr>
          <a:xfrm>
            <a:off x="1143000" y="3602038"/>
            <a:ext cx="6858000" cy="1655762"/>
          </a:xfrm>
        </p:spPr>
        <p:txBody>
          <a:bodyPr/>
          <a:lstStyle/>
          <a:p>
            <a:r>
              <a:rPr lang="en-GB" u="sng" dirty="0" smtClean="0"/>
              <a:t>GRÉGOIRE BUREL</a:t>
            </a:r>
            <a:r>
              <a:rPr lang="en-GB" dirty="0" smtClean="0"/>
              <a:t>, MAYANK KEJRIWAL AND PRASHANT KHARE</a:t>
            </a:r>
          </a:p>
          <a:p>
            <a:endParaRPr lang="en-GB" dirty="0"/>
          </a:p>
        </p:txBody>
      </p:sp>
    </p:spTree>
    <p:extLst>
      <p:ext uri="{BB962C8B-B14F-4D97-AF65-F5344CB8AC3E}">
        <p14:creationId xmlns:p14="http://schemas.microsoft.com/office/powerpoint/2010/main" val="139058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28954" y="1063228"/>
            <a:ext cx="6687372" cy="475562"/>
          </a:xfrm>
        </p:spPr>
        <p:txBody>
          <a:bodyPr>
            <a:normAutofit fontScale="90000"/>
          </a:bodyPr>
          <a:lstStyle/>
          <a:p>
            <a:r>
              <a:rPr lang="en-US" dirty="0" smtClean="0"/>
              <a:t>Twitter Data and Crises</a:t>
            </a:r>
            <a:endParaRPr lang="en-US" dirty="0"/>
          </a:p>
        </p:txBody>
      </p:sp>
      <p:sp>
        <p:nvSpPr>
          <p:cNvPr id="6" name="Rounded Rectangle 5"/>
          <p:cNvSpPr/>
          <p:nvPr/>
        </p:nvSpPr>
        <p:spPr>
          <a:xfrm>
            <a:off x="1305636" y="2045329"/>
            <a:ext cx="1998222" cy="1437677"/>
          </a:xfrm>
          <a:prstGeom prst="roundRect">
            <a:avLst/>
          </a:prstGeom>
          <a:blipFill dpi="0" rotWithShape="1">
            <a:blip r:embed="rId2" cstate="print">
              <a:extLst>
                <a:ext uri="{28A0092B-C50C-407E-A947-70E740481C1C}">
                  <a14:useLocalDpi xmlns:a14="http://schemas.microsoft.com/office/drawing/2010/main" val="0"/>
                </a:ext>
              </a:extLst>
            </a:blip>
            <a:srcRect/>
            <a:stretch>
              <a:fillRect l="-10578" r="-1233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extBox 6"/>
          <p:cNvSpPr txBox="1"/>
          <p:nvPr/>
        </p:nvSpPr>
        <p:spPr>
          <a:xfrm>
            <a:off x="3627894" y="1808820"/>
            <a:ext cx="183620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t>People of NSW, be careful because there's fires spreading! Stay safe everyone!</a:t>
            </a:r>
          </a:p>
        </p:txBody>
      </p:sp>
      <p:sp>
        <p:nvSpPr>
          <p:cNvPr id="8" name="Rounded Rectangle 7"/>
          <p:cNvSpPr/>
          <p:nvPr/>
        </p:nvSpPr>
        <p:spPr>
          <a:xfrm>
            <a:off x="3573888" y="3651610"/>
            <a:ext cx="1998222" cy="1437677"/>
          </a:xfrm>
          <a:prstGeom prst="round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Connector 8"/>
          <p:cNvCxnSpPr>
            <a:stCxn id="12" idx="1"/>
          </p:cNvCxnSpPr>
          <p:nvPr/>
        </p:nvCxnSpPr>
        <p:spPr>
          <a:xfrm flipH="1">
            <a:off x="3303858" y="2306829"/>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0" name="TextBox 9"/>
          <p:cNvSpPr txBox="1"/>
          <p:nvPr/>
        </p:nvSpPr>
        <p:spPr>
          <a:xfrm>
            <a:off x="1251630" y="4255360"/>
            <a:ext cx="2106234"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Hundreds of volunteers in Mexico tried to unearth children they hoped were still alive beneath a school's ruins</a:t>
            </a:r>
          </a:p>
        </p:txBody>
      </p:sp>
      <p:cxnSp>
        <p:nvCxnSpPr>
          <p:cNvPr id="11" name="Straight Connector 10"/>
          <p:cNvCxnSpPr/>
          <p:nvPr/>
        </p:nvCxnSpPr>
        <p:spPr>
          <a:xfrm flipH="1">
            <a:off x="3361074" y="4779150"/>
            <a:ext cx="212814"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sp>
        <p:nvSpPr>
          <p:cNvPr id="12" name="Rounded Rectangle 11"/>
          <p:cNvSpPr/>
          <p:nvPr/>
        </p:nvSpPr>
        <p:spPr>
          <a:xfrm>
            <a:off x="5813669" y="2477377"/>
            <a:ext cx="1998222" cy="1437677"/>
          </a:xfrm>
          <a:prstGeom prst="round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TextBox 12"/>
          <p:cNvSpPr txBox="1"/>
          <p:nvPr/>
        </p:nvSpPr>
        <p:spPr>
          <a:xfrm>
            <a:off x="5813670" y="4255361"/>
            <a:ext cx="1972687" cy="1251406"/>
          </a:xfrm>
          <a:prstGeom prst="roundRect">
            <a:avLst/>
          </a:prstGeom>
          <a:noFill/>
          <a:ln>
            <a:prstDash val="sysDot"/>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350" dirty="0">
                <a:solidFill>
                  <a:schemeClr val="tx1"/>
                </a:solidFill>
              </a:rPr>
              <a:t>Two trucks and one car in the water after a road collapse at Hwy 287 and Dillon. #</a:t>
            </a:r>
            <a:r>
              <a:rPr lang="en-US" sz="1350" dirty="0" err="1">
                <a:solidFill>
                  <a:schemeClr val="tx1"/>
                </a:solidFill>
              </a:rPr>
              <a:t>cowx</a:t>
            </a:r>
            <a:r>
              <a:rPr lang="en-US" sz="1350" dirty="0">
                <a:solidFill>
                  <a:schemeClr val="tx1"/>
                </a:solidFill>
              </a:rPr>
              <a:t> #</a:t>
            </a:r>
            <a:r>
              <a:rPr lang="en-US" sz="1350" dirty="0" err="1">
                <a:solidFill>
                  <a:schemeClr val="tx1"/>
                </a:solidFill>
              </a:rPr>
              <a:t>boulderflood</a:t>
            </a:r>
            <a:endParaRPr lang="en-US" sz="1350" dirty="0">
              <a:solidFill>
                <a:schemeClr val="tx1"/>
              </a:solidFill>
            </a:endParaRPr>
          </a:p>
        </p:txBody>
      </p:sp>
      <p:cxnSp>
        <p:nvCxnSpPr>
          <p:cNvPr id="14" name="Straight Connector 13"/>
          <p:cNvCxnSpPr/>
          <p:nvPr/>
        </p:nvCxnSpPr>
        <p:spPr>
          <a:xfrm rot="5400000" flipH="1">
            <a:off x="7354308" y="4077072"/>
            <a:ext cx="324036" cy="0"/>
          </a:xfrm>
          <a:prstGeom prst="line">
            <a:avLst/>
          </a:prstGeom>
          <a:ln w="25400">
            <a:prstDash val="sysDot"/>
          </a:ln>
        </p:spPr>
        <p:style>
          <a:lnRef idx="1">
            <a:schemeClr val="accent2"/>
          </a:lnRef>
          <a:fillRef idx="0">
            <a:schemeClr val="accent2"/>
          </a:fillRef>
          <a:effectRef idx="0">
            <a:schemeClr val="accent2"/>
          </a:effectRef>
          <a:fontRef idx="minor">
            <a:schemeClr val="tx1"/>
          </a:fontRef>
        </p:style>
      </p:cxn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73888" y="1715631"/>
            <a:ext cx="270030" cy="219536"/>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70621" y="4162028"/>
            <a:ext cx="270030" cy="219536"/>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88134" y="4150912"/>
            <a:ext cx="270030" cy="219536"/>
          </a:xfrm>
          <a:prstGeom prst="rect">
            <a:avLst/>
          </a:prstGeom>
        </p:spPr>
      </p:pic>
      <p:sp>
        <p:nvSpPr>
          <p:cNvPr id="18" name="TextBox 17"/>
          <p:cNvSpPr txBox="1"/>
          <p:nvPr/>
        </p:nvSpPr>
        <p:spPr>
          <a:xfrm>
            <a:off x="4059942" y="3161316"/>
            <a:ext cx="1324615" cy="369332"/>
          </a:xfrm>
          <a:prstGeom prst="rect">
            <a:avLst/>
          </a:prstGeom>
          <a:noFill/>
        </p:spPr>
        <p:txBody>
          <a:bodyPr wrap="square" rtlCol="0">
            <a:spAutoFit/>
          </a:bodyPr>
          <a:lstStyle/>
          <a:p>
            <a:r>
              <a:rPr lang="en-US" b="1" dirty="0">
                <a:solidFill>
                  <a:srgbClr val="EF3A39"/>
                </a:solidFill>
                <a:latin typeface="Open Sans" charset="0"/>
                <a:ea typeface="Open Sans" charset="0"/>
                <a:cs typeface="Open Sans" charset="0"/>
              </a:rPr>
              <a:t>CRISIS</a:t>
            </a:r>
          </a:p>
        </p:txBody>
      </p:sp>
      <p:sp>
        <p:nvSpPr>
          <p:cNvPr id="19" name="TextBox 18"/>
          <p:cNvSpPr txBox="1"/>
          <p:nvPr/>
        </p:nvSpPr>
        <p:spPr>
          <a:xfrm>
            <a:off x="1895475" y="3513109"/>
            <a:ext cx="801550" cy="300082"/>
          </a:xfrm>
          <a:prstGeom prst="rect">
            <a:avLst/>
          </a:prstGeom>
          <a:noFill/>
        </p:spPr>
        <p:txBody>
          <a:bodyPr wrap="square" rtlCol="0">
            <a:spAutoFit/>
          </a:bodyPr>
          <a:lstStyle/>
          <a:p>
            <a:r>
              <a:rPr lang="en-US" sz="1350" b="1" dirty="0"/>
              <a:t>Wildfire</a:t>
            </a:r>
          </a:p>
        </p:txBody>
      </p:sp>
      <p:sp>
        <p:nvSpPr>
          <p:cNvPr id="20" name="TextBox 19"/>
          <p:cNvSpPr txBox="1"/>
          <p:nvPr/>
        </p:nvSpPr>
        <p:spPr>
          <a:xfrm>
            <a:off x="6436206" y="2179701"/>
            <a:ext cx="702078" cy="300082"/>
          </a:xfrm>
          <a:prstGeom prst="rect">
            <a:avLst/>
          </a:prstGeom>
          <a:noFill/>
        </p:spPr>
        <p:txBody>
          <a:bodyPr wrap="square" rtlCol="0">
            <a:spAutoFit/>
          </a:bodyPr>
          <a:lstStyle/>
          <a:p>
            <a:r>
              <a:rPr lang="en-US" sz="1350" b="1" dirty="0"/>
              <a:t>Floods</a:t>
            </a:r>
          </a:p>
        </p:txBody>
      </p:sp>
      <p:sp>
        <p:nvSpPr>
          <p:cNvPr id="21" name="TextBox 20"/>
          <p:cNvSpPr txBox="1"/>
          <p:nvPr/>
        </p:nvSpPr>
        <p:spPr>
          <a:xfrm>
            <a:off x="4059942" y="5095853"/>
            <a:ext cx="1134126" cy="300082"/>
          </a:xfrm>
          <a:prstGeom prst="rect">
            <a:avLst/>
          </a:prstGeom>
          <a:noFill/>
        </p:spPr>
        <p:txBody>
          <a:bodyPr wrap="square" rtlCol="0">
            <a:spAutoFit/>
          </a:bodyPr>
          <a:lstStyle/>
          <a:p>
            <a:r>
              <a:rPr lang="en-US" sz="1350" b="1" dirty="0"/>
              <a:t>Earthquake</a:t>
            </a:r>
          </a:p>
        </p:txBody>
      </p:sp>
      <p:pic>
        <p:nvPicPr>
          <p:cNvPr id="22"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342" t="50162" b="-1719"/>
          <a:stretch/>
        </p:blipFill>
        <p:spPr bwMode="auto">
          <a:xfrm>
            <a:off x="5404394" y="5784455"/>
            <a:ext cx="818550" cy="8498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1" r="49658" b="49564"/>
          <a:stretch/>
        </p:blipFill>
        <p:spPr bwMode="auto">
          <a:xfrm>
            <a:off x="2760205" y="5807014"/>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t="50364" r="49658" b="-1718"/>
          <a:stretch/>
        </p:blipFill>
        <p:spPr bwMode="auto">
          <a:xfrm>
            <a:off x="4518488" y="5784455"/>
            <a:ext cx="829822" cy="84651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https://cdn.blog.safe.com/wp-content/uploads/2017/09/12092442/4-vs1.png"/>
          <p:cNvPicPr>
            <a:picLocks noChangeAspect="1" noChangeArrowheads="1"/>
          </p:cNvPicPr>
          <p:nvPr/>
        </p:nvPicPr>
        <p:blipFill rotWithShape="1">
          <a:blip r:embed="rId6">
            <a:extLst>
              <a:ext uri="{28A0092B-C50C-407E-A947-70E740481C1C}">
                <a14:useLocalDpi xmlns:a14="http://schemas.microsoft.com/office/drawing/2010/main" val="0"/>
              </a:ext>
            </a:extLst>
          </a:blip>
          <a:srcRect l="50466" t="1" r="-770" b="50209"/>
          <a:stretch/>
        </p:blipFill>
        <p:spPr bwMode="auto">
          <a:xfrm>
            <a:off x="3631975" y="5799392"/>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404394" y="5634422"/>
            <a:ext cx="900713" cy="1198383"/>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p:cNvSpPr>
            <a:spLocks noGrp="1"/>
          </p:cNvSpPr>
          <p:nvPr>
            <p:ph type="sldNum" sz="quarter" idx="12"/>
          </p:nvPr>
        </p:nvSpPr>
        <p:spPr/>
        <p:txBody>
          <a:bodyPr/>
          <a:lstStyle/>
          <a:p>
            <a:fld id="{D63D4D68-E5E1-497F-B018-33FA9D88ECA8}" type="slidenum">
              <a:rPr lang="en-GB" smtClean="0"/>
              <a:t>10</a:t>
            </a:fld>
            <a:endParaRPr lang="en-GB"/>
          </a:p>
        </p:txBody>
      </p:sp>
    </p:spTree>
    <p:extLst>
      <p:ext uri="{BB962C8B-B14F-4D97-AF65-F5344CB8AC3E}">
        <p14:creationId xmlns:p14="http://schemas.microsoft.com/office/powerpoint/2010/main" val="2519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p:cTn id="19" dur="500" fill="hold"/>
                                        <p:tgtEl>
                                          <p:spTgt spid="19"/>
                                        </p:tgtEl>
                                        <p:attrNameLst>
                                          <p:attrName>ppt_w</p:attrName>
                                        </p:attrNameLst>
                                      </p:cBhvr>
                                      <p:tavLst>
                                        <p:tav tm="0">
                                          <p:val>
                                            <p:fltVal val="0"/>
                                          </p:val>
                                        </p:tav>
                                        <p:tav tm="100000">
                                          <p:val>
                                            <p:strVal val="#ppt_w"/>
                                          </p:val>
                                        </p:tav>
                                      </p:tavLst>
                                    </p:anim>
                                    <p:anim calcmode="lin" valueType="num">
                                      <p:cBhvr>
                                        <p:cTn id="20" dur="500" fill="hold"/>
                                        <p:tgtEl>
                                          <p:spTgt spid="19"/>
                                        </p:tgtEl>
                                        <p:attrNameLst>
                                          <p:attrName>ppt_h</p:attrName>
                                        </p:attrNameLst>
                                      </p:cBhvr>
                                      <p:tavLst>
                                        <p:tav tm="0">
                                          <p:val>
                                            <p:fltVal val="0"/>
                                          </p:val>
                                        </p:tav>
                                        <p:tav tm="100000">
                                          <p:val>
                                            <p:strVal val="#ppt_h"/>
                                          </p:val>
                                        </p:tav>
                                      </p:tavLst>
                                    </p:anim>
                                    <p:animEffect transition="in" filter="fade">
                                      <p:cBhvr>
                                        <p:cTn id="21" dur="500"/>
                                        <p:tgtEl>
                                          <p:spTgt spid="19"/>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500" fill="hold"/>
                                        <p:tgtEl>
                                          <p:spTgt spid="12"/>
                                        </p:tgtEl>
                                        <p:attrNameLst>
                                          <p:attrName>ppt_w</p:attrName>
                                        </p:attrNameLst>
                                      </p:cBhvr>
                                      <p:tavLst>
                                        <p:tav tm="0">
                                          <p:val>
                                            <p:fltVal val="0"/>
                                          </p:val>
                                        </p:tav>
                                        <p:tav tm="100000">
                                          <p:val>
                                            <p:strVal val="#ppt_w"/>
                                          </p:val>
                                        </p:tav>
                                      </p:tavLst>
                                    </p:anim>
                                    <p:anim calcmode="lin" valueType="num">
                                      <p:cBhvr>
                                        <p:cTn id="35" dur="500" fill="hold"/>
                                        <p:tgtEl>
                                          <p:spTgt spid="12"/>
                                        </p:tgtEl>
                                        <p:attrNameLst>
                                          <p:attrName>ppt_h</p:attrName>
                                        </p:attrNameLst>
                                      </p:cBhvr>
                                      <p:tavLst>
                                        <p:tav tm="0">
                                          <p:val>
                                            <p:fltVal val="0"/>
                                          </p:val>
                                        </p:tav>
                                        <p:tav tm="100000">
                                          <p:val>
                                            <p:strVal val="#ppt_h"/>
                                          </p:val>
                                        </p:tav>
                                      </p:tavLst>
                                    </p:anim>
                                    <p:animEffect transition="in" filter="fade">
                                      <p:cBhvr>
                                        <p:cTn id="36" dur="500"/>
                                        <p:tgtEl>
                                          <p:spTgt spid="12"/>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p:cTn id="39" dur="500" fill="hold"/>
                                        <p:tgtEl>
                                          <p:spTgt spid="20"/>
                                        </p:tgtEl>
                                        <p:attrNameLst>
                                          <p:attrName>ppt_w</p:attrName>
                                        </p:attrNameLst>
                                      </p:cBhvr>
                                      <p:tavLst>
                                        <p:tav tm="0">
                                          <p:val>
                                            <p:fltVal val="0"/>
                                          </p:val>
                                        </p:tav>
                                        <p:tav tm="100000">
                                          <p:val>
                                            <p:strVal val="#ppt_w"/>
                                          </p:val>
                                        </p:tav>
                                      </p:tavLst>
                                    </p:anim>
                                    <p:anim calcmode="lin" valueType="num">
                                      <p:cBhvr>
                                        <p:cTn id="40" dur="500" fill="hold"/>
                                        <p:tgtEl>
                                          <p:spTgt spid="20"/>
                                        </p:tgtEl>
                                        <p:attrNameLst>
                                          <p:attrName>ppt_h</p:attrName>
                                        </p:attrNameLst>
                                      </p:cBhvr>
                                      <p:tavLst>
                                        <p:tav tm="0">
                                          <p:val>
                                            <p:fltVal val="0"/>
                                          </p:val>
                                        </p:tav>
                                        <p:tav tm="100000">
                                          <p:val>
                                            <p:strVal val="#ppt_h"/>
                                          </p:val>
                                        </p:tav>
                                      </p:tavLst>
                                    </p:anim>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500" fill="hold"/>
                                        <p:tgtEl>
                                          <p:spTgt spid="9"/>
                                        </p:tgtEl>
                                        <p:attrNameLst>
                                          <p:attrName>ppt_w</p:attrName>
                                        </p:attrNameLst>
                                      </p:cBhvr>
                                      <p:tavLst>
                                        <p:tav tm="0">
                                          <p:val>
                                            <p:fltVal val="0"/>
                                          </p:val>
                                        </p:tav>
                                        <p:tav tm="100000">
                                          <p:val>
                                            <p:strVal val="#ppt_w"/>
                                          </p:val>
                                        </p:tav>
                                      </p:tavLst>
                                    </p:anim>
                                    <p:anim calcmode="lin" valueType="num">
                                      <p:cBhvr>
                                        <p:cTn id="47" dur="500" fill="hold"/>
                                        <p:tgtEl>
                                          <p:spTgt spid="9"/>
                                        </p:tgtEl>
                                        <p:attrNameLst>
                                          <p:attrName>ppt_h</p:attrName>
                                        </p:attrNameLst>
                                      </p:cBhvr>
                                      <p:tavLst>
                                        <p:tav tm="0">
                                          <p:val>
                                            <p:fltVal val="0"/>
                                          </p:val>
                                        </p:tav>
                                        <p:tav tm="100000">
                                          <p:val>
                                            <p:strVal val="#ppt_h"/>
                                          </p:val>
                                        </p:tav>
                                      </p:tavLst>
                                    </p:anim>
                                    <p:animEffect transition="in" filter="fade">
                                      <p:cBhvr>
                                        <p:cTn id="48" dur="500"/>
                                        <p:tgtEl>
                                          <p:spTgt spid="9"/>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par>
                                <p:cTn id="64" presetID="53" presetClass="entr" presetSubtype="16"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 calcmode="lin" valueType="num">
                                      <p:cBhvr>
                                        <p:cTn id="66" dur="500" fill="hold"/>
                                        <p:tgtEl>
                                          <p:spTgt spid="11"/>
                                        </p:tgtEl>
                                        <p:attrNameLst>
                                          <p:attrName>ppt_w</p:attrName>
                                        </p:attrNameLst>
                                      </p:cBhvr>
                                      <p:tavLst>
                                        <p:tav tm="0">
                                          <p:val>
                                            <p:fltVal val="0"/>
                                          </p:val>
                                        </p:tav>
                                        <p:tav tm="100000">
                                          <p:val>
                                            <p:strVal val="#ppt_w"/>
                                          </p:val>
                                        </p:tav>
                                      </p:tavLst>
                                    </p:anim>
                                    <p:anim calcmode="lin" valueType="num">
                                      <p:cBhvr>
                                        <p:cTn id="67" dur="500" fill="hold"/>
                                        <p:tgtEl>
                                          <p:spTgt spid="11"/>
                                        </p:tgtEl>
                                        <p:attrNameLst>
                                          <p:attrName>ppt_h</p:attrName>
                                        </p:attrNameLst>
                                      </p:cBhvr>
                                      <p:tavLst>
                                        <p:tav tm="0">
                                          <p:val>
                                            <p:fltVal val="0"/>
                                          </p:val>
                                        </p:tav>
                                        <p:tav tm="100000">
                                          <p:val>
                                            <p:strVal val="#ppt_h"/>
                                          </p:val>
                                        </p:tav>
                                      </p:tavLst>
                                    </p:anim>
                                    <p:animEffect transition="in" filter="fade">
                                      <p:cBhvr>
                                        <p:cTn id="68" dur="500"/>
                                        <p:tgtEl>
                                          <p:spTgt spid="11"/>
                                        </p:tgtEl>
                                      </p:cBhvr>
                                    </p:animEffect>
                                  </p:childTnLst>
                                </p:cTn>
                              </p:par>
                              <p:par>
                                <p:cTn id="69" presetID="53" presetClass="entr" presetSubtype="16"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p:cTn id="71" dur="500" fill="hold"/>
                                        <p:tgtEl>
                                          <p:spTgt spid="16"/>
                                        </p:tgtEl>
                                        <p:attrNameLst>
                                          <p:attrName>ppt_w</p:attrName>
                                        </p:attrNameLst>
                                      </p:cBhvr>
                                      <p:tavLst>
                                        <p:tav tm="0">
                                          <p:val>
                                            <p:fltVal val="0"/>
                                          </p:val>
                                        </p:tav>
                                        <p:tav tm="100000">
                                          <p:val>
                                            <p:strVal val="#ppt_w"/>
                                          </p:val>
                                        </p:tav>
                                      </p:tavLst>
                                    </p:anim>
                                    <p:anim calcmode="lin" valueType="num">
                                      <p:cBhvr>
                                        <p:cTn id="72" dur="500" fill="hold"/>
                                        <p:tgtEl>
                                          <p:spTgt spid="16"/>
                                        </p:tgtEl>
                                        <p:attrNameLst>
                                          <p:attrName>ppt_h</p:attrName>
                                        </p:attrNameLst>
                                      </p:cBhvr>
                                      <p:tavLst>
                                        <p:tav tm="0">
                                          <p:val>
                                            <p:fltVal val="0"/>
                                          </p:val>
                                        </p:tav>
                                        <p:tav tm="100000">
                                          <p:val>
                                            <p:strVal val="#ppt_h"/>
                                          </p:val>
                                        </p:tav>
                                      </p:tavLst>
                                    </p:anim>
                                    <p:animEffect transition="in" filter="fade">
                                      <p:cBhvr>
                                        <p:cTn id="73" dur="500"/>
                                        <p:tgtEl>
                                          <p:spTgt spid="16"/>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3"/>
                                        </p:tgtEl>
                                        <p:attrNameLst>
                                          <p:attrName>style.visibility</p:attrName>
                                        </p:attrNameLst>
                                      </p:cBhvr>
                                      <p:to>
                                        <p:strVal val="visible"/>
                                      </p:to>
                                    </p:set>
                                    <p:anim calcmode="lin" valueType="num">
                                      <p:cBhvr>
                                        <p:cTn id="76" dur="500" fill="hold"/>
                                        <p:tgtEl>
                                          <p:spTgt spid="13"/>
                                        </p:tgtEl>
                                        <p:attrNameLst>
                                          <p:attrName>ppt_w</p:attrName>
                                        </p:attrNameLst>
                                      </p:cBhvr>
                                      <p:tavLst>
                                        <p:tav tm="0">
                                          <p:val>
                                            <p:fltVal val="0"/>
                                          </p:val>
                                        </p:tav>
                                        <p:tav tm="100000">
                                          <p:val>
                                            <p:strVal val="#ppt_w"/>
                                          </p:val>
                                        </p:tav>
                                      </p:tavLst>
                                    </p:anim>
                                    <p:anim calcmode="lin" valueType="num">
                                      <p:cBhvr>
                                        <p:cTn id="77" dur="500" fill="hold"/>
                                        <p:tgtEl>
                                          <p:spTgt spid="13"/>
                                        </p:tgtEl>
                                        <p:attrNameLst>
                                          <p:attrName>ppt_h</p:attrName>
                                        </p:attrNameLst>
                                      </p:cBhvr>
                                      <p:tavLst>
                                        <p:tav tm="0">
                                          <p:val>
                                            <p:fltVal val="0"/>
                                          </p:val>
                                        </p:tav>
                                        <p:tav tm="100000">
                                          <p:val>
                                            <p:strVal val="#ppt_h"/>
                                          </p:val>
                                        </p:tav>
                                      </p:tavLst>
                                    </p:anim>
                                    <p:animEffect transition="in" filter="fade">
                                      <p:cBhvr>
                                        <p:cTn id="78" dur="500"/>
                                        <p:tgtEl>
                                          <p:spTgt spid="13"/>
                                        </p:tgtEl>
                                      </p:cBhvr>
                                    </p:animEffect>
                                  </p:childTnLst>
                                </p:cTn>
                              </p:par>
                              <p:par>
                                <p:cTn id="79" presetID="53" presetClass="entr" presetSubtype="16"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ppt_w</p:attrName>
                                        </p:attrNameLst>
                                      </p:cBhvr>
                                      <p:tavLst>
                                        <p:tav tm="0">
                                          <p:val>
                                            <p:fltVal val="0"/>
                                          </p:val>
                                        </p:tav>
                                        <p:tav tm="100000">
                                          <p:val>
                                            <p:strVal val="#ppt_w"/>
                                          </p:val>
                                        </p:tav>
                                      </p:tavLst>
                                    </p:anim>
                                    <p:anim calcmode="lin" valueType="num">
                                      <p:cBhvr>
                                        <p:cTn id="82" dur="500" fill="hold"/>
                                        <p:tgtEl>
                                          <p:spTgt spid="14"/>
                                        </p:tgtEl>
                                        <p:attrNameLst>
                                          <p:attrName>ppt_h</p:attrName>
                                        </p:attrNameLst>
                                      </p:cBhvr>
                                      <p:tavLst>
                                        <p:tav tm="0">
                                          <p:val>
                                            <p:fltVal val="0"/>
                                          </p:val>
                                        </p:tav>
                                        <p:tav tm="100000">
                                          <p:val>
                                            <p:strVal val="#ppt_h"/>
                                          </p:val>
                                        </p:tav>
                                      </p:tavLst>
                                    </p:anim>
                                    <p:animEffect transition="in" filter="fade">
                                      <p:cBhvr>
                                        <p:cTn id="83" dur="500"/>
                                        <p:tgtEl>
                                          <p:spTgt spid="14"/>
                                        </p:tgtEl>
                                      </p:cBhvr>
                                    </p:animEffect>
                                  </p:childTnLst>
                                </p:cTn>
                              </p:par>
                              <p:par>
                                <p:cTn id="84" presetID="53" presetClass="entr" presetSubtype="16" fill="hold" nodeType="withEffect">
                                  <p:stCondLst>
                                    <p:cond delay="0"/>
                                  </p:stCondLst>
                                  <p:childTnLst>
                                    <p:set>
                                      <p:cBhvr>
                                        <p:cTn id="85" dur="1" fill="hold">
                                          <p:stCondLst>
                                            <p:cond delay="0"/>
                                          </p:stCondLst>
                                        </p:cTn>
                                        <p:tgtEl>
                                          <p:spTgt spid="17"/>
                                        </p:tgtEl>
                                        <p:attrNameLst>
                                          <p:attrName>style.visibility</p:attrName>
                                        </p:attrNameLst>
                                      </p:cBhvr>
                                      <p:to>
                                        <p:strVal val="visible"/>
                                      </p:to>
                                    </p:set>
                                    <p:anim calcmode="lin" valueType="num">
                                      <p:cBhvr>
                                        <p:cTn id="86" dur="500" fill="hold"/>
                                        <p:tgtEl>
                                          <p:spTgt spid="17"/>
                                        </p:tgtEl>
                                        <p:attrNameLst>
                                          <p:attrName>ppt_w</p:attrName>
                                        </p:attrNameLst>
                                      </p:cBhvr>
                                      <p:tavLst>
                                        <p:tav tm="0">
                                          <p:val>
                                            <p:fltVal val="0"/>
                                          </p:val>
                                        </p:tav>
                                        <p:tav tm="100000">
                                          <p:val>
                                            <p:strVal val="#ppt_w"/>
                                          </p:val>
                                        </p:tav>
                                      </p:tavLst>
                                    </p:anim>
                                    <p:anim calcmode="lin" valueType="num">
                                      <p:cBhvr>
                                        <p:cTn id="87" dur="500" fill="hold"/>
                                        <p:tgtEl>
                                          <p:spTgt spid="17"/>
                                        </p:tgtEl>
                                        <p:attrNameLst>
                                          <p:attrName>ppt_h</p:attrName>
                                        </p:attrNameLst>
                                      </p:cBhvr>
                                      <p:tavLst>
                                        <p:tav tm="0">
                                          <p:val>
                                            <p:fltVal val="0"/>
                                          </p:val>
                                        </p:tav>
                                        <p:tav tm="100000">
                                          <p:val>
                                            <p:strVal val="#ppt_h"/>
                                          </p:val>
                                        </p:tav>
                                      </p:tavLst>
                                    </p:anim>
                                    <p:animEffect transition="in" filter="fade">
                                      <p:cBhvr>
                                        <p:cTn id="88" dur="500"/>
                                        <p:tgtEl>
                                          <p:spTgt spid="1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50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500"/>
                                        <p:tgtEl>
                                          <p:spTgt spid="22"/>
                                        </p:tgtEl>
                                      </p:cBhvr>
                                    </p:animEffect>
                                  </p:childTnLst>
                                </p:cTn>
                              </p:par>
                              <p:par>
                                <p:cTn id="94" presetID="10"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Effect transition="in" filter="fade">
                                      <p:cBhvr>
                                        <p:cTn id="96" dur="500"/>
                                        <p:tgtEl>
                                          <p:spTgt spid="23"/>
                                        </p:tgtEl>
                                      </p:cBhvr>
                                    </p:animEffect>
                                  </p:childTnLst>
                                </p:cTn>
                              </p:par>
                              <p:par>
                                <p:cTn id="97" presetID="10" presetClass="entr" presetSubtype="0" fill="hold" nodeType="withEffect">
                                  <p:stCondLst>
                                    <p:cond delay="50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par>
                                <p:cTn id="100" presetID="10" presetClass="entr" presetSubtype="0" fill="hold" nodeType="withEffect">
                                  <p:stCondLst>
                                    <p:cond delay="50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500"/>
                                        <p:tgtEl>
                                          <p:spTgt spid="2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2" grpId="0" animBg="1"/>
      <p:bldP spid="13" grpId="0" animBg="1"/>
      <p:bldP spid="18" grpId="0"/>
      <p:bldP spid="19" grpId="0"/>
      <p:bldP spid="20" grpId="0"/>
      <p:bldP spid="21"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Accessing Relevant Information</a:t>
            </a:r>
            <a:endParaRPr lang="en-GB" dirty="0"/>
          </a:p>
        </p:txBody>
      </p:sp>
      <p:pic>
        <p:nvPicPr>
          <p:cNvPr id="5"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1" r="49658" b="49564"/>
          <a:stretch/>
        </p:blipFill>
        <p:spPr bwMode="auto">
          <a:xfrm>
            <a:off x="7027031" y="1690689"/>
            <a:ext cx="829822" cy="8313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l="50466" t="1" r="-770" b="50209"/>
          <a:stretch/>
        </p:blipFill>
        <p:spPr bwMode="auto">
          <a:xfrm>
            <a:off x="7441942" y="2605886"/>
            <a:ext cx="829215" cy="8207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93666" y="5162547"/>
            <a:ext cx="7821684" cy="44081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7"/>
          <p:cNvSpPr txBox="1">
            <a:spLocks/>
          </p:cNvSpPr>
          <p:nvPr/>
        </p:nvSpPr>
        <p:spPr>
          <a:xfrm>
            <a:off x="628650" y="5162547"/>
            <a:ext cx="7886700" cy="440811"/>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do we </a:t>
            </a:r>
            <a:r>
              <a:rPr lang="en-GB" sz="1600" b="1" dirty="0" smtClean="0">
                <a:solidFill>
                  <a:schemeClr val="bg1"/>
                </a:solidFill>
              </a:rPr>
              <a:t>separate crisis-related content </a:t>
            </a:r>
            <a:r>
              <a:rPr lang="en-GB" sz="1600" dirty="0" smtClean="0">
                <a:solidFill>
                  <a:schemeClr val="bg1"/>
                </a:solidFill>
              </a:rPr>
              <a:t>from irrelevant information?</a:t>
            </a:r>
            <a:endParaRPr lang="en-GB" sz="1600" dirty="0">
              <a:solidFill>
                <a:schemeClr val="bg1"/>
              </a:solidFill>
            </a:endParaRPr>
          </a:p>
        </p:txBody>
      </p:sp>
      <p:sp>
        <p:nvSpPr>
          <p:cNvPr id="10" name="Content Placeholder 2"/>
          <p:cNvSpPr>
            <a:spLocks noGrp="1"/>
          </p:cNvSpPr>
          <p:nvPr>
            <p:ph idx="1"/>
          </p:nvPr>
        </p:nvSpPr>
        <p:spPr>
          <a:xfrm>
            <a:off x="628651" y="1794866"/>
            <a:ext cx="5921006" cy="3263504"/>
          </a:xfrm>
        </p:spPr>
        <p:txBody>
          <a:bodyPr>
            <a:normAutofit fontScale="85000" lnSpcReduction="10000"/>
          </a:bodyPr>
          <a:lstStyle/>
          <a:p>
            <a:r>
              <a:rPr lang="en-GB" dirty="0" smtClean="0"/>
              <a:t>Information overload:</a:t>
            </a:r>
          </a:p>
          <a:p>
            <a:pPr lvl="1"/>
            <a:r>
              <a:rPr lang="en-GB" dirty="0" smtClean="0"/>
              <a:t>During crises, a </a:t>
            </a:r>
            <a:r>
              <a:rPr lang="en-GB" dirty="0"/>
              <a:t>flood of data gets generated. </a:t>
            </a:r>
            <a:r>
              <a:rPr lang="en-GB" dirty="0" smtClean="0"/>
              <a:t>For example:</a:t>
            </a:r>
          </a:p>
          <a:p>
            <a:pPr lvl="2"/>
            <a:r>
              <a:rPr lang="en-GB" dirty="0" smtClean="0"/>
              <a:t>Over </a:t>
            </a:r>
            <a:r>
              <a:rPr lang="en-GB" dirty="0"/>
              <a:t>a million tweets </a:t>
            </a:r>
            <a:r>
              <a:rPr lang="en-GB" dirty="0" smtClean="0"/>
              <a:t>generated </a:t>
            </a:r>
            <a:r>
              <a:rPr lang="en-GB" dirty="0"/>
              <a:t>during Hurricane Harvey </a:t>
            </a:r>
            <a:r>
              <a:rPr lang="en-GB" dirty="0" smtClean="0"/>
              <a:t>2017.</a:t>
            </a:r>
            <a:endParaRPr lang="en-GB" dirty="0"/>
          </a:p>
          <a:p>
            <a:pPr lvl="2"/>
            <a:r>
              <a:rPr lang="en-US" dirty="0" smtClean="0"/>
              <a:t>500</a:t>
            </a:r>
            <a:r>
              <a:rPr lang="en-US" dirty="0"/>
              <a:t>% increase in the tweets bandwidth during 2011 Japan earthquake</a:t>
            </a:r>
            <a:r>
              <a:rPr lang="en-US" dirty="0" smtClean="0"/>
              <a:t>.</a:t>
            </a:r>
          </a:p>
          <a:p>
            <a:pPr lvl="1"/>
            <a:r>
              <a:rPr lang="en-US" dirty="0" smtClean="0"/>
              <a:t>The </a:t>
            </a:r>
            <a:r>
              <a:rPr lang="en-US" dirty="0"/>
              <a:t>characteristics of social media posts such as short length, colloquialism, syntactic issues pose additional challenges of processing the data</a:t>
            </a:r>
            <a:r>
              <a:rPr lang="en-US" dirty="0" smtClean="0"/>
              <a:t>.</a:t>
            </a:r>
            <a:endParaRPr lang="en-US" dirty="0"/>
          </a:p>
          <a:p>
            <a:pPr lvl="1"/>
            <a:r>
              <a:rPr lang="en-US" dirty="0"/>
              <a:t>Almost impossible to manually absorb and process the sheer volume.</a:t>
            </a:r>
          </a:p>
          <a:p>
            <a:endParaRPr lang="en-GB" dirty="0"/>
          </a:p>
        </p:txBody>
      </p:sp>
      <p:pic>
        <p:nvPicPr>
          <p:cNvPr id="11" name="Picture 4" descr="https://cdn.blog.safe.com/wp-content/uploads/2017/09/12092442/4-vs1.png"/>
          <p:cNvPicPr>
            <a:picLocks noChangeAspect="1" noChangeArrowheads="1"/>
          </p:cNvPicPr>
          <p:nvPr/>
        </p:nvPicPr>
        <p:blipFill rotWithShape="1">
          <a:blip r:embed="rId2">
            <a:extLst>
              <a:ext uri="{28A0092B-C50C-407E-A947-70E740481C1C}">
                <a14:useLocalDpi xmlns:a14="http://schemas.microsoft.com/office/drawing/2010/main" val="0"/>
              </a:ext>
            </a:extLst>
          </a:blip>
          <a:srcRect t="50364" r="49658" b="-1718"/>
          <a:stretch/>
        </p:blipFill>
        <p:spPr bwMode="auto">
          <a:xfrm>
            <a:off x="7921869" y="1690689"/>
            <a:ext cx="829822" cy="84651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693666" y="5707535"/>
            <a:ext cx="7821684" cy="57630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7"/>
          <p:cNvSpPr txBox="1">
            <a:spLocks/>
          </p:cNvSpPr>
          <p:nvPr/>
        </p:nvSpPr>
        <p:spPr>
          <a:xfrm>
            <a:off x="628650" y="5707536"/>
            <a:ext cx="7886700" cy="576306"/>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dirty="0">
                <a:solidFill>
                  <a:schemeClr val="bg1"/>
                </a:solidFill>
              </a:rPr>
              <a:t>How to </a:t>
            </a:r>
            <a:r>
              <a:rPr lang="en-GB" sz="1600" b="1" dirty="0">
                <a:solidFill>
                  <a:schemeClr val="bg1"/>
                </a:solidFill>
              </a:rPr>
              <a:t>ensure</a:t>
            </a:r>
            <a:r>
              <a:rPr lang="en-GB" sz="1600" dirty="0">
                <a:solidFill>
                  <a:schemeClr val="bg1"/>
                </a:solidFill>
              </a:rPr>
              <a:t> that a wide range of </a:t>
            </a:r>
            <a:r>
              <a:rPr lang="en-GB" sz="1600" b="1" dirty="0">
                <a:solidFill>
                  <a:schemeClr val="bg1"/>
                </a:solidFill>
              </a:rPr>
              <a:t>crisis related topics across diverse crisis situations are filtered in</a:t>
            </a:r>
            <a:r>
              <a:rPr lang="en-GB" sz="1600" dirty="0">
                <a:solidFill>
                  <a:schemeClr val="bg1"/>
                </a:solidFill>
              </a:rPr>
              <a:t>?</a:t>
            </a:r>
          </a:p>
        </p:txBody>
      </p:sp>
      <p:sp>
        <p:nvSpPr>
          <p:cNvPr id="3" name="Slide Number Placeholder 2"/>
          <p:cNvSpPr>
            <a:spLocks noGrp="1"/>
          </p:cNvSpPr>
          <p:nvPr>
            <p:ph type="sldNum" sz="quarter" idx="12"/>
          </p:nvPr>
        </p:nvSpPr>
        <p:spPr/>
        <p:txBody>
          <a:bodyPr/>
          <a:lstStyle/>
          <a:p>
            <a:fld id="{D63D4D68-E5E1-497F-B018-33FA9D88ECA8}" type="slidenum">
              <a:rPr lang="en-GB" smtClean="0"/>
              <a:t>11</a:t>
            </a:fld>
            <a:endParaRPr lang="en-GB"/>
          </a:p>
        </p:txBody>
      </p:sp>
    </p:spTree>
    <p:extLst>
      <p:ext uri="{BB962C8B-B14F-4D97-AF65-F5344CB8AC3E}">
        <p14:creationId xmlns:p14="http://schemas.microsoft.com/office/powerpoint/2010/main" val="1273836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t="4303" b="288"/>
          <a:stretch/>
        </p:blipFill>
        <p:spPr>
          <a:xfrm>
            <a:off x="-9657" y="4635795"/>
            <a:ext cx="9134343" cy="2211572"/>
          </a:xfrm>
          <a:prstGeom prst="rect">
            <a:avLst/>
          </a:prstGeom>
        </p:spPr>
      </p:pic>
      <p:sp>
        <p:nvSpPr>
          <p:cNvPr id="2" name="Title 1"/>
          <p:cNvSpPr>
            <a:spLocks noGrp="1"/>
          </p:cNvSpPr>
          <p:nvPr>
            <p:ph type="title"/>
          </p:nvPr>
        </p:nvSpPr>
        <p:spPr/>
        <p:txBody>
          <a:bodyPr>
            <a:normAutofit/>
          </a:bodyPr>
          <a:lstStyle/>
          <a:p>
            <a:r>
              <a:rPr lang="en-US" sz="3600" dirty="0" smtClean="0"/>
              <a:t>Hurricane Harvey – </a:t>
            </a:r>
            <a:br>
              <a:rPr lang="en-US" sz="3600" dirty="0" smtClean="0"/>
            </a:br>
            <a:r>
              <a:rPr lang="en-US" sz="3600" dirty="0" smtClean="0"/>
              <a:t>Data Collection/Filtering</a:t>
            </a:r>
            <a:endParaRPr lang="en-US" sz="2800" dirty="0"/>
          </a:p>
        </p:txBody>
      </p:sp>
      <p:pic>
        <p:nvPicPr>
          <p:cNvPr id="4" name="Content Placeholder 3"/>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rcRect r="32949" b="64306"/>
          <a:stretch/>
        </p:blipFill>
        <p:spPr>
          <a:xfrm>
            <a:off x="882288" y="1672125"/>
            <a:ext cx="4200071" cy="2294621"/>
          </a:xfr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471" t="9633"/>
          <a:stretch/>
        </p:blipFill>
        <p:spPr>
          <a:xfrm>
            <a:off x="499730" y="4763386"/>
            <a:ext cx="8634613" cy="2094614"/>
          </a:xfrm>
          <a:prstGeom prst="rect">
            <a:avLst/>
          </a:prstGeom>
        </p:spPr>
      </p:pic>
      <p:sp>
        <p:nvSpPr>
          <p:cNvPr id="8" name="Rectangle 7"/>
          <p:cNvSpPr/>
          <p:nvPr/>
        </p:nvSpPr>
        <p:spPr>
          <a:xfrm>
            <a:off x="0" y="3987315"/>
            <a:ext cx="9144000" cy="63806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p:cNvSpPr txBox="1">
            <a:spLocks/>
          </p:cNvSpPr>
          <p:nvPr/>
        </p:nvSpPr>
        <p:spPr>
          <a:xfrm>
            <a:off x="1114887" y="4037272"/>
            <a:ext cx="1415664" cy="53472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1600" dirty="0" smtClean="0">
                <a:solidFill>
                  <a:schemeClr val="bg1"/>
                </a:solidFill>
              </a:rPr>
              <a:t>Google Sheets</a:t>
            </a:r>
            <a:endParaRPr lang="en-GB" sz="1600" dirty="0">
              <a:solidFill>
                <a:schemeClr val="bg1"/>
              </a:solidFill>
            </a:endParaRPr>
          </a:p>
        </p:txBody>
      </p:sp>
      <p:pic>
        <p:nvPicPr>
          <p:cNvPr id="1026" name="Picture 2" descr="Image result for google shee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1194" y="4045048"/>
            <a:ext cx="510211" cy="51021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1150596" y="2332824"/>
            <a:ext cx="469869" cy="1634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23" name="Straight Arrow Connector 22"/>
          <p:cNvCxnSpPr/>
          <p:nvPr/>
        </p:nvCxnSpPr>
        <p:spPr>
          <a:xfrm>
            <a:off x="1473830" y="2332825"/>
            <a:ext cx="0" cy="1569324"/>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pic>
        <p:nvPicPr>
          <p:cNvPr id="1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699" y="1866522"/>
            <a:ext cx="371447" cy="37144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967100" y="2612689"/>
            <a:ext cx="872652" cy="745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32" name="Picture 8" descr="Image result for copy and paste icon"/>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7099" r="25334"/>
          <a:stretch/>
        </p:blipFill>
        <p:spPr bwMode="auto">
          <a:xfrm>
            <a:off x="988297" y="2829071"/>
            <a:ext cx="643074" cy="31265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p:nvPr/>
        </p:nvSpPr>
        <p:spPr>
          <a:xfrm>
            <a:off x="5358045" y="194039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Solicit</a:t>
            </a:r>
            <a:endParaRPr lang="en-US" dirty="0">
              <a:solidFill>
                <a:schemeClr val="bg1"/>
              </a:solidFill>
              <a:latin typeface="+mj-lt"/>
              <a:ea typeface="Roboto Light" charset="0"/>
              <a:cs typeface="Roboto Light" charset="0"/>
            </a:endParaRPr>
          </a:p>
        </p:txBody>
      </p:sp>
      <p:sp>
        <p:nvSpPr>
          <p:cNvPr id="31" name="Rectangle 30"/>
          <p:cNvSpPr/>
          <p:nvPr/>
        </p:nvSpPr>
        <p:spPr>
          <a:xfrm>
            <a:off x="5210271" y="2888296"/>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Collect and Enrich</a:t>
            </a:r>
            <a:endParaRPr lang="en-GB" dirty="0">
              <a:solidFill>
                <a:schemeClr val="bg1"/>
              </a:solidFill>
              <a:latin typeface="+mj-lt"/>
              <a:ea typeface="Roboto Light" charset="0"/>
              <a:cs typeface="Roboto Light" charset="0"/>
            </a:endParaRPr>
          </a:p>
        </p:txBody>
      </p:sp>
      <p:cxnSp>
        <p:nvCxnSpPr>
          <p:cNvPr id="33" name="Straight Arrow Connector 32"/>
          <p:cNvCxnSpPr>
            <a:stCxn id="30" idx="2"/>
            <a:endCxn id="31" idx="0"/>
          </p:cNvCxnSpPr>
          <p:nvPr/>
        </p:nvCxnSpPr>
        <p:spPr>
          <a:xfrm>
            <a:off x="5890594" y="2551330"/>
            <a:ext cx="1" cy="336966"/>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38" name="Content Placeholder 7"/>
          <p:cNvSpPr txBox="1">
            <a:spLocks/>
          </p:cNvSpPr>
          <p:nvPr/>
        </p:nvSpPr>
        <p:spPr>
          <a:xfrm>
            <a:off x="6879583" y="1931944"/>
            <a:ext cx="1455011"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Information solicited </a:t>
            </a:r>
            <a:r>
              <a:rPr lang="en-GB" sz="1400" dirty="0" smtClean="0">
                <a:cs typeface="Roboto Light"/>
              </a:rPr>
              <a:t>on social media.</a:t>
            </a:r>
            <a:endParaRPr lang="en-GB" sz="1400" dirty="0">
              <a:cs typeface="Roboto Light"/>
            </a:endParaRPr>
          </a:p>
        </p:txBody>
      </p:sp>
      <p:sp>
        <p:nvSpPr>
          <p:cNvPr id="39" name="Content Placeholder 7"/>
          <p:cNvSpPr txBox="1">
            <a:spLocks/>
          </p:cNvSpPr>
          <p:nvPr/>
        </p:nvSpPr>
        <p:spPr>
          <a:xfrm>
            <a:off x="6879586" y="2877344"/>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Copy/Paste </a:t>
            </a:r>
            <a:r>
              <a:rPr lang="en-GB" sz="1400" dirty="0" smtClean="0">
                <a:cs typeface="Roboto Light"/>
              </a:rPr>
              <a:t>and manually extract information in spreadsheet.</a:t>
            </a:r>
            <a:endParaRPr lang="en-GB" sz="1400" dirty="0">
              <a:cs typeface="Roboto Light"/>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12</a:t>
            </a:fld>
            <a:endParaRPr lang="en-GB"/>
          </a:p>
        </p:txBody>
      </p:sp>
    </p:spTree>
    <p:extLst>
      <p:ext uri="{BB962C8B-B14F-4D97-AF65-F5344CB8AC3E}">
        <p14:creationId xmlns:p14="http://schemas.microsoft.com/office/powerpoint/2010/main" val="10351992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Curation (Filtering)</a:t>
            </a:r>
            <a:endParaRPr lang="en-GB" dirty="0"/>
          </a:p>
        </p:txBody>
      </p:sp>
      <p:sp>
        <p:nvSpPr>
          <p:cNvPr id="3" name="Content Placeholder 2"/>
          <p:cNvSpPr>
            <a:spLocks noGrp="1"/>
          </p:cNvSpPr>
          <p:nvPr>
            <p:ph idx="1"/>
          </p:nvPr>
        </p:nvSpPr>
        <p:spPr>
          <a:xfrm>
            <a:off x="628651" y="1825625"/>
            <a:ext cx="4485610" cy="4351338"/>
          </a:xfrm>
        </p:spPr>
        <p:txBody>
          <a:bodyPr>
            <a:normAutofit/>
          </a:bodyPr>
          <a:lstStyle/>
          <a:p>
            <a:r>
              <a:rPr lang="en-GB" sz="2400" i="1" u="sng" dirty="0" smtClean="0"/>
              <a:t>Content Curation:</a:t>
            </a:r>
          </a:p>
          <a:p>
            <a:pPr lvl="1"/>
            <a:r>
              <a:rPr lang="en-GB" sz="2000" dirty="0" smtClean="0"/>
              <a:t>Methods and processes used for </a:t>
            </a:r>
            <a:r>
              <a:rPr lang="en-GB" sz="2000" b="1" dirty="0" smtClean="0"/>
              <a:t>gathering relevant information </a:t>
            </a:r>
            <a:r>
              <a:rPr lang="en-GB" sz="2000" dirty="0" smtClean="0"/>
              <a:t>relevant to a particular topic of interest.</a:t>
            </a:r>
          </a:p>
          <a:p>
            <a:r>
              <a:rPr lang="en-GB" sz="2400" i="1" u="sng" dirty="0" smtClean="0"/>
              <a:t>Information Filtering Systems:</a:t>
            </a:r>
          </a:p>
          <a:p>
            <a:pPr lvl="1"/>
            <a:r>
              <a:rPr lang="en-GB" sz="2000" dirty="0" smtClean="0"/>
              <a:t>Approaches for removing irrelevant and unwanted information</a:t>
            </a:r>
            <a:r>
              <a:rPr lang="en-GB" sz="2000" dirty="0"/>
              <a:t> from an information stream using </a:t>
            </a:r>
            <a:r>
              <a:rPr lang="en-GB" sz="2000" dirty="0" smtClean="0"/>
              <a:t>partially-automated </a:t>
            </a:r>
            <a:r>
              <a:rPr lang="en-GB" sz="2000" dirty="0"/>
              <a:t>or computerized methods </a:t>
            </a:r>
            <a:r>
              <a:rPr lang="en-GB" sz="2000" b="1" dirty="0"/>
              <a:t>prior to presentation to a human user</a:t>
            </a:r>
            <a:r>
              <a:rPr lang="en-GB" sz="2000" dirty="0"/>
              <a:t>. </a:t>
            </a:r>
            <a:endParaRPr lang="en-GB" sz="2000" dirty="0" smtClean="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7435" y="2021067"/>
            <a:ext cx="2252382" cy="682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3389" y="2828837"/>
            <a:ext cx="2246429" cy="73923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3462" y="3714309"/>
            <a:ext cx="2216356" cy="12039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05858" y="5072817"/>
            <a:ext cx="2209829" cy="655490"/>
          </a:xfrm>
          <a:prstGeom prst="rect">
            <a:avLst/>
          </a:prstGeom>
        </p:spPr>
      </p:pic>
      <p:sp>
        <p:nvSpPr>
          <p:cNvPr id="9" name="L-Shape 8"/>
          <p:cNvSpPr/>
          <p:nvPr/>
        </p:nvSpPr>
        <p:spPr>
          <a:xfrm rot="19254826">
            <a:off x="5586630" y="2124387"/>
            <a:ext cx="224462" cy="87109"/>
          </a:xfrm>
          <a:prstGeom prst="corner">
            <a:avLst/>
          </a:prstGeom>
          <a:solidFill>
            <a:srgbClr val="00B05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1" name="Multiply 10"/>
          <p:cNvSpPr/>
          <p:nvPr/>
        </p:nvSpPr>
        <p:spPr>
          <a:xfrm>
            <a:off x="5524529" y="2852883"/>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Multiply 12"/>
          <p:cNvSpPr/>
          <p:nvPr/>
        </p:nvSpPr>
        <p:spPr>
          <a:xfrm>
            <a:off x="5524528" y="3701754"/>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Multiply 13"/>
          <p:cNvSpPr/>
          <p:nvPr/>
        </p:nvSpPr>
        <p:spPr>
          <a:xfrm>
            <a:off x="5524527" y="5102926"/>
            <a:ext cx="288907" cy="297636"/>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Slide Number Placeholder 3"/>
          <p:cNvSpPr>
            <a:spLocks noGrp="1"/>
          </p:cNvSpPr>
          <p:nvPr>
            <p:ph type="sldNum" sz="quarter" idx="12"/>
          </p:nvPr>
        </p:nvSpPr>
        <p:spPr/>
        <p:txBody>
          <a:bodyPr/>
          <a:lstStyle/>
          <a:p>
            <a:fld id="{D63D4D68-E5E1-497F-B018-33FA9D88ECA8}" type="slidenum">
              <a:rPr lang="en-GB" smtClean="0"/>
              <a:t>13</a:t>
            </a:fld>
            <a:endParaRPr lang="en-GB"/>
          </a:p>
        </p:txBody>
      </p:sp>
    </p:spTree>
    <p:extLst>
      <p:ext uri="{BB962C8B-B14F-4D97-AF65-F5344CB8AC3E}">
        <p14:creationId xmlns:p14="http://schemas.microsoft.com/office/powerpoint/2010/main" val="4243740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Methods</a:t>
            </a:r>
          </a:p>
        </p:txBody>
      </p:sp>
      <p:sp>
        <p:nvSpPr>
          <p:cNvPr id="5" name="Content Placeholder 2"/>
          <p:cNvSpPr txBox="1">
            <a:spLocks/>
          </p:cNvSpPr>
          <p:nvPr/>
        </p:nvSpPr>
        <p:spPr>
          <a:xfrm>
            <a:off x="628650" y="1825625"/>
            <a:ext cx="575160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Query filtering using  social media APIs:</a:t>
            </a:r>
          </a:p>
          <a:p>
            <a:pPr lvl="1"/>
            <a:r>
              <a:rPr lang="en-GB" sz="2000" dirty="0" smtClean="0"/>
              <a:t>Use </a:t>
            </a:r>
            <a:r>
              <a:rPr lang="en-GB" sz="2000" dirty="0"/>
              <a:t>hashtags, keywords, crisis specific </a:t>
            </a:r>
            <a:r>
              <a:rPr lang="en-GB" sz="2000" dirty="0" smtClean="0"/>
              <a:t>phrases or lexicon </a:t>
            </a:r>
            <a:r>
              <a:rPr lang="en-GB" sz="2000" dirty="0"/>
              <a:t>(impacted location </a:t>
            </a:r>
            <a:r>
              <a:rPr lang="en-GB" sz="2000" dirty="0" smtClean="0"/>
              <a:t>name, </a:t>
            </a:r>
            <a:r>
              <a:rPr lang="en-GB" sz="2000" dirty="0"/>
              <a:t>canonical form of disaster </a:t>
            </a:r>
            <a:r>
              <a:rPr lang="en-GB" sz="2000" dirty="0" smtClean="0"/>
              <a:t>name - e.g</a:t>
            </a:r>
            <a:r>
              <a:rPr lang="en-GB" sz="2000" dirty="0"/>
              <a:t>. </a:t>
            </a:r>
            <a:r>
              <a:rPr lang="en-GB" sz="2000" i="1" dirty="0"/>
              <a:t>Hurricane Harvey</a:t>
            </a:r>
            <a:r>
              <a:rPr lang="en-GB" sz="2000" dirty="0" smtClean="0"/>
              <a:t>).</a:t>
            </a:r>
          </a:p>
          <a:p>
            <a:pPr lvl="1"/>
            <a:endParaRPr lang="en-GB" sz="2000" dirty="0"/>
          </a:p>
          <a:p>
            <a:r>
              <a:rPr lang="en-GB" sz="2400" i="1" u="sng" dirty="0" smtClean="0"/>
              <a:t>Post collection filtering (before or after storage):</a:t>
            </a:r>
          </a:p>
          <a:p>
            <a:pPr lvl="1"/>
            <a:r>
              <a:rPr lang="en-GB" sz="2000" dirty="0" smtClean="0"/>
              <a:t>Text search (similar to above).</a:t>
            </a:r>
            <a:endParaRPr lang="en-GB" sz="2000" dirty="0"/>
          </a:p>
          <a:p>
            <a:pPr lvl="1"/>
            <a:r>
              <a:rPr lang="en-GB" sz="2000" dirty="0" smtClean="0"/>
              <a:t>Semantic search (requires entity extraction)</a:t>
            </a:r>
            <a:r>
              <a:rPr lang="en-GB" sz="2000" dirty="0" smtClean="0">
                <a:solidFill>
                  <a:srgbClr val="002060"/>
                </a:solidFill>
              </a:rPr>
              <a:t>*</a:t>
            </a:r>
            <a:r>
              <a:rPr lang="en-GB" sz="2000" dirty="0" smtClean="0"/>
              <a:t>.</a:t>
            </a:r>
            <a:endParaRPr lang="en-GB" sz="2000" dirty="0"/>
          </a:p>
          <a:p>
            <a:pPr lvl="1"/>
            <a:r>
              <a:rPr lang="en-GB" sz="2000" dirty="0" smtClean="0"/>
              <a:t>Automatic categorisation / Tagging (clustering approaches, topic modelling, Machine Learning models)</a:t>
            </a:r>
            <a:r>
              <a:rPr lang="en-GB" sz="2000" dirty="0" smtClean="0">
                <a:solidFill>
                  <a:srgbClr val="002060"/>
                </a:solidFill>
              </a:rPr>
              <a:t>*</a:t>
            </a:r>
            <a:r>
              <a:rPr lang="en-GB" sz="2000" dirty="0" smtClean="0"/>
              <a:t>.</a:t>
            </a:r>
            <a:endParaRPr lang="en-GB" sz="2000" dirty="0"/>
          </a:p>
        </p:txBody>
      </p:sp>
      <p:sp>
        <p:nvSpPr>
          <p:cNvPr id="6" name="Rectangle 5"/>
          <p:cNvSpPr/>
          <p:nvPr/>
        </p:nvSpPr>
        <p:spPr>
          <a:xfrm>
            <a:off x="6380251" y="-193879"/>
            <a:ext cx="2763748" cy="7294305"/>
          </a:xfrm>
          <a:prstGeom prst="rect">
            <a:avLst/>
          </a:prstGeom>
        </p:spPr>
        <p:txBody>
          <a:bodyPr wrap="square">
            <a:spAutoFit/>
          </a:bodyPr>
          <a:lstStyle/>
          <a:p>
            <a:pPr algn="r"/>
            <a:r>
              <a:rPr lang="en-GB" dirty="0">
                <a:solidFill>
                  <a:schemeClr val="bg1">
                    <a:lumMod val="50000"/>
                  </a:schemeClr>
                </a:solidFill>
              </a:rPr>
              <a:t>flood crisis, victims, flood victims, flood powerful, powerful storms, hoisted flood, storms amazing, explosion, amazing rescue, rescue women, flood cost, counts flood, toll rises, braces river, river peaks, crisis deepens, prayers, thoughts prayers, affected tornado, affected, death toll, tornado relief, photos flood, water rises, toll, flood waters, flood appeal, victims explosion, bombing suspect, massive explosion, affected areas, praying victims, injured, please join, join praying, prayers people, </a:t>
            </a:r>
            <a:r>
              <a:rPr lang="en-GB" dirty="0" err="1">
                <a:solidFill>
                  <a:schemeClr val="bg1">
                    <a:lumMod val="50000"/>
                  </a:schemeClr>
                </a:solidFill>
              </a:rPr>
              <a:t>redcross</a:t>
            </a:r>
            <a:r>
              <a:rPr lang="en-GB" dirty="0">
                <a:solidFill>
                  <a:schemeClr val="bg1">
                    <a:lumMod val="50000"/>
                  </a:schemeClr>
                </a:solidFill>
              </a:rPr>
              <a:t>, text </a:t>
            </a:r>
            <a:r>
              <a:rPr lang="en-GB" dirty="0" err="1">
                <a:solidFill>
                  <a:schemeClr val="bg1">
                    <a:lumMod val="50000"/>
                  </a:schemeClr>
                </a:solidFill>
              </a:rPr>
              <a:t>redcross</a:t>
            </a:r>
            <a:r>
              <a:rPr lang="en-GB" dirty="0">
                <a:solidFill>
                  <a:schemeClr val="bg1">
                    <a:lumMod val="50000"/>
                  </a:schemeClr>
                </a:solidFill>
              </a:rPr>
              <a:t>, visiting flood, lurches fire, video explosion, deepens death, opposed flood, help flood, died explosions, marathon explosions, flood relief, </a:t>
            </a:r>
          </a:p>
        </p:txBody>
      </p:sp>
      <p:pic>
        <p:nvPicPr>
          <p:cNvPr id="8" name="Picture 2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2646" y="727706"/>
            <a:ext cx="738956" cy="60040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0431" y="1463044"/>
            <a:ext cx="1123385" cy="17136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
        <p:nvSpPr>
          <p:cNvPr id="3" name="Slide Number Placeholder 2"/>
          <p:cNvSpPr>
            <a:spLocks noGrp="1"/>
          </p:cNvSpPr>
          <p:nvPr>
            <p:ph type="sldNum" sz="quarter" idx="12"/>
          </p:nvPr>
        </p:nvSpPr>
        <p:spPr/>
        <p:txBody>
          <a:bodyPr/>
          <a:lstStyle/>
          <a:p>
            <a:fld id="{D63D4D68-E5E1-497F-B018-33FA9D88ECA8}" type="slidenum">
              <a:rPr lang="en-GB" smtClean="0"/>
              <a:t>14</a:t>
            </a:fld>
            <a:endParaRPr lang="en-GB"/>
          </a:p>
        </p:txBody>
      </p:sp>
    </p:spTree>
    <p:extLst>
      <p:ext uri="{BB962C8B-B14F-4D97-AF65-F5344CB8AC3E}">
        <p14:creationId xmlns:p14="http://schemas.microsoft.com/office/powerpoint/2010/main" val="10684583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04898" y="1690689"/>
            <a:ext cx="2503170" cy="4299230"/>
          </a:xfrm>
          <a:prstGeom prst="rect">
            <a:avLst/>
          </a:prstGeom>
        </p:spPr>
      </p:pic>
      <p:sp>
        <p:nvSpPr>
          <p:cNvPr id="6" name="Content Placeholder 2"/>
          <p:cNvSpPr txBox="1">
            <a:spLocks/>
          </p:cNvSpPr>
          <p:nvPr/>
        </p:nvSpPr>
        <p:spPr>
          <a:xfrm>
            <a:off x="628651" y="1825625"/>
            <a:ext cx="43954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i="1" u="sng" dirty="0" smtClean="0"/>
              <a:t>Twitter API:</a:t>
            </a:r>
          </a:p>
          <a:p>
            <a:pPr lvl="1"/>
            <a:r>
              <a:rPr lang="en-GB" sz="2000" dirty="0" smtClean="0"/>
              <a:t>Use </a:t>
            </a:r>
            <a:r>
              <a:rPr lang="en-GB" sz="2000" dirty="0"/>
              <a:t>hashtags, keywords, crisis specific </a:t>
            </a:r>
            <a:r>
              <a:rPr lang="en-GB" sz="2000" dirty="0" smtClean="0"/>
              <a:t>phrases or lexicon (e.g., </a:t>
            </a:r>
            <a:r>
              <a:rPr lang="en-GB" sz="2000" dirty="0" err="1" smtClean="0"/>
              <a:t>CrisisLex</a:t>
            </a:r>
            <a:r>
              <a:rPr lang="en-GB" sz="2000" dirty="0" smtClean="0"/>
              <a:t> lexicon).</a:t>
            </a:r>
          </a:p>
          <a:p>
            <a:pPr lvl="1"/>
            <a:r>
              <a:rPr lang="en-GB" sz="2000" dirty="0" smtClean="0"/>
              <a:t>Use Geolocation constrains (but many documents do not have geolocation information).</a:t>
            </a:r>
          </a:p>
        </p:txBody>
      </p:sp>
      <p:sp>
        <p:nvSpPr>
          <p:cNvPr id="9" name="Title 8"/>
          <p:cNvSpPr>
            <a:spLocks noGrp="1"/>
          </p:cNvSpPr>
          <p:nvPr>
            <p:ph type="title"/>
          </p:nvPr>
        </p:nvSpPr>
        <p:spPr/>
        <p:txBody>
          <a:bodyPr/>
          <a:lstStyle/>
          <a:p>
            <a:r>
              <a:rPr lang="en-GB" dirty="0"/>
              <a:t>Filtering using Social Media APIs</a:t>
            </a:r>
          </a:p>
        </p:txBody>
      </p:sp>
      <p:sp>
        <p:nvSpPr>
          <p:cNvPr id="2" name="Slide Number Placeholder 1"/>
          <p:cNvSpPr>
            <a:spLocks noGrp="1"/>
          </p:cNvSpPr>
          <p:nvPr>
            <p:ph type="sldNum" sz="quarter" idx="12"/>
          </p:nvPr>
        </p:nvSpPr>
        <p:spPr/>
        <p:txBody>
          <a:bodyPr/>
          <a:lstStyle/>
          <a:p>
            <a:fld id="{D63D4D68-E5E1-497F-B018-33FA9D88ECA8}" type="slidenum">
              <a:rPr lang="en-GB" smtClean="0"/>
              <a:t>15</a:t>
            </a:fld>
            <a:endParaRPr lang="en-GB"/>
          </a:p>
        </p:txBody>
      </p:sp>
    </p:spTree>
    <p:extLst>
      <p:ext uri="{BB962C8B-B14F-4D97-AF65-F5344CB8AC3E}">
        <p14:creationId xmlns:p14="http://schemas.microsoft.com/office/powerpoint/2010/main" val="801091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3684" y="2048222"/>
            <a:ext cx="2252382" cy="68290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79638" y="2855992"/>
            <a:ext cx="2246429" cy="7392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9711" y="3741464"/>
            <a:ext cx="2216356" cy="1203908"/>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2107" y="5099972"/>
            <a:ext cx="2209829" cy="655490"/>
          </a:xfrm>
          <a:prstGeom prst="rect">
            <a:avLst/>
          </a:prstGeom>
        </p:spPr>
      </p:pic>
      <p:sp>
        <p:nvSpPr>
          <p:cNvPr id="14" name="L-Shape 13"/>
          <p:cNvSpPr/>
          <p:nvPr/>
        </p:nvSpPr>
        <p:spPr>
          <a:xfrm rot="19254826">
            <a:off x="6112879" y="2279138"/>
            <a:ext cx="224462" cy="87109"/>
          </a:xfrm>
          <a:prstGeom prst="corner">
            <a:avLst/>
          </a:prstGeom>
          <a:solidFill>
            <a:srgbClr val="00B050"/>
          </a:solidFill>
          <a:ln>
            <a:solidFill>
              <a:srgbClr val="00B05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a:p>
        </p:txBody>
      </p:sp>
      <p:sp>
        <p:nvSpPr>
          <p:cNvPr id="17" name="Multiply 16"/>
          <p:cNvSpPr/>
          <p:nvPr/>
        </p:nvSpPr>
        <p:spPr>
          <a:xfrm>
            <a:off x="6105852" y="3017069"/>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Multiply 17"/>
          <p:cNvSpPr/>
          <p:nvPr/>
        </p:nvSpPr>
        <p:spPr>
          <a:xfrm>
            <a:off x="6105852" y="3864447"/>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Multiply 18"/>
          <p:cNvSpPr/>
          <p:nvPr/>
        </p:nvSpPr>
        <p:spPr>
          <a:xfrm>
            <a:off x="6105852" y="5298932"/>
            <a:ext cx="196521" cy="257568"/>
          </a:xfrm>
          <a:prstGeom prst="mathMultiply">
            <a:avLst/>
          </a:prstGeom>
          <a:solidFill>
            <a:srgbClr val="FF0000"/>
          </a:solidFill>
          <a:ln>
            <a:solidFill>
              <a:srgbClr val="EF3A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itle 8"/>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Filtering using  APIs: Information </a:t>
            </a:r>
            <a:r>
              <a:rPr lang="en-US" dirty="0"/>
              <a:t>Vs Noise</a:t>
            </a:r>
            <a:endParaRPr lang="en-GB" dirty="0"/>
          </a:p>
        </p:txBody>
      </p:sp>
      <p:sp>
        <p:nvSpPr>
          <p:cNvPr id="22" name="Content Placeholder 2"/>
          <p:cNvSpPr>
            <a:spLocks noGrp="1"/>
          </p:cNvSpPr>
          <p:nvPr>
            <p:ph idx="1"/>
          </p:nvPr>
        </p:nvSpPr>
        <p:spPr>
          <a:xfrm>
            <a:off x="628650" y="1825625"/>
            <a:ext cx="5237894" cy="4351338"/>
          </a:xfrm>
        </p:spPr>
        <p:txBody>
          <a:bodyPr>
            <a:normAutofit/>
          </a:bodyPr>
          <a:lstStyle/>
          <a:p>
            <a:r>
              <a:rPr lang="en-US" sz="2000" i="1" u="sng" dirty="0" smtClean="0"/>
              <a:t>Hashtag Hijacking:</a:t>
            </a:r>
          </a:p>
          <a:p>
            <a:pPr lvl="1"/>
            <a:r>
              <a:rPr lang="en-US" sz="1600" dirty="0" smtClean="0"/>
              <a:t>Hashtags</a:t>
            </a:r>
            <a:r>
              <a:rPr lang="en-US" sz="1600" dirty="0"/>
              <a:t>, Keywords can be a convenient way to create a broad set of data, but they </a:t>
            </a:r>
            <a:r>
              <a:rPr lang="en-US" sz="1600" b="1" dirty="0"/>
              <a:t>do not </a:t>
            </a:r>
            <a:r>
              <a:rPr lang="en-US" sz="1600" b="1" dirty="0" smtClean="0"/>
              <a:t>always reflect </a:t>
            </a:r>
            <a:r>
              <a:rPr lang="en-US" sz="1600" b="1" dirty="0"/>
              <a:t>the crisis related information</a:t>
            </a:r>
            <a:r>
              <a:rPr lang="en-US" sz="1600" dirty="0" smtClean="0"/>
              <a:t>.</a:t>
            </a:r>
            <a:endParaRPr lang="en-US" sz="1600" dirty="0"/>
          </a:p>
          <a:p>
            <a:r>
              <a:rPr lang="en-US" sz="2000" i="1" u="sng" dirty="0" smtClean="0"/>
              <a:t>Overly specific query terms:</a:t>
            </a:r>
          </a:p>
          <a:p>
            <a:pPr lvl="1"/>
            <a:r>
              <a:rPr lang="en-US" sz="1600" dirty="0"/>
              <a:t>The real crisis information is contained in a </a:t>
            </a:r>
            <a:r>
              <a:rPr lang="en-US" sz="1600" b="1" dirty="0"/>
              <a:t>very diverse </a:t>
            </a:r>
            <a:r>
              <a:rPr lang="en-US" sz="1600" dirty="0"/>
              <a:t>form</a:t>
            </a:r>
            <a:r>
              <a:rPr lang="en-US" sz="1600" dirty="0" smtClean="0"/>
              <a:t>.</a:t>
            </a:r>
          </a:p>
          <a:p>
            <a:pPr lvl="1"/>
            <a:r>
              <a:rPr lang="en-US" sz="1600" dirty="0" smtClean="0"/>
              <a:t>Document </a:t>
            </a:r>
            <a:r>
              <a:rPr lang="en-US" sz="1600" b="1" dirty="0" smtClean="0"/>
              <a:t>geolocation may be inaccurate or missing</a:t>
            </a:r>
            <a:r>
              <a:rPr lang="en-US" sz="1600" dirty="0" smtClean="0"/>
              <a:t>.</a:t>
            </a:r>
            <a:endParaRPr lang="en-US" sz="1600" dirty="0"/>
          </a:p>
          <a:p>
            <a:r>
              <a:rPr lang="en-US" sz="2000" i="1" u="sng" dirty="0" smtClean="0"/>
              <a:t>Unknown situation / insufficient context:</a:t>
            </a:r>
          </a:p>
          <a:p>
            <a:pPr lvl="1"/>
            <a:r>
              <a:rPr lang="en-GB" sz="1600" dirty="0"/>
              <a:t>The subjects in the information range from health/well-being of affected individuals, infrastructure, donations etc</a:t>
            </a:r>
            <a:r>
              <a:rPr lang="en-GB" sz="1600" dirty="0" smtClean="0"/>
              <a:t>.</a:t>
            </a:r>
            <a:endParaRPr lang="en-GB" sz="2000" dirty="0"/>
          </a:p>
          <a:p>
            <a:pPr lvl="1"/>
            <a:r>
              <a:rPr lang="en-GB" sz="1600" dirty="0"/>
              <a:t>Obviously, various concepts together form a context which reflects relevance with the crisis situations.</a:t>
            </a:r>
          </a:p>
          <a:p>
            <a:endParaRPr lang="en-US" sz="2000" dirty="0" smtClean="0"/>
          </a:p>
          <a:p>
            <a:endParaRPr lang="en-US" sz="2000" dirty="0"/>
          </a:p>
          <a:p>
            <a:endParaRPr lang="en-US" sz="2000" dirty="0"/>
          </a:p>
          <a:p>
            <a:pPr lvl="1"/>
            <a:endParaRPr lang="en-GB" sz="2000" dirty="0" smtClean="0"/>
          </a:p>
        </p:txBody>
      </p:sp>
      <p:sp>
        <p:nvSpPr>
          <p:cNvPr id="2" name="Slide Number Placeholder 1"/>
          <p:cNvSpPr>
            <a:spLocks noGrp="1"/>
          </p:cNvSpPr>
          <p:nvPr>
            <p:ph type="sldNum" sz="quarter" idx="12"/>
          </p:nvPr>
        </p:nvSpPr>
        <p:spPr/>
        <p:txBody>
          <a:bodyPr/>
          <a:lstStyle/>
          <a:p>
            <a:fld id="{D63D4D68-E5E1-497F-B018-33FA9D88ECA8}" type="slidenum">
              <a:rPr lang="en-GB" smtClean="0"/>
              <a:t>16</a:t>
            </a:fld>
            <a:endParaRPr lang="en-GB"/>
          </a:p>
        </p:txBody>
      </p:sp>
    </p:spTree>
    <p:extLst>
      <p:ext uri="{BB962C8B-B14F-4D97-AF65-F5344CB8AC3E}">
        <p14:creationId xmlns:p14="http://schemas.microsoft.com/office/powerpoint/2010/main" val="1064387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122" y="1461261"/>
            <a:ext cx="2503170" cy="4299230"/>
          </a:xfrm>
          <a:prstGeom prst="rect">
            <a:avLst/>
          </a:prstGeom>
        </p:spPr>
      </p:pic>
      <p:sp>
        <p:nvSpPr>
          <p:cNvPr id="6" name="Content Placeholder 2"/>
          <p:cNvSpPr txBox="1">
            <a:spLocks/>
          </p:cNvSpPr>
          <p:nvPr/>
        </p:nvSpPr>
        <p:spPr>
          <a:xfrm>
            <a:off x="628650" y="1599597"/>
            <a:ext cx="5176247" cy="410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i="1" u="sng" dirty="0"/>
              <a:t>Text </a:t>
            </a:r>
            <a:r>
              <a:rPr lang="en-GB" sz="1700" i="1" u="sng" dirty="0" smtClean="0"/>
              <a:t>search:</a:t>
            </a:r>
          </a:p>
          <a:p>
            <a:pPr lvl="1"/>
            <a:r>
              <a:rPr lang="en-GB" sz="1700" dirty="0" smtClean="0"/>
              <a:t>More complex queries can be used after indexing the data that may be not doable using the APIs (e.g. tokenisation, query expansion, etc.)</a:t>
            </a:r>
            <a:endParaRPr lang="en-GB" sz="1700" dirty="0"/>
          </a:p>
          <a:p>
            <a:r>
              <a:rPr lang="en-GB" sz="1700" i="1" u="sng" dirty="0" smtClean="0"/>
              <a:t>Semantic </a:t>
            </a:r>
            <a:r>
              <a:rPr lang="en-GB" sz="1700" i="1" u="sng" dirty="0"/>
              <a:t>search (requires entity extraction</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Semantic search can be used after extracting entities of interest from documents (e.g., place names, actors, etc.)</a:t>
            </a:r>
          </a:p>
          <a:p>
            <a:r>
              <a:rPr lang="en-GB" sz="1700" i="1" u="sng" dirty="0" smtClean="0"/>
              <a:t>Automatic </a:t>
            </a:r>
            <a:r>
              <a:rPr lang="en-GB" sz="1700" i="1" u="sng" dirty="0"/>
              <a:t>categorisation / Tagging (clustering approaches, topic modelling, Machine Learning models</a:t>
            </a:r>
            <a:r>
              <a:rPr lang="en-GB" sz="1700" i="1" u="sng" dirty="0" smtClean="0"/>
              <a:t>)</a:t>
            </a:r>
            <a:r>
              <a:rPr lang="en-GB" sz="1700" i="1" u="sng" dirty="0" smtClean="0">
                <a:solidFill>
                  <a:srgbClr val="002060"/>
                </a:solidFill>
              </a:rPr>
              <a:t>*</a:t>
            </a:r>
            <a:r>
              <a:rPr lang="en-GB" sz="1700" i="1" u="sng" dirty="0" smtClean="0"/>
              <a:t>:</a:t>
            </a:r>
          </a:p>
          <a:p>
            <a:pPr lvl="1"/>
            <a:r>
              <a:rPr lang="en-GB" sz="1700" dirty="0" smtClean="0"/>
              <a:t>Topic modelling and clustering can discover hidden topics in the collected documents.</a:t>
            </a:r>
          </a:p>
          <a:p>
            <a:pPr lvl="1"/>
            <a:r>
              <a:rPr lang="en-GB" sz="1700" dirty="0" smtClean="0"/>
              <a:t>Machine learning can be used for filtering data (e.g., relatedness, event type, information type).</a:t>
            </a:r>
            <a:endParaRPr lang="en-GB" sz="1700" dirty="0"/>
          </a:p>
        </p:txBody>
      </p:sp>
      <p:sp>
        <p:nvSpPr>
          <p:cNvPr id="9" name="Title 8"/>
          <p:cNvSpPr>
            <a:spLocks noGrp="1"/>
          </p:cNvSpPr>
          <p:nvPr>
            <p:ph type="title"/>
          </p:nvPr>
        </p:nvSpPr>
        <p:spPr/>
        <p:txBody>
          <a:bodyPr/>
          <a:lstStyle/>
          <a:p>
            <a:r>
              <a:rPr lang="en-GB" dirty="0" smtClean="0"/>
              <a:t>Post Collection Filtering</a:t>
            </a:r>
            <a:endParaRPr lang="en-GB" dirty="0"/>
          </a:p>
        </p:txBody>
      </p:sp>
      <p:sp>
        <p:nvSpPr>
          <p:cNvPr id="5" name="Rectangle 4"/>
          <p:cNvSpPr/>
          <p:nvPr/>
        </p:nvSpPr>
        <p:spPr>
          <a:xfrm>
            <a:off x="844903" y="6049908"/>
            <a:ext cx="6963457" cy="523982"/>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chemeClr val="bg1"/>
                </a:solidFill>
                <a:latin typeface="+mj-lt"/>
                <a:ea typeface="Roboto Light" charset="0"/>
                <a:cs typeface="Roboto Light" charset="0"/>
              </a:rPr>
              <a:t>* Entity extraction methods and automatic categorization is discussed later on in this tutorial</a:t>
            </a:r>
            <a:endParaRPr lang="en-US" sz="1400" dirty="0">
              <a:solidFill>
                <a:schemeClr val="bg1"/>
              </a:solidFill>
              <a:latin typeface="+mj-lt"/>
              <a:ea typeface="Roboto Light" charset="0"/>
              <a:cs typeface="Roboto Light" charset="0"/>
            </a:endParaRPr>
          </a:p>
        </p:txBody>
      </p:sp>
      <p:sp>
        <p:nvSpPr>
          <p:cNvPr id="2" name="Slide Number Placeholder 1"/>
          <p:cNvSpPr>
            <a:spLocks noGrp="1"/>
          </p:cNvSpPr>
          <p:nvPr>
            <p:ph type="sldNum" sz="quarter" idx="12"/>
          </p:nvPr>
        </p:nvSpPr>
        <p:spPr/>
        <p:txBody>
          <a:bodyPr/>
          <a:lstStyle/>
          <a:p>
            <a:fld id="{D63D4D68-E5E1-497F-B018-33FA9D88ECA8}" type="slidenum">
              <a:rPr lang="en-GB" smtClean="0"/>
              <a:t>17</a:t>
            </a:fld>
            <a:endParaRPr lang="en-GB"/>
          </a:p>
        </p:txBody>
      </p:sp>
    </p:spTree>
    <p:extLst>
      <p:ext uri="{BB962C8B-B14F-4D97-AF65-F5344CB8AC3E}">
        <p14:creationId xmlns:p14="http://schemas.microsoft.com/office/powerpoint/2010/main" val="2556137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28650" y="1599597"/>
            <a:ext cx="5176247" cy="4102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GB" sz="2000" dirty="0" smtClean="0"/>
              <a:t>A simple approach for filtering textual data is to </a:t>
            </a:r>
            <a:r>
              <a:rPr lang="en-GB" sz="2000" b="1" dirty="0" smtClean="0"/>
              <a:t>group related documents automatically (clustering)</a:t>
            </a:r>
            <a:r>
              <a:rPr lang="en-GB" sz="2000" dirty="0" smtClean="0"/>
              <a:t>.</a:t>
            </a:r>
          </a:p>
          <a:p>
            <a:pPr lvl="1">
              <a:buFontTx/>
              <a:buChar char="-"/>
            </a:pPr>
            <a:r>
              <a:rPr lang="en-GB" sz="1600" dirty="0" smtClean="0"/>
              <a:t>E.g., K-Nearest Neighbour (</a:t>
            </a:r>
            <a:r>
              <a:rPr lang="en-GB" sz="1600" dirty="0"/>
              <a:t>K</a:t>
            </a:r>
            <a:r>
              <a:rPr lang="en-GB" sz="1600" dirty="0" smtClean="0"/>
              <a:t>NN), Latent </a:t>
            </a:r>
            <a:r>
              <a:rPr lang="en-GB" sz="1600" dirty="0" err="1" smtClean="0"/>
              <a:t>Dirichlet</a:t>
            </a:r>
            <a:r>
              <a:rPr lang="en-GB" sz="1600" dirty="0" smtClean="0"/>
              <a:t> Allocation (LDA) (</a:t>
            </a:r>
            <a:r>
              <a:rPr lang="en-GB" sz="1600" dirty="0" err="1" smtClean="0"/>
              <a:t>Blei</a:t>
            </a:r>
            <a:r>
              <a:rPr lang="en-GB" sz="1600" dirty="0" smtClean="0"/>
              <a:t> et al., 2003).</a:t>
            </a:r>
          </a:p>
          <a:p>
            <a:pPr lvl="1">
              <a:buFontTx/>
              <a:buChar char="-"/>
            </a:pPr>
            <a:endParaRPr lang="en-GB" sz="1600" dirty="0"/>
          </a:p>
          <a:p>
            <a:pPr lvl="1">
              <a:buFontTx/>
              <a:buChar char="-"/>
            </a:pPr>
            <a:endParaRPr lang="en-GB" sz="1600" dirty="0" smtClean="0"/>
          </a:p>
          <a:p>
            <a:pPr lvl="1">
              <a:buFontTx/>
              <a:buChar char="-"/>
            </a:pPr>
            <a:endParaRPr lang="en-GB" sz="1600" dirty="0"/>
          </a:p>
          <a:p>
            <a:pPr lvl="1">
              <a:buFontTx/>
              <a:buChar char="-"/>
            </a:pPr>
            <a:endParaRPr lang="en-GB" sz="1600" dirty="0" smtClean="0"/>
          </a:p>
          <a:p>
            <a:pPr lvl="1">
              <a:buFontTx/>
              <a:buChar char="-"/>
            </a:pPr>
            <a:endParaRPr lang="en-GB" sz="1600" dirty="0" smtClean="0"/>
          </a:p>
          <a:p>
            <a:pPr>
              <a:buFontTx/>
              <a:buChar char="-"/>
            </a:pPr>
            <a:r>
              <a:rPr lang="en-GB" sz="2000" dirty="0" smtClean="0"/>
              <a:t>Text clustering approaches are unsupervised: </a:t>
            </a:r>
            <a:r>
              <a:rPr lang="en-GB" sz="2000" b="1" dirty="0"/>
              <a:t>m</a:t>
            </a:r>
            <a:r>
              <a:rPr lang="en-GB" sz="2000" b="1" dirty="0" smtClean="0"/>
              <a:t>anual annotations are unnecessary</a:t>
            </a:r>
            <a:r>
              <a:rPr lang="en-GB" sz="2000" dirty="0" smtClean="0"/>
              <a:t>.</a:t>
            </a:r>
          </a:p>
          <a:p>
            <a:pPr>
              <a:buFontTx/>
              <a:buChar char="-"/>
            </a:pPr>
            <a:r>
              <a:rPr lang="en-GB" sz="2000" b="1" dirty="0" smtClean="0"/>
              <a:t>Filtering</a:t>
            </a:r>
            <a:r>
              <a:rPr lang="en-GB" sz="2000" dirty="0" smtClean="0"/>
              <a:t> can then be done using the clusters generated by those models.</a:t>
            </a:r>
          </a:p>
          <a:p>
            <a:pPr>
              <a:buFontTx/>
              <a:buChar char="-"/>
            </a:pPr>
            <a:r>
              <a:rPr lang="en-GB" sz="2000" dirty="0" smtClean="0"/>
              <a:t>Unsupervised approaches are limited and may not always produce relevant clusters.</a:t>
            </a:r>
          </a:p>
        </p:txBody>
      </p:sp>
      <p:sp>
        <p:nvSpPr>
          <p:cNvPr id="9" name="Title 8"/>
          <p:cNvSpPr>
            <a:spLocks noGrp="1"/>
          </p:cNvSpPr>
          <p:nvPr>
            <p:ph type="title"/>
          </p:nvPr>
        </p:nvSpPr>
        <p:spPr/>
        <p:txBody>
          <a:bodyPr/>
          <a:lstStyle/>
          <a:p>
            <a:r>
              <a:rPr lang="en-GB" dirty="0" smtClean="0"/>
              <a:t>Text Clustering</a:t>
            </a:r>
            <a:endParaRPr lang="en-GB" dirty="0"/>
          </a:p>
        </p:txBody>
      </p:sp>
      <p:sp>
        <p:nvSpPr>
          <p:cNvPr id="2" name="Slide Number Placeholder 1"/>
          <p:cNvSpPr>
            <a:spLocks noGrp="1"/>
          </p:cNvSpPr>
          <p:nvPr>
            <p:ph type="sldNum" sz="quarter" idx="12"/>
          </p:nvPr>
        </p:nvSpPr>
        <p:spPr/>
        <p:txBody>
          <a:bodyPr/>
          <a:lstStyle/>
          <a:p>
            <a:fld id="{D63D4D68-E5E1-497F-B018-33FA9D88ECA8}" type="slidenum">
              <a:rPr lang="en-GB" smtClean="0"/>
              <a:t>18</a:t>
            </a:fld>
            <a:endParaRPr lang="en-GB"/>
          </a:p>
        </p:txBody>
      </p:sp>
      <p:pic>
        <p:nvPicPr>
          <p:cNvPr id="13" name="Picture 12"/>
          <p:cNvPicPr>
            <a:picLocks noChangeAspect="1"/>
          </p:cNvPicPr>
          <p:nvPr/>
        </p:nvPicPr>
        <p:blipFill rotWithShape="1">
          <a:blip r:embed="rId3"/>
          <a:srcRect b="13619"/>
          <a:stretch/>
        </p:blipFill>
        <p:spPr>
          <a:xfrm rot="16200000">
            <a:off x="4365087" y="1925353"/>
            <a:ext cx="6861925" cy="3011216"/>
          </a:xfrm>
          <a:prstGeom prst="rect">
            <a:avLst/>
          </a:prstGeom>
        </p:spPr>
      </p:pic>
      <p:pic>
        <p:nvPicPr>
          <p:cNvPr id="1040" name="Picture 16" descr="https://upload.wikimedia.org/wikipedia/commons/thumb/d/d3/Latent_Dirichlet_allocation.svg/593px-Latent_Dirichlet_allocation.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8148" y="3057524"/>
            <a:ext cx="2539502" cy="133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9886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t>
            </a:r>
            <a:r>
              <a:rPr lang="en-US" dirty="0"/>
              <a:t>Search</a:t>
            </a:r>
          </a:p>
        </p:txBody>
      </p:sp>
      <p:sp>
        <p:nvSpPr>
          <p:cNvPr id="5" name="Content Placeholder 2"/>
          <p:cNvSpPr>
            <a:spLocks noGrp="1"/>
          </p:cNvSpPr>
          <p:nvPr>
            <p:ph idx="1"/>
          </p:nvPr>
        </p:nvSpPr>
        <p:spPr>
          <a:xfrm>
            <a:off x="628650" y="1825625"/>
            <a:ext cx="5340635" cy="4351338"/>
          </a:xfrm>
        </p:spPr>
        <p:txBody>
          <a:bodyPr>
            <a:normAutofit lnSpcReduction="10000"/>
          </a:bodyPr>
          <a:lstStyle/>
          <a:p>
            <a:pPr marL="0" indent="0">
              <a:buNone/>
            </a:pPr>
            <a:r>
              <a:rPr lang="en-GB" sz="2400" dirty="0"/>
              <a:t>Query based systems, where the </a:t>
            </a:r>
            <a:r>
              <a:rPr lang="en-GB" sz="2400" b="1" dirty="0"/>
              <a:t>relevancy of a </a:t>
            </a:r>
            <a:r>
              <a:rPr lang="en-GB" sz="2400" b="1" dirty="0" smtClean="0"/>
              <a:t>document  </a:t>
            </a:r>
            <a:r>
              <a:rPr lang="en-GB" sz="2400" b="1" dirty="0"/>
              <a:t>is established based on the context of a </a:t>
            </a:r>
            <a:r>
              <a:rPr lang="en-GB" sz="2400" b="1" dirty="0" smtClean="0"/>
              <a:t>query </a:t>
            </a:r>
            <a:r>
              <a:rPr lang="en-GB" sz="2400" dirty="0" smtClean="0"/>
              <a:t>(</a:t>
            </a:r>
            <a:r>
              <a:rPr lang="en-GB" sz="2400" dirty="0" smtClean="0"/>
              <a:t>Mangold et al.,  2007</a:t>
            </a:r>
            <a:r>
              <a:rPr lang="en-GB" sz="2400" dirty="0" smtClean="0"/>
              <a:t>):</a:t>
            </a:r>
            <a:endParaRPr lang="en-GB" sz="2400" dirty="0" smtClean="0"/>
          </a:p>
          <a:p>
            <a:r>
              <a:rPr lang="en-GB" sz="2400" b="1" i="1" dirty="0" smtClean="0"/>
              <a:t>Describe </a:t>
            </a:r>
            <a:r>
              <a:rPr lang="en-GB" sz="2400" b="1" i="1" dirty="0"/>
              <a:t>events as semantic queries </a:t>
            </a:r>
            <a:r>
              <a:rPr lang="en-GB" sz="2400" i="1" dirty="0"/>
              <a:t>and use knowledge graphs </a:t>
            </a:r>
            <a:r>
              <a:rPr lang="en-GB" sz="2400" i="1" dirty="0" smtClean="0"/>
              <a:t>and ontologies to </a:t>
            </a:r>
            <a:r>
              <a:rPr lang="en-GB" sz="2400" i="1" dirty="0"/>
              <a:t>map the data and the query</a:t>
            </a:r>
            <a:r>
              <a:rPr lang="en-GB" sz="2400" i="1" dirty="0" smtClean="0"/>
              <a:t>.</a:t>
            </a:r>
            <a:endParaRPr lang="en-GB" sz="2400" i="1" dirty="0"/>
          </a:p>
          <a:p>
            <a:r>
              <a:rPr lang="en-GB" sz="2400" i="1" dirty="0"/>
              <a:t>Use of </a:t>
            </a:r>
            <a:r>
              <a:rPr lang="en-GB" sz="2400" b="1" i="1" dirty="0"/>
              <a:t>Natural Language Processing techniques and external Knowledge Graphs</a:t>
            </a:r>
            <a:r>
              <a:rPr lang="en-GB" sz="2400" b="1" i="1" dirty="0" smtClean="0"/>
              <a:t>.</a:t>
            </a:r>
            <a:endParaRPr lang="en-GB" sz="2400" b="1" i="1" dirty="0"/>
          </a:p>
          <a:p>
            <a:r>
              <a:rPr lang="en-GB" sz="2400" b="1" i="1" dirty="0"/>
              <a:t>Can be tailored </a:t>
            </a:r>
            <a:r>
              <a:rPr lang="en-GB" sz="2400" i="1" dirty="0"/>
              <a:t>to a certain type of events or broad category of events.</a:t>
            </a:r>
          </a:p>
        </p:txBody>
      </p:sp>
      <p:pic>
        <p:nvPicPr>
          <p:cNvPr id="8" name="Picture 7"/>
          <p:cNvPicPr>
            <a:picLocks noChangeAspect="1"/>
          </p:cNvPicPr>
          <p:nvPr/>
        </p:nvPicPr>
        <p:blipFill>
          <a:blip r:embed="rId2"/>
          <a:stretch>
            <a:fillRect/>
          </a:stretch>
        </p:blipFill>
        <p:spPr>
          <a:xfrm>
            <a:off x="6834807" y="1487141"/>
            <a:ext cx="1680543" cy="1191658"/>
          </a:xfrm>
          <a:prstGeom prst="rect">
            <a:avLst/>
          </a:prstGeom>
        </p:spPr>
      </p:pic>
      <p:pic>
        <p:nvPicPr>
          <p:cNvPr id="9" name="Picture 8"/>
          <p:cNvPicPr>
            <a:picLocks noChangeAspect="1"/>
          </p:cNvPicPr>
          <p:nvPr/>
        </p:nvPicPr>
        <p:blipFill>
          <a:blip r:embed="rId3"/>
          <a:stretch>
            <a:fillRect/>
          </a:stretch>
        </p:blipFill>
        <p:spPr>
          <a:xfrm>
            <a:off x="6940873" y="2553347"/>
            <a:ext cx="1355662" cy="1240775"/>
          </a:xfrm>
          <a:prstGeom prst="rect">
            <a:avLst/>
          </a:prstGeom>
        </p:spPr>
      </p:pic>
      <p:pic>
        <p:nvPicPr>
          <p:cNvPr id="10" name="Picture 9"/>
          <p:cNvPicPr>
            <a:picLocks noChangeAspect="1"/>
          </p:cNvPicPr>
          <p:nvPr/>
        </p:nvPicPr>
        <p:blipFill rotWithShape="1">
          <a:blip r:embed="rId4"/>
          <a:srcRect l="4003" r="4018"/>
          <a:stretch/>
        </p:blipFill>
        <p:spPr>
          <a:xfrm>
            <a:off x="7217221" y="3891840"/>
            <a:ext cx="802966" cy="872994"/>
          </a:xfrm>
          <a:prstGeom prst="rect">
            <a:avLst/>
          </a:prstGeom>
        </p:spPr>
      </p:pic>
      <p:sp>
        <p:nvSpPr>
          <p:cNvPr id="11" name="TextBox 10"/>
          <p:cNvSpPr txBox="1"/>
          <p:nvPr/>
        </p:nvSpPr>
        <p:spPr>
          <a:xfrm>
            <a:off x="6988049" y="5998827"/>
            <a:ext cx="1601996" cy="461665"/>
          </a:xfrm>
          <a:prstGeom prst="rect">
            <a:avLst/>
          </a:prstGeom>
          <a:noFill/>
        </p:spPr>
        <p:txBody>
          <a:bodyPr wrap="square" rtlCol="0">
            <a:spAutoFit/>
          </a:bodyPr>
          <a:lstStyle/>
          <a:p>
            <a:r>
              <a:rPr lang="en-US" sz="2400" b="1" dirty="0"/>
              <a:t>WGS</a:t>
            </a:r>
            <a:r>
              <a:rPr lang="en-US" sz="2400" dirty="0"/>
              <a:t>841</a:t>
            </a:r>
          </a:p>
        </p:txBody>
      </p:sp>
      <p:pic>
        <p:nvPicPr>
          <p:cNvPr id="12" name="Picture 11"/>
          <p:cNvPicPr>
            <a:picLocks noChangeAspect="1"/>
          </p:cNvPicPr>
          <p:nvPr/>
        </p:nvPicPr>
        <p:blipFill>
          <a:blip r:embed="rId5"/>
          <a:stretch>
            <a:fillRect/>
          </a:stretch>
        </p:blipFill>
        <p:spPr>
          <a:xfrm>
            <a:off x="7130175" y="4924051"/>
            <a:ext cx="977058" cy="977058"/>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49951" y="5862534"/>
            <a:ext cx="780322" cy="138724"/>
          </a:xfrm>
          <a:prstGeom prst="rect">
            <a:avLst/>
          </a:prstGeom>
        </p:spPr>
      </p:pic>
      <p:pic>
        <p:nvPicPr>
          <p:cNvPr id="1026" name="Picture 2" descr="http://wiki.dbpedia.org/sites/default/files/DBpediaLogoFull.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22087" y="365126"/>
            <a:ext cx="1728439" cy="10681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19</a:t>
            </a:fld>
            <a:endParaRPr lang="en-GB"/>
          </a:p>
        </p:txBody>
      </p:sp>
    </p:spTree>
    <p:extLst>
      <p:ext uri="{BB962C8B-B14F-4D97-AF65-F5344CB8AC3E}">
        <p14:creationId xmlns:p14="http://schemas.microsoft.com/office/powerpoint/2010/main" val="115973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Social Media Usage during Crises</a:t>
            </a:r>
          </a:p>
        </p:txBody>
      </p:sp>
      <p:sp>
        <p:nvSpPr>
          <p:cNvPr id="3" name="Content Placeholder 2"/>
          <p:cNvSpPr>
            <a:spLocks noGrp="1"/>
          </p:cNvSpPr>
          <p:nvPr>
            <p:ph idx="1"/>
          </p:nvPr>
        </p:nvSpPr>
        <p:spPr>
          <a:xfrm>
            <a:off x="628650" y="1546413"/>
            <a:ext cx="6278335" cy="4840940"/>
          </a:xfrm>
        </p:spPr>
        <p:txBody>
          <a:bodyPr>
            <a:normAutofit/>
          </a:bodyPr>
          <a:lstStyle/>
          <a:p>
            <a:r>
              <a:rPr lang="en-GB" b="1" dirty="0"/>
              <a:t>Social media usage during crises varies </a:t>
            </a:r>
            <a:r>
              <a:rPr lang="en-GB" dirty="0"/>
              <a:t>depending on:</a:t>
            </a:r>
          </a:p>
          <a:p>
            <a:pPr lvl="1" indent="-342900">
              <a:buFont typeface="+mj-lt"/>
              <a:buAutoNum type="arabicPeriod"/>
            </a:pPr>
            <a:r>
              <a:rPr lang="en-GB" sz="2000" i="1" u="sng" dirty="0"/>
              <a:t>Type of information shared</a:t>
            </a:r>
            <a:r>
              <a:rPr lang="en-GB" sz="2000" u="sng" dirty="0"/>
              <a:t> </a:t>
            </a:r>
            <a:r>
              <a:rPr lang="en-GB" sz="2000" dirty="0"/>
              <a:t>(e.g., affected individuals, caution and advice, donation or volunteering, message of support, etc. ). </a:t>
            </a:r>
            <a:r>
              <a:rPr lang="en-GB" sz="2000" dirty="0" smtClean="0"/>
              <a:t>(</a:t>
            </a:r>
            <a:r>
              <a:rPr lang="en-GB" sz="2000" dirty="0" err="1" smtClean="0"/>
              <a:t>Olteanu</a:t>
            </a:r>
            <a:r>
              <a:rPr lang="en-GB" sz="2000" dirty="0" smtClean="0"/>
              <a:t> </a:t>
            </a:r>
            <a:r>
              <a:rPr lang="en-GB" sz="2000" dirty="0"/>
              <a:t>et al, </a:t>
            </a:r>
            <a:r>
              <a:rPr lang="en-GB" sz="2000" dirty="0" smtClean="0"/>
              <a:t>2014)</a:t>
            </a:r>
            <a:endParaRPr lang="en-GB" sz="2000" dirty="0"/>
          </a:p>
          <a:p>
            <a:pPr lvl="1" indent="-342900">
              <a:buFont typeface="+mj-lt"/>
              <a:buAutoNum type="arabicPeriod"/>
            </a:pPr>
            <a:r>
              <a:rPr lang="en-GB" sz="2000" i="1" u="sng" dirty="0"/>
              <a:t>Type of content shared </a:t>
            </a:r>
            <a:r>
              <a:rPr lang="en-GB" sz="2000" dirty="0"/>
              <a:t>(e.g., text, images, videos, links).</a:t>
            </a:r>
          </a:p>
          <a:p>
            <a:pPr lvl="1" indent="-342900">
              <a:buFont typeface="+mj-lt"/>
              <a:buAutoNum type="arabicPeriod"/>
            </a:pPr>
            <a:r>
              <a:rPr lang="en-GB" sz="2000" i="1" u="sng" dirty="0"/>
              <a:t>Content source</a:t>
            </a:r>
            <a:r>
              <a:rPr lang="en-GB" sz="2000" i="1" dirty="0"/>
              <a:t> </a:t>
            </a:r>
            <a:r>
              <a:rPr lang="en-GB" sz="2000" dirty="0"/>
              <a:t>(e.g., news organisation or journalist, eyewitness, government, NGO, company or for-profit organisation). </a:t>
            </a:r>
            <a:r>
              <a:rPr lang="en-GB" sz="2000" dirty="0" smtClean="0"/>
              <a:t>(</a:t>
            </a:r>
            <a:r>
              <a:rPr lang="en-GB" sz="2000" dirty="0" err="1" smtClean="0"/>
              <a:t>Olteanu</a:t>
            </a:r>
            <a:r>
              <a:rPr lang="en-GB" sz="2000" dirty="0" smtClean="0"/>
              <a:t> </a:t>
            </a:r>
            <a:r>
              <a:rPr lang="en-GB" sz="2000" dirty="0"/>
              <a:t>et al</a:t>
            </a:r>
            <a:r>
              <a:rPr lang="en-GB" sz="2000"/>
              <a:t>, </a:t>
            </a:r>
            <a:r>
              <a:rPr lang="en-GB" sz="2000" smtClean="0"/>
              <a:t>2014)</a:t>
            </a:r>
            <a:endParaRPr lang="en-GB" sz="2000" dirty="0"/>
          </a:p>
          <a:p>
            <a:pPr lvl="1" indent="-342900">
              <a:buFont typeface="+mj-lt"/>
              <a:buAutoNum type="arabicPeriod"/>
            </a:pPr>
            <a:r>
              <a:rPr lang="en-GB" sz="2000" i="1" u="sng" dirty="0"/>
              <a:t>Target audience </a:t>
            </a:r>
            <a:r>
              <a:rPr lang="en-GB" sz="2000" dirty="0"/>
              <a:t>(e.g., general public, other organisation, followers, friends/family).</a:t>
            </a:r>
          </a:p>
          <a:p>
            <a:pPr lvl="1" indent="-342900">
              <a:buFont typeface="+mj-lt"/>
              <a:buAutoNum type="arabicPeriod"/>
            </a:pPr>
            <a:r>
              <a:rPr lang="en-GB" sz="2000" i="1" u="sng" dirty="0"/>
              <a:t>Type of social media platform used </a:t>
            </a:r>
            <a:r>
              <a:rPr lang="en-GB" sz="2000" dirty="0"/>
              <a:t>(e.g., Facebook, Twitter, etc.)</a:t>
            </a:r>
          </a:p>
          <a:p>
            <a:endParaRPr lang="en-GB" dirty="0"/>
          </a:p>
          <a:p>
            <a:pPr lvl="1"/>
            <a:endParaRPr lang="en-GB" sz="2000" dirty="0"/>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1030"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5527031" y="3475199"/>
            <a:ext cx="4983924" cy="128771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D63D4D68-E5E1-497F-B018-33FA9D88ECA8}" type="slidenum">
              <a:rPr lang="en-GB" smtClean="0"/>
              <a:t>2</a:t>
            </a:fld>
            <a:endParaRPr lang="en-GB"/>
          </a:p>
        </p:txBody>
      </p:sp>
    </p:spTree>
    <p:extLst>
      <p:ext uri="{BB962C8B-B14F-4D97-AF65-F5344CB8AC3E}">
        <p14:creationId xmlns:p14="http://schemas.microsoft.com/office/powerpoint/2010/main" val="27060203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Motivation</a:t>
            </a:r>
            <a:endParaRPr lang="en-US" dirty="0"/>
          </a:p>
        </p:txBody>
      </p:sp>
      <p:sp>
        <p:nvSpPr>
          <p:cNvPr id="4" name="Content Placeholder 2"/>
          <p:cNvSpPr txBox="1">
            <a:spLocks/>
          </p:cNvSpPr>
          <p:nvPr/>
        </p:nvSpPr>
        <p:spPr>
          <a:xfrm>
            <a:off x="628650" y="1825625"/>
            <a:ext cx="534063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smtClean="0"/>
              <a:t>Complex </a:t>
            </a:r>
            <a:r>
              <a:rPr lang="en-GB" sz="2400" dirty="0"/>
              <a:t>event/information types are non-trivial to be described by single entity or </a:t>
            </a:r>
            <a:r>
              <a:rPr lang="en-GB" sz="2400" dirty="0" smtClean="0"/>
              <a:t>keywords.</a:t>
            </a:r>
          </a:p>
          <a:p>
            <a:r>
              <a:rPr lang="en-GB" sz="2400" dirty="0" smtClean="0"/>
              <a:t>N-grams </a:t>
            </a:r>
            <a:r>
              <a:rPr lang="en-GB" sz="2400" dirty="0"/>
              <a:t>or bag of words do not directly contain semantic </a:t>
            </a:r>
            <a:r>
              <a:rPr lang="en-GB" sz="2400" dirty="0" smtClean="0"/>
              <a:t>information.</a:t>
            </a:r>
          </a:p>
          <a:p>
            <a:r>
              <a:rPr lang="en-GB" sz="2400" dirty="0" smtClean="0"/>
              <a:t>Search </a:t>
            </a:r>
            <a:r>
              <a:rPr lang="en-GB" sz="2400" dirty="0"/>
              <a:t>for content based on a theme/context instead of precise information.</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p:txBody>
      </p:sp>
      <p:sp>
        <p:nvSpPr>
          <p:cNvPr id="3" name="Slide Number Placeholder 2"/>
          <p:cNvSpPr>
            <a:spLocks noGrp="1"/>
          </p:cNvSpPr>
          <p:nvPr>
            <p:ph type="sldNum" sz="quarter" idx="12"/>
          </p:nvPr>
        </p:nvSpPr>
        <p:spPr/>
        <p:txBody>
          <a:bodyPr/>
          <a:lstStyle/>
          <a:p>
            <a:fld id="{D63D4D68-E5E1-497F-B018-33FA9D88ECA8}" type="slidenum">
              <a:rPr lang="en-GB" smtClean="0"/>
              <a:t>20</a:t>
            </a:fld>
            <a:endParaRPr lang="en-GB"/>
          </a:p>
        </p:txBody>
      </p:sp>
    </p:spTree>
    <p:extLst>
      <p:ext uri="{BB962C8B-B14F-4D97-AF65-F5344CB8AC3E}">
        <p14:creationId xmlns:p14="http://schemas.microsoft.com/office/powerpoint/2010/main" val="1118778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Search - Approach</a:t>
            </a:r>
            <a:endParaRPr lang="en-US" dirty="0"/>
          </a:p>
        </p:txBody>
      </p:sp>
      <p:sp>
        <p:nvSpPr>
          <p:cNvPr id="3" name="Content Placeholder 2"/>
          <p:cNvSpPr>
            <a:spLocks noGrp="1"/>
          </p:cNvSpPr>
          <p:nvPr>
            <p:ph idx="1"/>
          </p:nvPr>
        </p:nvSpPr>
        <p:spPr>
          <a:xfrm>
            <a:off x="628650" y="2227508"/>
            <a:ext cx="4210019" cy="3172262"/>
          </a:xfrm>
        </p:spPr>
        <p:txBody>
          <a:bodyPr>
            <a:normAutofit/>
          </a:bodyPr>
          <a:lstStyle/>
          <a:p>
            <a:endParaRPr lang="en-US" sz="2000" dirty="0" smtClean="0"/>
          </a:p>
          <a:p>
            <a:r>
              <a:rPr lang="en-US" sz="2000" dirty="0" smtClean="0"/>
              <a:t>Entity extraction systems are used such as </a:t>
            </a:r>
            <a:r>
              <a:rPr lang="en-US" sz="2000" dirty="0" err="1" smtClean="0"/>
              <a:t>TextRazor</a:t>
            </a:r>
            <a:r>
              <a:rPr lang="en-US" sz="2000" dirty="0" smtClean="0"/>
              <a:t>, </a:t>
            </a:r>
            <a:r>
              <a:rPr lang="en-US" sz="2000" dirty="0" err="1" smtClean="0"/>
              <a:t>Dbpedia</a:t>
            </a:r>
            <a:r>
              <a:rPr lang="en-US" sz="2000" dirty="0" smtClean="0"/>
              <a:t> Spotlight, etc.</a:t>
            </a:r>
            <a:endParaRPr lang="en-US" sz="2000" dirty="0"/>
          </a:p>
          <a:p>
            <a:r>
              <a:rPr lang="en-US" sz="2000" dirty="0" smtClean="0"/>
              <a:t>An </a:t>
            </a:r>
            <a:r>
              <a:rPr lang="en-US" sz="2000" dirty="0"/>
              <a:t>indexing and search system such as </a:t>
            </a:r>
            <a:r>
              <a:rPr lang="en-US" sz="2000" dirty="0" smtClean="0"/>
              <a:t>Lucene/</a:t>
            </a:r>
            <a:r>
              <a:rPr lang="en-US" sz="2000" dirty="0" err="1" smtClean="0"/>
              <a:t>Solr</a:t>
            </a:r>
            <a:r>
              <a:rPr lang="en-US" sz="2000" dirty="0" smtClean="0"/>
              <a:t> is used.</a:t>
            </a:r>
            <a:endParaRPr lang="en-US" sz="2000" dirty="0"/>
          </a:p>
          <a:p>
            <a:r>
              <a:rPr lang="en-US" sz="2000" dirty="0"/>
              <a:t>A </a:t>
            </a:r>
            <a:r>
              <a:rPr lang="en-US" sz="2000" dirty="0" smtClean="0"/>
              <a:t>graph database store uniquely </a:t>
            </a:r>
            <a:r>
              <a:rPr lang="en-US" sz="2000" dirty="0"/>
              <a:t>defined properties for each </a:t>
            </a:r>
            <a:r>
              <a:rPr lang="en-US" sz="2000" dirty="0" smtClean="0"/>
              <a:t>document</a:t>
            </a:r>
            <a:endParaRPr lang="en-US" sz="2000" dirty="0"/>
          </a:p>
        </p:txBody>
      </p:sp>
      <p:sp>
        <p:nvSpPr>
          <p:cNvPr id="4" name="Rectangle 3"/>
          <p:cNvSpPr/>
          <p:nvPr/>
        </p:nvSpPr>
        <p:spPr>
          <a:xfrm>
            <a:off x="5161111" y="2097725"/>
            <a:ext cx="106509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latin typeface="+mj-lt"/>
                <a:ea typeface="Roboto Light" charset="0"/>
                <a:cs typeface="Roboto Light" charset="0"/>
              </a:rPr>
              <a:t>Extract Entities</a:t>
            </a:r>
            <a:endParaRPr lang="en-US" dirty="0">
              <a:solidFill>
                <a:schemeClr val="bg1"/>
              </a:solidFill>
              <a:latin typeface="+mj-lt"/>
              <a:ea typeface="Roboto Light" charset="0"/>
              <a:cs typeface="Roboto Light" charset="0"/>
            </a:endParaRPr>
          </a:p>
        </p:txBody>
      </p:sp>
      <p:sp>
        <p:nvSpPr>
          <p:cNvPr id="5" name="Rectangle 4"/>
          <p:cNvSpPr/>
          <p:nvPr/>
        </p:nvSpPr>
        <p:spPr>
          <a:xfrm>
            <a:off x="5013339" y="3494471"/>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Index</a:t>
            </a:r>
            <a:endParaRPr lang="en-GB" dirty="0">
              <a:solidFill>
                <a:schemeClr val="bg1"/>
              </a:solidFill>
              <a:latin typeface="+mj-lt"/>
              <a:ea typeface="Roboto Light" charset="0"/>
              <a:cs typeface="Roboto Light" charset="0"/>
            </a:endParaRPr>
          </a:p>
        </p:txBody>
      </p:sp>
      <p:cxnSp>
        <p:nvCxnSpPr>
          <p:cNvPr id="6" name="Straight Arrow Connector 5"/>
          <p:cNvCxnSpPr>
            <a:stCxn id="4" idx="2"/>
            <a:endCxn id="5" idx="0"/>
          </p:cNvCxnSpPr>
          <p:nvPr/>
        </p:nvCxnSpPr>
        <p:spPr>
          <a:xfrm>
            <a:off x="5693660" y="2708660"/>
            <a:ext cx="3" cy="78581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7" name="Content Placeholder 7"/>
          <p:cNvSpPr txBox="1">
            <a:spLocks/>
          </p:cNvSpPr>
          <p:nvPr/>
        </p:nvSpPr>
        <p:spPr>
          <a:xfrm>
            <a:off x="6548650" y="2070529"/>
            <a:ext cx="1894547"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Entity extraction </a:t>
            </a:r>
            <a:r>
              <a:rPr lang="en-GB" sz="1400" dirty="0" smtClean="0">
                <a:cs typeface="Roboto Light"/>
              </a:rPr>
              <a:t>is used for obtaining fined grained information within documents.</a:t>
            </a:r>
            <a:endParaRPr lang="en-GB" sz="1400" dirty="0">
              <a:cs typeface="Roboto Light"/>
            </a:endParaRPr>
          </a:p>
        </p:txBody>
      </p:sp>
      <p:sp>
        <p:nvSpPr>
          <p:cNvPr id="8" name="Content Placeholder 7"/>
          <p:cNvSpPr txBox="1">
            <a:spLocks/>
          </p:cNvSpPr>
          <p:nvPr/>
        </p:nvSpPr>
        <p:spPr>
          <a:xfrm>
            <a:off x="6548650" y="3502696"/>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dirty="0" smtClean="0">
                <a:cs typeface="Roboto Light"/>
              </a:rPr>
              <a:t>The data is </a:t>
            </a:r>
            <a:r>
              <a:rPr lang="en-GB" sz="1400" b="1" dirty="0" smtClean="0">
                <a:cs typeface="Roboto Light"/>
              </a:rPr>
              <a:t>indexed</a:t>
            </a:r>
            <a:r>
              <a:rPr lang="en-GB" sz="1400" dirty="0" smtClean="0">
                <a:cs typeface="Roboto Light"/>
              </a:rPr>
              <a:t> using regular information retrieval tools or stored in a graph database.</a:t>
            </a:r>
            <a:endParaRPr lang="en-GB" sz="1400" dirty="0">
              <a:cs typeface="Roboto Light"/>
            </a:endParaRPr>
          </a:p>
        </p:txBody>
      </p:sp>
      <p:sp>
        <p:nvSpPr>
          <p:cNvPr id="9" name="Rectangle 8"/>
          <p:cNvSpPr/>
          <p:nvPr/>
        </p:nvSpPr>
        <p:spPr>
          <a:xfrm>
            <a:off x="5013335" y="4997887"/>
            <a:ext cx="1360647" cy="610935"/>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solidFill>
                  <a:schemeClr val="bg1"/>
                </a:solidFill>
                <a:latin typeface="+mj-lt"/>
                <a:ea typeface="Roboto Light" charset="0"/>
                <a:cs typeface="Roboto Light" charset="0"/>
              </a:rPr>
              <a:t>Query</a:t>
            </a:r>
            <a:endParaRPr lang="en-GB" dirty="0">
              <a:solidFill>
                <a:schemeClr val="bg1"/>
              </a:solidFill>
              <a:latin typeface="+mj-lt"/>
              <a:ea typeface="Roboto Light" charset="0"/>
              <a:cs typeface="Roboto Light" charset="0"/>
            </a:endParaRPr>
          </a:p>
        </p:txBody>
      </p:sp>
      <p:cxnSp>
        <p:nvCxnSpPr>
          <p:cNvPr id="10" name="Straight Arrow Connector 9"/>
          <p:cNvCxnSpPr>
            <a:stCxn id="5" idx="2"/>
            <a:endCxn id="9" idx="0"/>
          </p:cNvCxnSpPr>
          <p:nvPr/>
        </p:nvCxnSpPr>
        <p:spPr>
          <a:xfrm flipH="1">
            <a:off x="5693659" y="4105406"/>
            <a:ext cx="4" cy="892481"/>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7" name="Content Placeholder 7"/>
          <p:cNvSpPr txBox="1">
            <a:spLocks/>
          </p:cNvSpPr>
          <p:nvPr/>
        </p:nvSpPr>
        <p:spPr>
          <a:xfrm>
            <a:off x="6538376" y="4997887"/>
            <a:ext cx="1966700" cy="621887"/>
          </a:xfrm>
          <a:prstGeom prst="rect">
            <a:avLst/>
          </a:prstGeom>
        </p:spPr>
        <p:txBody>
          <a:bodyPr vert="horz" lIns="91440" tIns="45720" rIns="91440" bIns="45720" rtlCol="0" anchor="ct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b="1" dirty="0" smtClean="0">
                <a:cs typeface="Roboto Light"/>
              </a:rPr>
              <a:t>Relevant information is retrieved </a:t>
            </a:r>
            <a:r>
              <a:rPr lang="en-GB" sz="1400" dirty="0" smtClean="0">
                <a:cs typeface="Roboto Light"/>
              </a:rPr>
              <a:t>using entities and relations between related content.</a:t>
            </a:r>
            <a:endParaRPr lang="en-GB" sz="1400" dirty="0">
              <a:cs typeface="Roboto Light"/>
            </a:endParaRPr>
          </a:p>
        </p:txBody>
      </p:sp>
      <p:sp>
        <p:nvSpPr>
          <p:cNvPr id="11" name="Slide Number Placeholder 10"/>
          <p:cNvSpPr>
            <a:spLocks noGrp="1"/>
          </p:cNvSpPr>
          <p:nvPr>
            <p:ph type="sldNum" sz="quarter" idx="12"/>
          </p:nvPr>
        </p:nvSpPr>
        <p:spPr/>
        <p:txBody>
          <a:bodyPr/>
          <a:lstStyle/>
          <a:p>
            <a:fld id="{D63D4D68-E5E1-497F-B018-33FA9D88ECA8}" type="slidenum">
              <a:rPr lang="en-GB" smtClean="0"/>
              <a:t>21</a:t>
            </a:fld>
            <a:endParaRPr lang="en-GB"/>
          </a:p>
        </p:txBody>
      </p:sp>
    </p:spTree>
    <p:extLst>
      <p:ext uri="{BB962C8B-B14F-4D97-AF65-F5344CB8AC3E}">
        <p14:creationId xmlns:p14="http://schemas.microsoft.com/office/powerpoint/2010/main" val="1249177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6561"/>
          </a:xfrm>
        </p:spPr>
        <p:txBody>
          <a:bodyPr/>
          <a:lstStyle/>
          <a:p>
            <a:r>
              <a:rPr lang="en-US" dirty="0" smtClean="0"/>
              <a:t>Document Entities - Example</a:t>
            </a:r>
            <a:endParaRPr lang="en-US" dirty="0"/>
          </a:p>
        </p:txBody>
      </p:sp>
      <p:sp>
        <p:nvSpPr>
          <p:cNvPr id="4" name="TextBox 3"/>
          <p:cNvSpPr txBox="1"/>
          <p:nvPr/>
        </p:nvSpPr>
        <p:spPr>
          <a:xfrm>
            <a:off x="561856" y="3283034"/>
            <a:ext cx="1553379" cy="369332"/>
          </a:xfrm>
          <a:prstGeom prst="rect">
            <a:avLst/>
          </a:prstGeom>
          <a:noFill/>
        </p:spPr>
        <p:txBody>
          <a:bodyPr wrap="square" rtlCol="0">
            <a:spAutoFit/>
          </a:bodyPr>
          <a:lstStyle/>
          <a:p>
            <a:r>
              <a:rPr lang="en-US" i="1" dirty="0"/>
              <a:t>“A 15 year </a:t>
            </a:r>
            <a:r>
              <a:rPr lang="en-US" i="1" dirty="0" smtClean="0"/>
              <a:t>old</a:t>
            </a:r>
            <a:endParaRPr lang="en-US" i="1" dirty="0"/>
          </a:p>
        </p:txBody>
      </p:sp>
      <p:sp>
        <p:nvSpPr>
          <p:cNvPr id="5" name="Rounded Rectangle 4"/>
          <p:cNvSpPr/>
          <p:nvPr/>
        </p:nvSpPr>
        <p:spPr>
          <a:xfrm>
            <a:off x="2456764" y="4164379"/>
            <a:ext cx="1334875"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Boy- </a:t>
            </a:r>
          </a:p>
          <a:p>
            <a:pPr algn="ctr"/>
            <a:r>
              <a:rPr lang="en-US" dirty="0" smtClean="0">
                <a:solidFill>
                  <a:schemeClr val="tx1"/>
                </a:solidFill>
              </a:rPr>
              <a:t>young male</a:t>
            </a:r>
            <a:endParaRPr lang="en-US" dirty="0">
              <a:solidFill>
                <a:schemeClr val="tx1"/>
              </a:solidFill>
            </a:endParaRPr>
          </a:p>
        </p:txBody>
      </p:sp>
      <p:sp>
        <p:nvSpPr>
          <p:cNvPr id="6" name="Rounded Rectangle 5"/>
          <p:cNvSpPr/>
          <p:nvPr/>
        </p:nvSpPr>
        <p:spPr>
          <a:xfrm>
            <a:off x="4450810"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Lost</a:t>
            </a:r>
            <a:endParaRPr lang="en-US" dirty="0">
              <a:solidFill>
                <a:schemeClr val="tx1"/>
              </a:solidFill>
            </a:endParaRPr>
          </a:p>
        </p:txBody>
      </p:sp>
      <p:sp>
        <p:nvSpPr>
          <p:cNvPr id="7" name="Rounded Rectangle 6"/>
          <p:cNvSpPr/>
          <p:nvPr/>
        </p:nvSpPr>
        <p:spPr>
          <a:xfrm>
            <a:off x="2556832" y="5205197"/>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Person</a:t>
            </a:r>
            <a:endParaRPr lang="en-US" dirty="0">
              <a:solidFill>
                <a:schemeClr val="tx1"/>
              </a:solidFill>
            </a:endParaRPr>
          </a:p>
        </p:txBody>
      </p:sp>
      <p:sp>
        <p:nvSpPr>
          <p:cNvPr id="8" name="Rounded Rectangle 7"/>
          <p:cNvSpPr/>
          <p:nvPr/>
        </p:nvSpPr>
        <p:spPr>
          <a:xfrm>
            <a:off x="5993176" y="237046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Police</a:t>
            </a:r>
            <a:endParaRPr lang="en-US" dirty="0">
              <a:solidFill>
                <a:schemeClr val="tx1"/>
              </a:solidFill>
            </a:endParaRPr>
          </a:p>
        </p:txBody>
      </p:sp>
      <p:sp>
        <p:nvSpPr>
          <p:cNvPr id="9" name="Rounded Rectangle 8"/>
          <p:cNvSpPr/>
          <p:nvPr/>
        </p:nvSpPr>
        <p:spPr>
          <a:xfrm>
            <a:off x="4004631" y="2372292"/>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Flood</a:t>
            </a:r>
            <a:endParaRPr lang="en-US" dirty="0">
              <a:solidFill>
                <a:schemeClr val="tx1"/>
              </a:solidFill>
            </a:endParaRPr>
          </a:p>
        </p:txBody>
      </p:sp>
      <p:sp>
        <p:nvSpPr>
          <p:cNvPr id="10" name="Rounded Rectangle 9"/>
          <p:cNvSpPr/>
          <p:nvPr/>
        </p:nvSpPr>
        <p:spPr>
          <a:xfrm>
            <a:off x="1729647" y="2370468"/>
            <a:ext cx="1553379" cy="567381"/>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chemeClr val="tx1"/>
                </a:solidFill>
              </a:rPr>
              <a:t>High River- Town in Alberta</a:t>
            </a:r>
          </a:p>
        </p:txBody>
      </p:sp>
      <p:sp>
        <p:nvSpPr>
          <p:cNvPr id="11" name="Rounded Rectangle 10"/>
          <p:cNvSpPr/>
          <p:nvPr/>
        </p:nvSpPr>
        <p:spPr>
          <a:xfrm>
            <a:off x="4930506"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Weather Hazard</a:t>
            </a:r>
            <a:endParaRPr lang="en-US" dirty="0">
              <a:solidFill>
                <a:schemeClr val="tx1"/>
              </a:solidFill>
            </a:endParaRPr>
          </a:p>
        </p:txBody>
      </p:sp>
      <p:sp>
        <p:nvSpPr>
          <p:cNvPr id="12" name="Rounded Rectangle 11"/>
          <p:cNvSpPr/>
          <p:nvPr/>
        </p:nvSpPr>
        <p:spPr>
          <a:xfrm>
            <a:off x="2894681"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Canada</a:t>
            </a:r>
            <a:endParaRPr lang="en-US" dirty="0">
              <a:solidFill>
                <a:schemeClr val="tx1"/>
              </a:solidFill>
            </a:endParaRPr>
          </a:p>
        </p:txBody>
      </p:sp>
      <p:sp>
        <p:nvSpPr>
          <p:cNvPr id="13" name="Rounded Rectangle 12"/>
          <p:cNvSpPr/>
          <p:nvPr/>
        </p:nvSpPr>
        <p:spPr>
          <a:xfrm>
            <a:off x="1081488" y="1336715"/>
            <a:ext cx="1134737" cy="528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Alberta</a:t>
            </a:r>
            <a:endParaRPr lang="en-US" dirty="0">
              <a:solidFill>
                <a:schemeClr val="tx1"/>
              </a:solidFill>
            </a:endParaRPr>
          </a:p>
        </p:txBody>
      </p:sp>
      <p:sp>
        <p:nvSpPr>
          <p:cNvPr id="14" name="Rounded Rectangle 13"/>
          <p:cNvSpPr/>
          <p:nvPr/>
        </p:nvSpPr>
        <p:spPr>
          <a:xfrm>
            <a:off x="6966332" y="1336715"/>
            <a:ext cx="1134737" cy="52881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Natural Hazard</a:t>
            </a:r>
            <a:endParaRPr lang="en-US" dirty="0">
              <a:solidFill>
                <a:schemeClr val="tx1"/>
              </a:solidFill>
            </a:endParaRPr>
          </a:p>
        </p:txBody>
      </p:sp>
      <p:sp>
        <p:nvSpPr>
          <p:cNvPr id="15" name="Rounded Rectangle 14"/>
          <p:cNvSpPr/>
          <p:nvPr/>
        </p:nvSpPr>
        <p:spPr>
          <a:xfrm>
            <a:off x="6845147" y="4164379"/>
            <a:ext cx="1134737" cy="52881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See- perceive</a:t>
            </a:r>
            <a:endParaRPr lang="en-US" dirty="0">
              <a:solidFill>
                <a:schemeClr val="tx1"/>
              </a:solidFill>
            </a:endParaRPr>
          </a:p>
        </p:txBody>
      </p:sp>
      <p:sp>
        <p:nvSpPr>
          <p:cNvPr id="16" name="TextBox 15"/>
          <p:cNvSpPr txBox="1"/>
          <p:nvPr/>
        </p:nvSpPr>
        <p:spPr>
          <a:xfrm>
            <a:off x="1909594" y="3283034"/>
            <a:ext cx="1205174" cy="369332"/>
          </a:xfrm>
          <a:prstGeom prst="rect">
            <a:avLst/>
          </a:prstGeom>
          <a:noFill/>
        </p:spPr>
        <p:txBody>
          <a:bodyPr wrap="square" rtlCol="0">
            <a:spAutoFit/>
          </a:bodyPr>
          <a:lstStyle/>
          <a:p>
            <a:r>
              <a:rPr lang="en-US" i="1" dirty="0" smtClean="0"/>
              <a:t>High River</a:t>
            </a:r>
            <a:endParaRPr lang="en-US" i="1" dirty="0"/>
          </a:p>
        </p:txBody>
      </p:sp>
      <p:sp>
        <p:nvSpPr>
          <p:cNvPr id="17" name="TextBox 16"/>
          <p:cNvSpPr txBox="1"/>
          <p:nvPr/>
        </p:nvSpPr>
        <p:spPr>
          <a:xfrm>
            <a:off x="2916701" y="3283034"/>
            <a:ext cx="520552" cy="369332"/>
          </a:xfrm>
          <a:prstGeom prst="rect">
            <a:avLst/>
          </a:prstGeom>
          <a:noFill/>
        </p:spPr>
        <p:txBody>
          <a:bodyPr wrap="square" rtlCol="0">
            <a:spAutoFit/>
          </a:bodyPr>
          <a:lstStyle/>
          <a:p>
            <a:r>
              <a:rPr lang="en-US" i="1" dirty="0" smtClean="0"/>
              <a:t>boy</a:t>
            </a:r>
            <a:endParaRPr lang="en-US" i="1" dirty="0"/>
          </a:p>
        </p:txBody>
      </p:sp>
      <p:sp>
        <p:nvSpPr>
          <p:cNvPr id="18" name="TextBox 17"/>
          <p:cNvSpPr txBox="1"/>
          <p:nvPr/>
        </p:nvSpPr>
        <p:spPr>
          <a:xfrm>
            <a:off x="3341776" y="3283039"/>
            <a:ext cx="1106275" cy="369332"/>
          </a:xfrm>
          <a:prstGeom prst="rect">
            <a:avLst/>
          </a:prstGeom>
          <a:noFill/>
        </p:spPr>
        <p:txBody>
          <a:bodyPr wrap="square" rtlCol="0">
            <a:spAutoFit/>
          </a:bodyPr>
          <a:lstStyle/>
          <a:p>
            <a:r>
              <a:rPr lang="en-US" i="1" dirty="0"/>
              <a:t>is </a:t>
            </a:r>
            <a:r>
              <a:rPr lang="en-US" i="1" dirty="0" smtClean="0"/>
              <a:t>missing</a:t>
            </a:r>
            <a:endParaRPr lang="en-US" i="1" dirty="0"/>
          </a:p>
        </p:txBody>
      </p:sp>
      <p:sp>
        <p:nvSpPr>
          <p:cNvPr id="19" name="TextBox 18"/>
          <p:cNvSpPr txBox="1"/>
          <p:nvPr/>
        </p:nvSpPr>
        <p:spPr>
          <a:xfrm>
            <a:off x="4271782" y="3283034"/>
            <a:ext cx="787946" cy="369332"/>
          </a:xfrm>
          <a:prstGeom prst="rect">
            <a:avLst/>
          </a:prstGeom>
          <a:noFill/>
        </p:spPr>
        <p:txBody>
          <a:bodyPr wrap="square" rtlCol="0">
            <a:spAutoFit/>
          </a:bodyPr>
          <a:lstStyle/>
          <a:p>
            <a:r>
              <a:rPr lang="en-US" i="1" dirty="0"/>
              <a:t>due </a:t>
            </a:r>
            <a:r>
              <a:rPr lang="en-US" i="1" dirty="0" smtClean="0"/>
              <a:t>to</a:t>
            </a:r>
            <a:endParaRPr lang="en-US" i="1" dirty="0"/>
          </a:p>
        </p:txBody>
      </p:sp>
      <p:sp>
        <p:nvSpPr>
          <p:cNvPr id="20" name="TextBox 19"/>
          <p:cNvSpPr txBox="1"/>
          <p:nvPr/>
        </p:nvSpPr>
        <p:spPr>
          <a:xfrm>
            <a:off x="4941055" y="3283034"/>
            <a:ext cx="787711" cy="369332"/>
          </a:xfrm>
          <a:prstGeom prst="rect">
            <a:avLst/>
          </a:prstGeom>
          <a:noFill/>
        </p:spPr>
        <p:txBody>
          <a:bodyPr wrap="square" rtlCol="0">
            <a:spAutoFit/>
          </a:bodyPr>
          <a:lstStyle/>
          <a:p>
            <a:r>
              <a:rPr lang="en-US" i="1" dirty="0"/>
              <a:t>flood</a:t>
            </a:r>
            <a:r>
              <a:rPr lang="en-US" i="1"/>
              <a:t>. </a:t>
            </a:r>
            <a:endParaRPr lang="en-US" i="1" dirty="0"/>
          </a:p>
        </p:txBody>
      </p:sp>
      <p:sp>
        <p:nvSpPr>
          <p:cNvPr id="21" name="TextBox 20"/>
          <p:cNvSpPr txBox="1"/>
          <p:nvPr/>
        </p:nvSpPr>
        <p:spPr>
          <a:xfrm>
            <a:off x="5508664" y="3283034"/>
            <a:ext cx="1696363" cy="369332"/>
          </a:xfrm>
          <a:prstGeom prst="rect">
            <a:avLst/>
          </a:prstGeom>
          <a:noFill/>
        </p:spPr>
        <p:txBody>
          <a:bodyPr wrap="square" rtlCol="0">
            <a:spAutoFit/>
          </a:bodyPr>
          <a:lstStyle/>
          <a:p>
            <a:r>
              <a:rPr lang="en-US" i="1" dirty="0"/>
              <a:t>Call police if </a:t>
            </a:r>
            <a:r>
              <a:rPr lang="en-US" i="1" dirty="0" smtClean="0"/>
              <a:t>you</a:t>
            </a:r>
            <a:endParaRPr lang="en-US" i="1" dirty="0"/>
          </a:p>
        </p:txBody>
      </p:sp>
      <p:sp>
        <p:nvSpPr>
          <p:cNvPr id="22" name="TextBox 21"/>
          <p:cNvSpPr txBox="1"/>
          <p:nvPr/>
        </p:nvSpPr>
        <p:spPr>
          <a:xfrm>
            <a:off x="7005135" y="3283034"/>
            <a:ext cx="648828" cy="369332"/>
          </a:xfrm>
          <a:prstGeom prst="rect">
            <a:avLst/>
          </a:prstGeom>
          <a:noFill/>
        </p:spPr>
        <p:txBody>
          <a:bodyPr wrap="square" rtlCol="0">
            <a:spAutoFit/>
          </a:bodyPr>
          <a:lstStyle/>
          <a:p>
            <a:r>
              <a:rPr lang="en-US" i="1"/>
              <a:t> </a:t>
            </a:r>
            <a:r>
              <a:rPr lang="en-US" i="1" smtClean="0"/>
              <a:t>see</a:t>
            </a:r>
            <a:endParaRPr lang="en-US" i="1" dirty="0"/>
          </a:p>
        </p:txBody>
      </p:sp>
      <p:sp>
        <p:nvSpPr>
          <p:cNvPr id="23" name="TextBox 22"/>
          <p:cNvSpPr txBox="1"/>
          <p:nvPr/>
        </p:nvSpPr>
        <p:spPr>
          <a:xfrm>
            <a:off x="7432036" y="3283034"/>
            <a:ext cx="1465245" cy="369332"/>
          </a:xfrm>
          <a:prstGeom prst="rect">
            <a:avLst/>
          </a:prstGeom>
          <a:noFill/>
        </p:spPr>
        <p:txBody>
          <a:bodyPr wrap="square" rtlCol="0">
            <a:spAutoFit/>
          </a:bodyPr>
          <a:lstStyle/>
          <a:p>
            <a:r>
              <a:rPr lang="en-US" i="1" dirty="0" smtClean="0"/>
              <a:t>Eric </a:t>
            </a:r>
            <a:r>
              <a:rPr lang="en-US" i="1" dirty="0"/>
              <a:t>St. Denis”</a:t>
            </a:r>
          </a:p>
        </p:txBody>
      </p:sp>
      <p:sp>
        <p:nvSpPr>
          <p:cNvPr id="3" name="Slide Number Placeholder 2"/>
          <p:cNvSpPr>
            <a:spLocks noGrp="1"/>
          </p:cNvSpPr>
          <p:nvPr>
            <p:ph type="sldNum" sz="quarter" idx="12"/>
          </p:nvPr>
        </p:nvSpPr>
        <p:spPr/>
        <p:txBody>
          <a:bodyPr/>
          <a:lstStyle/>
          <a:p>
            <a:fld id="{D63D4D68-E5E1-497F-B018-33FA9D88ECA8}" type="slidenum">
              <a:rPr lang="en-GB" smtClean="0"/>
              <a:t>22</a:t>
            </a:fld>
            <a:endParaRPr lang="en-GB"/>
          </a:p>
        </p:txBody>
      </p:sp>
    </p:spTree>
    <p:extLst>
      <p:ext uri="{BB962C8B-B14F-4D97-AF65-F5344CB8AC3E}">
        <p14:creationId xmlns:p14="http://schemas.microsoft.com/office/powerpoint/2010/main" val="293204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0"/>
                                  </p:iterate>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0"/>
                                  </p:iterate>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iterate type="lt">
                                    <p:tmAbs val="0"/>
                                  </p:iterate>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iterate type="lt">
                                    <p:tmAbs val="0"/>
                                  </p:iterate>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grpId="1" nodeType="clickEffect">
                                  <p:stCondLst>
                                    <p:cond delay="0"/>
                                  </p:stCondLst>
                                  <p:iterate type="lt">
                                    <p:tmPct val="4000"/>
                                  </p:iterate>
                                  <p:childTnLst>
                                    <p:set>
                                      <p:cBhvr override="childStyle">
                                        <p:cTn id="26" dur="500" fill="hold"/>
                                        <p:tgtEl>
                                          <p:spTgt spid="16"/>
                                        </p:tgtEl>
                                        <p:attrNameLst>
                                          <p:attrName>style.color</p:attrName>
                                        </p:attrNameLst>
                                      </p:cBhvr>
                                      <p:to>
                                        <p:clrVal>
                                          <a:schemeClr val="accent2"/>
                                        </p:clrVal>
                                      </p:to>
                                    </p:set>
                                    <p:set>
                                      <p:cBhvr>
                                        <p:cTn id="27" dur="500" fill="hold"/>
                                        <p:tgtEl>
                                          <p:spTgt spid="16"/>
                                        </p:tgtEl>
                                        <p:attrNameLst>
                                          <p:attrName>fillcolor</p:attrName>
                                        </p:attrNameLst>
                                      </p:cBhvr>
                                      <p:to>
                                        <p:clrVal>
                                          <a:schemeClr val="accent2"/>
                                        </p:clrVal>
                                      </p:to>
                                    </p:set>
                                    <p:set>
                                      <p:cBhvr>
                                        <p:cTn id="28" dur="500" fill="hold"/>
                                        <p:tgtEl>
                                          <p:spTgt spid="16"/>
                                        </p:tgtEl>
                                        <p:attrNameLst>
                                          <p:attrName>fill.type</p:attrName>
                                        </p:attrNameLst>
                                      </p:cBhvr>
                                      <p:to>
                                        <p:strVal val="solid"/>
                                      </p:to>
                                    </p:set>
                                  </p:childTnLst>
                                </p:cTn>
                              </p:par>
                              <p:par>
                                <p:cTn id="29" presetID="16" presetClass="emph" presetSubtype="0" fill="hold" grpId="1" nodeType="withEffect">
                                  <p:stCondLst>
                                    <p:cond delay="0"/>
                                  </p:stCondLst>
                                  <p:iterate type="lt">
                                    <p:tmPct val="4000"/>
                                  </p:iterate>
                                  <p:childTnLst>
                                    <p:set>
                                      <p:cBhvr override="childStyle">
                                        <p:cTn id="30" dur="500" fill="hold"/>
                                        <p:tgtEl>
                                          <p:spTgt spid="17"/>
                                        </p:tgtEl>
                                        <p:attrNameLst>
                                          <p:attrName>style.color</p:attrName>
                                        </p:attrNameLst>
                                      </p:cBhvr>
                                      <p:to>
                                        <p:clrVal>
                                          <a:schemeClr val="accent2"/>
                                        </p:clrVal>
                                      </p:to>
                                    </p:set>
                                    <p:set>
                                      <p:cBhvr>
                                        <p:cTn id="31" dur="500" fill="hold"/>
                                        <p:tgtEl>
                                          <p:spTgt spid="17"/>
                                        </p:tgtEl>
                                        <p:attrNameLst>
                                          <p:attrName>fillcolor</p:attrName>
                                        </p:attrNameLst>
                                      </p:cBhvr>
                                      <p:to>
                                        <p:clrVal>
                                          <a:schemeClr val="accent2"/>
                                        </p:clrVal>
                                      </p:to>
                                    </p:set>
                                    <p:set>
                                      <p:cBhvr>
                                        <p:cTn id="32" dur="500" fill="hold"/>
                                        <p:tgtEl>
                                          <p:spTgt spid="17"/>
                                        </p:tgtEl>
                                        <p:attrNameLst>
                                          <p:attrName>fill.type</p:attrName>
                                        </p:attrNameLst>
                                      </p:cBhvr>
                                      <p:to>
                                        <p:strVal val="solid"/>
                                      </p:to>
                                    </p:set>
                                  </p:childTnLst>
                                </p:cTn>
                              </p:par>
                              <p:par>
                                <p:cTn id="33" presetID="16" presetClass="emph" presetSubtype="0" fill="hold" grpId="1" nodeType="withEffect">
                                  <p:stCondLst>
                                    <p:cond delay="0"/>
                                  </p:stCondLst>
                                  <p:iterate type="lt">
                                    <p:tmPct val="4000"/>
                                  </p:iterate>
                                  <p:childTnLst>
                                    <p:set>
                                      <p:cBhvr override="childStyle">
                                        <p:cTn id="34" dur="500" fill="hold"/>
                                        <p:tgtEl>
                                          <p:spTgt spid="18"/>
                                        </p:tgtEl>
                                        <p:attrNameLst>
                                          <p:attrName>style.color</p:attrName>
                                        </p:attrNameLst>
                                      </p:cBhvr>
                                      <p:to>
                                        <p:clrVal>
                                          <a:schemeClr val="accent2"/>
                                        </p:clrVal>
                                      </p:to>
                                    </p:set>
                                    <p:set>
                                      <p:cBhvr>
                                        <p:cTn id="35" dur="500" fill="hold"/>
                                        <p:tgtEl>
                                          <p:spTgt spid="18"/>
                                        </p:tgtEl>
                                        <p:attrNameLst>
                                          <p:attrName>fillcolor</p:attrName>
                                        </p:attrNameLst>
                                      </p:cBhvr>
                                      <p:to>
                                        <p:clrVal>
                                          <a:schemeClr val="accent2"/>
                                        </p:clrVal>
                                      </p:to>
                                    </p:set>
                                    <p:set>
                                      <p:cBhvr>
                                        <p:cTn id="36" dur="500" fill="hold"/>
                                        <p:tgtEl>
                                          <p:spTgt spid="18"/>
                                        </p:tgtEl>
                                        <p:attrNameLst>
                                          <p:attrName>fill.type</p:attrName>
                                        </p:attrNameLst>
                                      </p:cBhvr>
                                      <p:to>
                                        <p:strVal val="solid"/>
                                      </p:to>
                                    </p:set>
                                  </p:childTnLst>
                                </p:cTn>
                              </p:par>
                              <p:par>
                                <p:cTn id="37" presetID="16" presetClass="emph" presetSubtype="0" fill="hold" grpId="1" nodeType="withEffect">
                                  <p:stCondLst>
                                    <p:cond delay="0"/>
                                  </p:stCondLst>
                                  <p:iterate type="lt">
                                    <p:tmPct val="4000"/>
                                  </p:iterate>
                                  <p:childTnLst>
                                    <p:set>
                                      <p:cBhvr override="childStyle">
                                        <p:cTn id="38" dur="500" fill="hold"/>
                                        <p:tgtEl>
                                          <p:spTgt spid="20"/>
                                        </p:tgtEl>
                                        <p:attrNameLst>
                                          <p:attrName>style.color</p:attrName>
                                        </p:attrNameLst>
                                      </p:cBhvr>
                                      <p:to>
                                        <p:clrVal>
                                          <a:schemeClr val="accent2"/>
                                        </p:clrVal>
                                      </p:to>
                                    </p:set>
                                    <p:set>
                                      <p:cBhvr>
                                        <p:cTn id="39" dur="500" fill="hold"/>
                                        <p:tgtEl>
                                          <p:spTgt spid="20"/>
                                        </p:tgtEl>
                                        <p:attrNameLst>
                                          <p:attrName>fillcolor</p:attrName>
                                        </p:attrNameLst>
                                      </p:cBhvr>
                                      <p:to>
                                        <p:clrVal>
                                          <a:schemeClr val="accent2"/>
                                        </p:clrVal>
                                      </p:to>
                                    </p:set>
                                    <p:set>
                                      <p:cBhvr>
                                        <p:cTn id="40" dur="500" fill="hold"/>
                                        <p:tgtEl>
                                          <p:spTgt spid="20"/>
                                        </p:tgtEl>
                                        <p:attrNameLst>
                                          <p:attrName>fill.type</p:attrName>
                                        </p:attrNameLst>
                                      </p:cBhvr>
                                      <p:to>
                                        <p:strVal val="solid"/>
                                      </p:to>
                                    </p:set>
                                  </p:childTnLst>
                                </p:cTn>
                              </p:par>
                              <p:par>
                                <p:cTn id="41" presetID="16" presetClass="emph" presetSubtype="0" fill="hold" grpId="1" nodeType="withEffect">
                                  <p:stCondLst>
                                    <p:cond delay="0"/>
                                  </p:stCondLst>
                                  <p:iterate type="lt">
                                    <p:tmPct val="4000"/>
                                  </p:iterate>
                                  <p:childTnLst>
                                    <p:set>
                                      <p:cBhvr override="childStyle">
                                        <p:cTn id="42" dur="500" fill="hold"/>
                                        <p:tgtEl>
                                          <p:spTgt spid="21"/>
                                        </p:tgtEl>
                                        <p:attrNameLst>
                                          <p:attrName>style.color</p:attrName>
                                        </p:attrNameLst>
                                      </p:cBhvr>
                                      <p:to>
                                        <p:clrVal>
                                          <a:schemeClr val="accent2"/>
                                        </p:clrVal>
                                      </p:to>
                                    </p:set>
                                    <p:set>
                                      <p:cBhvr>
                                        <p:cTn id="43" dur="500" fill="hold"/>
                                        <p:tgtEl>
                                          <p:spTgt spid="21"/>
                                        </p:tgtEl>
                                        <p:attrNameLst>
                                          <p:attrName>fillcolor</p:attrName>
                                        </p:attrNameLst>
                                      </p:cBhvr>
                                      <p:to>
                                        <p:clrVal>
                                          <a:schemeClr val="accent2"/>
                                        </p:clrVal>
                                      </p:to>
                                    </p:set>
                                    <p:set>
                                      <p:cBhvr>
                                        <p:cTn id="44" dur="500" fill="hold"/>
                                        <p:tgtEl>
                                          <p:spTgt spid="21"/>
                                        </p:tgtEl>
                                        <p:attrNameLst>
                                          <p:attrName>fill.type</p:attrName>
                                        </p:attrNameLst>
                                      </p:cBhvr>
                                      <p:to>
                                        <p:strVal val="solid"/>
                                      </p:to>
                                    </p:set>
                                  </p:childTnLst>
                                </p:cTn>
                              </p:par>
                              <p:par>
                                <p:cTn id="45" presetID="16" presetClass="emph" presetSubtype="0" fill="hold" grpId="1" nodeType="withEffect">
                                  <p:stCondLst>
                                    <p:cond delay="0"/>
                                  </p:stCondLst>
                                  <p:iterate type="lt">
                                    <p:tmPct val="4000"/>
                                  </p:iterate>
                                  <p:childTnLst>
                                    <p:set>
                                      <p:cBhvr override="childStyle">
                                        <p:cTn id="46" dur="500" fill="hold"/>
                                        <p:tgtEl>
                                          <p:spTgt spid="22"/>
                                        </p:tgtEl>
                                        <p:attrNameLst>
                                          <p:attrName>style.color</p:attrName>
                                        </p:attrNameLst>
                                      </p:cBhvr>
                                      <p:to>
                                        <p:clrVal>
                                          <a:schemeClr val="accent2"/>
                                        </p:clrVal>
                                      </p:to>
                                    </p:set>
                                    <p:set>
                                      <p:cBhvr>
                                        <p:cTn id="47" dur="500" fill="hold"/>
                                        <p:tgtEl>
                                          <p:spTgt spid="22"/>
                                        </p:tgtEl>
                                        <p:attrNameLst>
                                          <p:attrName>fillcolor</p:attrName>
                                        </p:attrNameLst>
                                      </p:cBhvr>
                                      <p:to>
                                        <p:clrVal>
                                          <a:schemeClr val="accent2"/>
                                        </p:clrVal>
                                      </p:to>
                                    </p:set>
                                    <p:set>
                                      <p:cBhvr>
                                        <p:cTn id="48" dur="500" fill="hold"/>
                                        <p:tgtEl>
                                          <p:spTgt spid="22"/>
                                        </p:tgtEl>
                                        <p:attrNameLst>
                                          <p:attrName>fill.type</p:attrName>
                                        </p:attrNameLst>
                                      </p:cBhvr>
                                      <p:to>
                                        <p:strVal val="solid"/>
                                      </p:to>
                                    </p:se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p:tgtEl>
                                          <p:spTgt spid="10"/>
                                        </p:tgtEl>
                                        <p:attrNameLst>
                                          <p:attrName>ppt_y</p:attrName>
                                        </p:attrNameLst>
                                      </p:cBhvr>
                                      <p:tavLst>
                                        <p:tav tm="0">
                                          <p:val>
                                            <p:strVal val="#ppt_y+#ppt_h*1.125000"/>
                                          </p:val>
                                        </p:tav>
                                        <p:tav tm="100000">
                                          <p:val>
                                            <p:strVal val="#ppt_y"/>
                                          </p:val>
                                        </p:tav>
                                      </p:tavLst>
                                    </p:anim>
                                    <p:animEffect transition="in" filter="wipe(up)">
                                      <p:cBhvr>
                                        <p:cTn id="54" dur="500"/>
                                        <p:tgtEl>
                                          <p:spTgt spid="10"/>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p:tgtEl>
                                          <p:spTgt spid="9"/>
                                        </p:tgtEl>
                                        <p:attrNameLst>
                                          <p:attrName>ppt_y</p:attrName>
                                        </p:attrNameLst>
                                      </p:cBhvr>
                                      <p:tavLst>
                                        <p:tav tm="0">
                                          <p:val>
                                            <p:strVal val="#ppt_y+#ppt_h*1.125000"/>
                                          </p:val>
                                        </p:tav>
                                        <p:tav tm="100000">
                                          <p:val>
                                            <p:strVal val="#ppt_y"/>
                                          </p:val>
                                        </p:tav>
                                      </p:tavLst>
                                    </p:anim>
                                    <p:animEffect transition="in" filter="wipe(up)">
                                      <p:cBhvr>
                                        <p:cTn id="58" dur="500"/>
                                        <p:tgtEl>
                                          <p:spTgt spid="9"/>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ppt_y</p:attrName>
                                        </p:attrNameLst>
                                      </p:cBhvr>
                                      <p:tavLst>
                                        <p:tav tm="0">
                                          <p:val>
                                            <p:strVal val="#ppt_y+#ppt_h*1.125000"/>
                                          </p:val>
                                        </p:tav>
                                        <p:tav tm="100000">
                                          <p:val>
                                            <p:strVal val="#ppt_y"/>
                                          </p:val>
                                        </p:tav>
                                      </p:tavLst>
                                    </p:anim>
                                    <p:animEffect transition="in" filter="wipe(up)">
                                      <p:cBhvr>
                                        <p:cTn id="62" dur="500"/>
                                        <p:tgtEl>
                                          <p:spTgt spid="8"/>
                                        </p:tgtEl>
                                      </p:cBhvr>
                                    </p:animEffect>
                                  </p:childTnLst>
                                </p:cTn>
                              </p:par>
                              <p:par>
                                <p:cTn id="63" presetID="12" presetClass="entr" presetSubtype="1"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p:tgtEl>
                                          <p:spTgt spid="5"/>
                                        </p:tgtEl>
                                        <p:attrNameLst>
                                          <p:attrName>ppt_y</p:attrName>
                                        </p:attrNameLst>
                                      </p:cBhvr>
                                      <p:tavLst>
                                        <p:tav tm="0">
                                          <p:val>
                                            <p:strVal val="#ppt_y-#ppt_h*1.125000"/>
                                          </p:val>
                                        </p:tav>
                                        <p:tav tm="100000">
                                          <p:val>
                                            <p:strVal val="#ppt_y"/>
                                          </p:val>
                                        </p:tav>
                                      </p:tavLst>
                                    </p:anim>
                                    <p:animEffect transition="in" filter="wipe(down)">
                                      <p:cBhvr>
                                        <p:cTn id="66" dur="500"/>
                                        <p:tgtEl>
                                          <p:spTgt spid="5"/>
                                        </p:tgtEl>
                                      </p:cBhvr>
                                    </p:animEffect>
                                  </p:childTnLst>
                                </p:cTn>
                              </p:par>
                              <p:par>
                                <p:cTn id="67" presetID="12" presetClass="entr" presetSubtype="1"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additive="base">
                                        <p:cTn id="69" dur="500"/>
                                        <p:tgtEl>
                                          <p:spTgt spid="6"/>
                                        </p:tgtEl>
                                        <p:attrNameLst>
                                          <p:attrName>ppt_y</p:attrName>
                                        </p:attrNameLst>
                                      </p:cBhvr>
                                      <p:tavLst>
                                        <p:tav tm="0">
                                          <p:val>
                                            <p:strVal val="#ppt_y-#ppt_h*1.125000"/>
                                          </p:val>
                                        </p:tav>
                                        <p:tav tm="100000">
                                          <p:val>
                                            <p:strVal val="#ppt_y"/>
                                          </p:val>
                                        </p:tav>
                                      </p:tavLst>
                                    </p:anim>
                                    <p:animEffect transition="in" filter="wipe(down)">
                                      <p:cBhvr>
                                        <p:cTn id="70" dur="500"/>
                                        <p:tgtEl>
                                          <p:spTgt spid="6"/>
                                        </p:tgtEl>
                                      </p:cBhvr>
                                    </p:animEffect>
                                  </p:childTnLst>
                                </p:cTn>
                              </p:par>
                              <p:par>
                                <p:cTn id="71" presetID="12" presetClass="entr" presetSubtype="1"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p:tgtEl>
                                          <p:spTgt spid="15"/>
                                        </p:tgtEl>
                                        <p:attrNameLst>
                                          <p:attrName>ppt_y</p:attrName>
                                        </p:attrNameLst>
                                      </p:cBhvr>
                                      <p:tavLst>
                                        <p:tav tm="0">
                                          <p:val>
                                            <p:strVal val="#ppt_y-#ppt_h*1.125000"/>
                                          </p:val>
                                        </p:tav>
                                        <p:tav tm="100000">
                                          <p:val>
                                            <p:strVal val="#ppt_y"/>
                                          </p:val>
                                        </p:tav>
                                      </p:tavLst>
                                    </p:anim>
                                    <p:animEffect transition="in" filter="wipe(down)">
                                      <p:cBhvr>
                                        <p:cTn id="74" dur="5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12" presetClass="entr" presetSubtype="4" fill="hold" grpId="0"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p:tgtEl>
                                          <p:spTgt spid="13"/>
                                        </p:tgtEl>
                                        <p:attrNameLst>
                                          <p:attrName>ppt_y</p:attrName>
                                        </p:attrNameLst>
                                      </p:cBhvr>
                                      <p:tavLst>
                                        <p:tav tm="0">
                                          <p:val>
                                            <p:strVal val="#ppt_y+#ppt_h*1.125000"/>
                                          </p:val>
                                        </p:tav>
                                        <p:tav tm="100000">
                                          <p:val>
                                            <p:strVal val="#ppt_y"/>
                                          </p:val>
                                        </p:tav>
                                      </p:tavLst>
                                    </p:anim>
                                    <p:animEffect transition="in" filter="wipe(up)">
                                      <p:cBhvr>
                                        <p:cTn id="80" dur="500"/>
                                        <p:tgtEl>
                                          <p:spTgt spid="13"/>
                                        </p:tgtEl>
                                      </p:cBhvr>
                                    </p:animEffect>
                                  </p:childTnLst>
                                </p:cTn>
                              </p:par>
                              <p:par>
                                <p:cTn id="81" presetID="1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 calcmode="lin" valueType="num">
                                      <p:cBhvr additive="base">
                                        <p:cTn id="83" dur="500"/>
                                        <p:tgtEl>
                                          <p:spTgt spid="11"/>
                                        </p:tgtEl>
                                        <p:attrNameLst>
                                          <p:attrName>ppt_y</p:attrName>
                                        </p:attrNameLst>
                                      </p:cBhvr>
                                      <p:tavLst>
                                        <p:tav tm="0">
                                          <p:val>
                                            <p:strVal val="#ppt_y+#ppt_h*1.125000"/>
                                          </p:val>
                                        </p:tav>
                                        <p:tav tm="100000">
                                          <p:val>
                                            <p:strVal val="#ppt_y"/>
                                          </p:val>
                                        </p:tav>
                                      </p:tavLst>
                                    </p:anim>
                                    <p:animEffect transition="in" filter="wipe(up)">
                                      <p:cBhvr>
                                        <p:cTn id="84" dur="500"/>
                                        <p:tgtEl>
                                          <p:spTgt spid="11"/>
                                        </p:tgtEl>
                                      </p:cBhvr>
                                    </p:animEffect>
                                  </p:childTnLst>
                                </p:cTn>
                              </p:par>
                              <p:par>
                                <p:cTn id="85" presetID="12" presetClass="entr" presetSubtype="1"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 calcmode="lin" valueType="num">
                                      <p:cBhvr additive="base">
                                        <p:cTn id="87" dur="500"/>
                                        <p:tgtEl>
                                          <p:spTgt spid="7"/>
                                        </p:tgtEl>
                                        <p:attrNameLst>
                                          <p:attrName>ppt_y</p:attrName>
                                        </p:attrNameLst>
                                      </p:cBhvr>
                                      <p:tavLst>
                                        <p:tav tm="0">
                                          <p:val>
                                            <p:strVal val="#ppt_y-#ppt_h*1.125000"/>
                                          </p:val>
                                        </p:tav>
                                        <p:tav tm="100000">
                                          <p:val>
                                            <p:strVal val="#ppt_y"/>
                                          </p:val>
                                        </p:tav>
                                      </p:tavLst>
                                    </p:anim>
                                    <p:animEffect transition="in" filter="wipe(down)">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8"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anim calcmode="lin" valueType="num">
                                      <p:cBhvr additive="base">
                                        <p:cTn id="93" dur="500"/>
                                        <p:tgtEl>
                                          <p:spTgt spid="12"/>
                                        </p:tgtEl>
                                        <p:attrNameLst>
                                          <p:attrName>ppt_x</p:attrName>
                                        </p:attrNameLst>
                                      </p:cBhvr>
                                      <p:tavLst>
                                        <p:tav tm="0">
                                          <p:val>
                                            <p:strVal val="#ppt_x-#ppt_w*1.125000"/>
                                          </p:val>
                                        </p:tav>
                                        <p:tav tm="100000">
                                          <p:val>
                                            <p:strVal val="#ppt_x"/>
                                          </p:val>
                                        </p:tav>
                                      </p:tavLst>
                                    </p:anim>
                                    <p:animEffect transition="in" filter="wipe(right)">
                                      <p:cBhvr>
                                        <p:cTn id="94" dur="500"/>
                                        <p:tgtEl>
                                          <p:spTgt spid="12"/>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14"/>
                                        </p:tgtEl>
                                        <p:attrNameLst>
                                          <p:attrName>style.visibility</p:attrName>
                                        </p:attrNameLst>
                                      </p:cBhvr>
                                      <p:to>
                                        <p:strVal val="visible"/>
                                      </p:to>
                                    </p:set>
                                    <p:anim calcmode="lin" valueType="num">
                                      <p:cBhvr additive="base">
                                        <p:cTn id="97" dur="500"/>
                                        <p:tgtEl>
                                          <p:spTgt spid="14"/>
                                        </p:tgtEl>
                                        <p:attrNameLst>
                                          <p:attrName>ppt_x</p:attrName>
                                        </p:attrNameLst>
                                      </p:cBhvr>
                                      <p:tavLst>
                                        <p:tav tm="0">
                                          <p:val>
                                            <p:strVal val="#ppt_x-#ppt_w*1.125000"/>
                                          </p:val>
                                        </p:tav>
                                        <p:tav tm="100000">
                                          <p:val>
                                            <p:strVal val="#ppt_x"/>
                                          </p:val>
                                        </p:tav>
                                      </p:tavLst>
                                    </p:anim>
                                    <p:animEffect transition="in" filter="wipe(right)">
                                      <p:cBhvr>
                                        <p:cTn id="9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6" grpId="1"/>
      <p:bldP spid="17" grpId="0"/>
      <p:bldP spid="17" grpId="1"/>
      <p:bldP spid="18" grpId="0"/>
      <p:bldP spid="18" grpId="1"/>
      <p:bldP spid="19" grpId="0"/>
      <p:bldP spid="20" grpId="0"/>
      <p:bldP spid="20" grpId="1"/>
      <p:bldP spid="21" grpId="0"/>
      <p:bldP spid="21" grpId="1"/>
      <p:bldP spid="22" grpId="0"/>
      <p:bldP spid="22" grpId="1"/>
      <p:bldP spid="2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76" y="564936"/>
            <a:ext cx="7886700" cy="663416"/>
          </a:xfrm>
        </p:spPr>
        <p:txBody>
          <a:bodyPr>
            <a:normAutofit fontScale="90000"/>
          </a:bodyPr>
          <a:lstStyle/>
          <a:p>
            <a:r>
              <a:rPr lang="en-US" dirty="0"/>
              <a:t>Graph Representation of Tweet</a:t>
            </a:r>
          </a:p>
        </p:txBody>
      </p:sp>
      <p:sp>
        <p:nvSpPr>
          <p:cNvPr id="5" name="TextBox 4"/>
          <p:cNvSpPr txBox="1"/>
          <p:nvPr/>
        </p:nvSpPr>
        <p:spPr>
          <a:xfrm>
            <a:off x="4751989" y="5973423"/>
            <a:ext cx="4023360" cy="438582"/>
          </a:xfrm>
          <a:prstGeom prst="rect">
            <a:avLst/>
          </a:prstGeom>
          <a:noFill/>
        </p:spPr>
        <p:txBody>
          <a:bodyPr wrap="square" rtlCol="0">
            <a:spAutoFit/>
          </a:bodyPr>
          <a:lstStyle/>
          <a:p>
            <a:r>
              <a:rPr lang="en-US" sz="750" dirty="0" smtClean="0"/>
              <a:t>Concept Source</a:t>
            </a:r>
            <a:r>
              <a:rPr lang="en-US" sz="750" dirty="0"/>
              <a:t>: </a:t>
            </a:r>
            <a:r>
              <a:rPr lang="en-US" sz="750" dirty="0" err="1"/>
              <a:t>Tonon</a:t>
            </a:r>
            <a:r>
              <a:rPr lang="en-US" sz="750" dirty="0"/>
              <a:t>, A., </a:t>
            </a:r>
            <a:r>
              <a:rPr lang="en-US" sz="750" dirty="0" err="1"/>
              <a:t>Cudré-Mauroux</a:t>
            </a:r>
            <a:r>
              <a:rPr lang="en-US" sz="750" dirty="0"/>
              <a:t>, P., </a:t>
            </a:r>
            <a:r>
              <a:rPr lang="en-US" sz="750" dirty="0" err="1"/>
              <a:t>Blarer</a:t>
            </a:r>
            <a:r>
              <a:rPr lang="en-US" sz="750" dirty="0"/>
              <a:t>, A., Lenders, V. and </a:t>
            </a:r>
            <a:r>
              <a:rPr lang="en-US" sz="750" dirty="0" err="1"/>
              <a:t>Motik</a:t>
            </a:r>
            <a:r>
              <a:rPr lang="en-US" sz="750" dirty="0"/>
              <a:t>, B., 2017, May. </a:t>
            </a:r>
            <a:r>
              <a:rPr lang="en-US" sz="750" dirty="0" err="1"/>
              <a:t>ArmaTweet</a:t>
            </a:r>
            <a:r>
              <a:rPr lang="en-US" sz="750" dirty="0"/>
              <a:t>: Detecting Events by Semantic Tweet Analysis. In </a:t>
            </a:r>
            <a:r>
              <a:rPr lang="en-US" sz="750" i="1" dirty="0"/>
              <a:t>European Semantic Web Conference</a:t>
            </a:r>
            <a:r>
              <a:rPr lang="en-US" sz="750" dirty="0"/>
              <a:t> (pp. 138-153). Springer, Cham.</a:t>
            </a:r>
          </a:p>
        </p:txBody>
      </p:sp>
      <p:sp>
        <p:nvSpPr>
          <p:cNvPr id="6" name="Rounded Rectangle 5"/>
          <p:cNvSpPr/>
          <p:nvPr/>
        </p:nvSpPr>
        <p:spPr>
          <a:xfrm>
            <a:off x="3037073" y="3383178"/>
            <a:ext cx="1178805" cy="330506"/>
          </a:xfrm>
          <a:prstGeom prst="roundRect">
            <a:avLst/>
          </a:prstGeom>
          <a:solidFill>
            <a:schemeClr val="accent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Tw:XX123</a:t>
            </a:r>
            <a:endParaRPr lang="en-US" dirty="0"/>
          </a:p>
        </p:txBody>
      </p:sp>
      <p:sp>
        <p:nvSpPr>
          <p:cNvPr id="7" name="Rounded Rectangle 6"/>
          <p:cNvSpPr/>
          <p:nvPr/>
        </p:nvSpPr>
        <p:spPr>
          <a:xfrm>
            <a:off x="914398" y="4071848"/>
            <a:ext cx="1663547"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 year old</a:t>
            </a:r>
            <a:r>
              <a:rPr lang="is-IS" dirty="0" smtClean="0"/>
              <a:t>…”</a:t>
            </a:r>
            <a:endParaRPr lang="en-US" dirty="0"/>
          </a:p>
        </p:txBody>
      </p:sp>
      <p:sp>
        <p:nvSpPr>
          <p:cNvPr id="8" name="Rounded Rectangle 7"/>
          <p:cNvSpPr/>
          <p:nvPr/>
        </p:nvSpPr>
        <p:spPr>
          <a:xfrm>
            <a:off x="4703513" y="469473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Flood</a:t>
            </a:r>
            <a:endParaRPr lang="en-US" dirty="0"/>
          </a:p>
        </p:txBody>
      </p:sp>
      <p:sp>
        <p:nvSpPr>
          <p:cNvPr id="9" name="Rounded Rectangle 8"/>
          <p:cNvSpPr/>
          <p:nvPr/>
        </p:nvSpPr>
        <p:spPr>
          <a:xfrm>
            <a:off x="1942384" y="1874215"/>
            <a:ext cx="963978" cy="458719"/>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Alberta Floods</a:t>
            </a:r>
            <a:endParaRPr lang="en-US" dirty="0"/>
          </a:p>
        </p:txBody>
      </p:sp>
      <p:sp>
        <p:nvSpPr>
          <p:cNvPr id="10" name="Rounded Rectangle 9"/>
          <p:cNvSpPr/>
          <p:nvPr/>
        </p:nvSpPr>
        <p:spPr>
          <a:xfrm>
            <a:off x="5394682" y="2550430"/>
            <a:ext cx="133662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br:Alberta</a:t>
            </a:r>
            <a:endParaRPr lang="en-US" dirty="0"/>
          </a:p>
        </p:txBody>
      </p:sp>
      <p:sp>
        <p:nvSpPr>
          <p:cNvPr id="11" name="Rounded Rectangle 10"/>
          <p:cNvSpPr/>
          <p:nvPr/>
        </p:nvSpPr>
        <p:spPr>
          <a:xfrm>
            <a:off x="914398" y="3306350"/>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Tweet</a:t>
            </a:r>
            <a:endParaRPr lang="en-US" dirty="0"/>
          </a:p>
        </p:txBody>
      </p:sp>
      <p:sp>
        <p:nvSpPr>
          <p:cNvPr id="12" name="Rounded Rectangle 11"/>
          <p:cNvSpPr/>
          <p:nvPr/>
        </p:nvSpPr>
        <p:spPr>
          <a:xfrm>
            <a:off x="875839" y="2550430"/>
            <a:ext cx="1255924"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Timestamp</a:t>
            </a:r>
            <a:endParaRPr lang="en-US" dirty="0"/>
          </a:p>
        </p:txBody>
      </p:sp>
      <p:sp>
        <p:nvSpPr>
          <p:cNvPr id="13" name="Rounded Rectangle 12"/>
          <p:cNvSpPr/>
          <p:nvPr/>
        </p:nvSpPr>
        <p:spPr>
          <a:xfrm>
            <a:off x="3852321" y="2056074"/>
            <a:ext cx="1319410"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br:Canada</a:t>
            </a:r>
            <a:endParaRPr lang="en-US" dirty="0"/>
          </a:p>
        </p:txBody>
      </p:sp>
      <p:sp>
        <p:nvSpPr>
          <p:cNvPr id="14" name="Rounded Rectangle 13"/>
          <p:cNvSpPr/>
          <p:nvPr/>
        </p:nvSpPr>
        <p:spPr>
          <a:xfrm>
            <a:off x="5394682" y="3310905"/>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High River</a:t>
            </a:r>
            <a:endParaRPr lang="en-US" dirty="0"/>
          </a:p>
        </p:txBody>
      </p:sp>
      <p:sp>
        <p:nvSpPr>
          <p:cNvPr id="15" name="Rounded Rectangle 14"/>
          <p:cNvSpPr/>
          <p:nvPr/>
        </p:nvSpPr>
        <p:spPr>
          <a:xfrm>
            <a:off x="5171731" y="4035924"/>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Lost</a:t>
            </a:r>
            <a:endParaRPr lang="en-US" dirty="0"/>
          </a:p>
        </p:txBody>
      </p:sp>
      <p:sp>
        <p:nvSpPr>
          <p:cNvPr id="16" name="Rounded Rectangle 15"/>
          <p:cNvSpPr/>
          <p:nvPr/>
        </p:nvSpPr>
        <p:spPr>
          <a:xfrm>
            <a:off x="3057181" y="4710282"/>
            <a:ext cx="1178805" cy="330506"/>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Boy</a:t>
            </a:r>
            <a:endParaRPr lang="en-US" dirty="0"/>
          </a:p>
        </p:txBody>
      </p:sp>
      <p:cxnSp>
        <p:nvCxnSpPr>
          <p:cNvPr id="20" name="Straight Arrow Connector 19"/>
          <p:cNvCxnSpPr>
            <a:stCxn id="6" idx="2"/>
          </p:cNvCxnSpPr>
          <p:nvPr/>
        </p:nvCxnSpPr>
        <p:spPr>
          <a:xfrm>
            <a:off x="3626476" y="3713684"/>
            <a:ext cx="20107" cy="97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6" idx="0"/>
            <a:endCxn id="13" idx="2"/>
          </p:cNvCxnSpPr>
          <p:nvPr/>
        </p:nvCxnSpPr>
        <p:spPr>
          <a:xfrm flipV="1">
            <a:off x="3626476" y="2386580"/>
            <a:ext cx="885550" cy="99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a:endCxn id="9" idx="2"/>
          </p:cNvCxnSpPr>
          <p:nvPr/>
        </p:nvCxnSpPr>
        <p:spPr>
          <a:xfrm flipH="1" flipV="1">
            <a:off x="2424373" y="2332934"/>
            <a:ext cx="1202103" cy="105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0" idx="1"/>
          </p:cNvCxnSpPr>
          <p:nvPr/>
        </p:nvCxnSpPr>
        <p:spPr>
          <a:xfrm flipV="1">
            <a:off x="4215878" y="2715683"/>
            <a:ext cx="1178804"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6" idx="3"/>
            <a:endCxn id="14" idx="1"/>
          </p:cNvCxnSpPr>
          <p:nvPr/>
        </p:nvCxnSpPr>
        <p:spPr>
          <a:xfrm flipV="1">
            <a:off x="4215878" y="3476158"/>
            <a:ext cx="1178804" cy="72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4215878" y="3548431"/>
            <a:ext cx="955853" cy="652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6" idx="3"/>
            <a:endCxn id="8" idx="1"/>
          </p:cNvCxnSpPr>
          <p:nvPr/>
        </p:nvCxnSpPr>
        <p:spPr>
          <a:xfrm>
            <a:off x="4215878" y="3548431"/>
            <a:ext cx="487635" cy="131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 idx="1"/>
            <a:endCxn id="7" idx="0"/>
          </p:cNvCxnSpPr>
          <p:nvPr/>
        </p:nvCxnSpPr>
        <p:spPr>
          <a:xfrm flipH="1">
            <a:off x="1746172" y="3548431"/>
            <a:ext cx="1290901" cy="523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1"/>
            <a:endCxn id="11" idx="3"/>
          </p:cNvCxnSpPr>
          <p:nvPr/>
        </p:nvCxnSpPr>
        <p:spPr>
          <a:xfrm flipH="1" flipV="1">
            <a:off x="2093203" y="3471603"/>
            <a:ext cx="943870" cy="76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1"/>
            <a:endCxn id="12" idx="3"/>
          </p:cNvCxnSpPr>
          <p:nvPr/>
        </p:nvCxnSpPr>
        <p:spPr>
          <a:xfrm flipH="1" flipV="1">
            <a:off x="2131763" y="2715683"/>
            <a:ext cx="905310" cy="83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18539410">
            <a:off x="3328925" y="2588145"/>
            <a:ext cx="1027597" cy="430887"/>
          </a:xfrm>
          <a:prstGeom prst="rect">
            <a:avLst/>
          </a:prstGeom>
          <a:noFill/>
        </p:spPr>
        <p:txBody>
          <a:bodyPr wrap="square" rtlCol="0">
            <a:spAutoFit/>
          </a:bodyPr>
          <a:lstStyle/>
          <a:p>
            <a:r>
              <a:rPr lang="en-US" sz="1100" dirty="0" err="1" smtClean="0"/>
              <a:t>myOnt:Tweet</a:t>
            </a:r>
            <a:r>
              <a:rPr lang="en-US" sz="1100" dirty="0" smtClean="0"/>
              <a:t> Country</a:t>
            </a:r>
            <a:endParaRPr lang="en-US" sz="1100" dirty="0"/>
          </a:p>
        </p:txBody>
      </p:sp>
      <p:sp>
        <p:nvSpPr>
          <p:cNvPr id="41" name="TextBox 40"/>
          <p:cNvSpPr txBox="1"/>
          <p:nvPr/>
        </p:nvSpPr>
        <p:spPr>
          <a:xfrm rot="19397538">
            <a:off x="4319886" y="2715490"/>
            <a:ext cx="1027597" cy="430887"/>
          </a:xfrm>
          <a:prstGeom prst="rect">
            <a:avLst/>
          </a:prstGeom>
          <a:noFill/>
        </p:spPr>
        <p:txBody>
          <a:bodyPr wrap="square" rtlCol="0">
            <a:spAutoFit/>
          </a:bodyPr>
          <a:lstStyle/>
          <a:p>
            <a:r>
              <a:rPr lang="en-US" sz="1100" smtClean="0"/>
              <a:t>myOnt:TweetCity</a:t>
            </a:r>
            <a:endParaRPr lang="en-US" sz="1100" dirty="0"/>
          </a:p>
        </p:txBody>
      </p:sp>
      <p:sp>
        <p:nvSpPr>
          <p:cNvPr id="42" name="TextBox 41"/>
          <p:cNvSpPr txBox="1"/>
          <p:nvPr/>
        </p:nvSpPr>
        <p:spPr>
          <a:xfrm>
            <a:off x="4492192" y="3475736"/>
            <a:ext cx="1027597" cy="430887"/>
          </a:xfrm>
          <a:prstGeom prst="rect">
            <a:avLst/>
          </a:prstGeom>
          <a:noFill/>
        </p:spPr>
        <p:txBody>
          <a:bodyPr wrap="square" rtlCol="0">
            <a:spAutoFit/>
          </a:bodyPr>
          <a:lstStyle/>
          <a:p>
            <a:r>
              <a:rPr lang="en-US" sz="1100" dirty="0" err="1" smtClean="0"/>
              <a:t>myOnt:Tweet</a:t>
            </a:r>
            <a:r>
              <a:rPr lang="en-US" sz="1100" dirty="0" smtClean="0"/>
              <a:t> Location</a:t>
            </a:r>
            <a:endParaRPr lang="en-US" sz="1100" dirty="0"/>
          </a:p>
        </p:txBody>
      </p:sp>
      <p:sp>
        <p:nvSpPr>
          <p:cNvPr id="43" name="TextBox 42"/>
          <p:cNvSpPr txBox="1"/>
          <p:nvPr/>
        </p:nvSpPr>
        <p:spPr>
          <a:xfrm rot="4358774">
            <a:off x="3796211" y="4054044"/>
            <a:ext cx="1027597" cy="430887"/>
          </a:xfrm>
          <a:prstGeom prst="rect">
            <a:avLst/>
          </a:prstGeom>
          <a:noFill/>
        </p:spPr>
        <p:txBody>
          <a:bodyPr wrap="square" rtlCol="0">
            <a:spAutoFit/>
          </a:bodyPr>
          <a:lstStyle/>
          <a:p>
            <a:r>
              <a:rPr lang="en-US" sz="1100" smtClean="0"/>
              <a:t>myOnt:TweetEntity</a:t>
            </a:r>
            <a:endParaRPr lang="en-US" sz="1100" dirty="0"/>
          </a:p>
        </p:txBody>
      </p:sp>
      <p:sp>
        <p:nvSpPr>
          <p:cNvPr id="44" name="TextBox 43"/>
          <p:cNvSpPr txBox="1"/>
          <p:nvPr/>
        </p:nvSpPr>
        <p:spPr>
          <a:xfrm>
            <a:off x="2759656" y="4177486"/>
            <a:ext cx="1027597" cy="430887"/>
          </a:xfrm>
          <a:prstGeom prst="rect">
            <a:avLst/>
          </a:prstGeom>
          <a:noFill/>
        </p:spPr>
        <p:txBody>
          <a:bodyPr wrap="square" rtlCol="0">
            <a:spAutoFit/>
          </a:bodyPr>
          <a:lstStyle/>
          <a:p>
            <a:r>
              <a:rPr lang="en-US" sz="1100" dirty="0" err="1" smtClean="0"/>
              <a:t>myOnt:TweetEntity</a:t>
            </a:r>
            <a:endParaRPr lang="en-US" sz="1100" dirty="0"/>
          </a:p>
        </p:txBody>
      </p:sp>
      <p:sp>
        <p:nvSpPr>
          <p:cNvPr id="45" name="TextBox 44"/>
          <p:cNvSpPr txBox="1"/>
          <p:nvPr/>
        </p:nvSpPr>
        <p:spPr>
          <a:xfrm rot="2757504">
            <a:off x="2001454" y="2924160"/>
            <a:ext cx="1280821" cy="261610"/>
          </a:xfrm>
          <a:prstGeom prst="rect">
            <a:avLst/>
          </a:prstGeom>
          <a:noFill/>
        </p:spPr>
        <p:txBody>
          <a:bodyPr wrap="square" rtlCol="0">
            <a:spAutoFit/>
          </a:bodyPr>
          <a:lstStyle/>
          <a:p>
            <a:r>
              <a:rPr lang="en-US" sz="1100" smtClean="0"/>
              <a:t>myOnt:CreatedAt</a:t>
            </a:r>
            <a:endParaRPr lang="en-US" sz="1100" dirty="0"/>
          </a:p>
        </p:txBody>
      </p:sp>
      <p:sp>
        <p:nvSpPr>
          <p:cNvPr id="46" name="TextBox 45"/>
          <p:cNvSpPr txBox="1"/>
          <p:nvPr/>
        </p:nvSpPr>
        <p:spPr>
          <a:xfrm rot="20440066">
            <a:off x="2188656" y="3629546"/>
            <a:ext cx="1027597" cy="430887"/>
          </a:xfrm>
          <a:prstGeom prst="rect">
            <a:avLst/>
          </a:prstGeom>
          <a:noFill/>
        </p:spPr>
        <p:txBody>
          <a:bodyPr wrap="square" rtlCol="0">
            <a:spAutoFit/>
          </a:bodyPr>
          <a:lstStyle/>
          <a:p>
            <a:r>
              <a:rPr lang="en-US" sz="1100" dirty="0" err="1" smtClean="0"/>
              <a:t>myOnt:TweetText</a:t>
            </a:r>
            <a:endParaRPr lang="en-US" sz="1100" dirty="0"/>
          </a:p>
        </p:txBody>
      </p:sp>
      <p:sp>
        <p:nvSpPr>
          <p:cNvPr id="49" name="TextBox 48"/>
          <p:cNvSpPr txBox="1"/>
          <p:nvPr/>
        </p:nvSpPr>
        <p:spPr>
          <a:xfrm rot="319513">
            <a:off x="2175217" y="3281280"/>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0" name="Rounded Rectangle 49"/>
          <p:cNvSpPr/>
          <p:nvPr/>
        </p:nvSpPr>
        <p:spPr>
          <a:xfrm>
            <a:off x="6062994" y="2056074"/>
            <a:ext cx="1384409"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a:t>
            </a:r>
            <a:r>
              <a:rPr lang="en-US" dirty="0" err="1" smtClean="0"/>
              <a:t>bo:Country</a:t>
            </a:r>
            <a:endParaRPr lang="en-US" dirty="0"/>
          </a:p>
        </p:txBody>
      </p:sp>
      <p:cxnSp>
        <p:nvCxnSpPr>
          <p:cNvPr id="52" name="Straight Arrow Connector 51"/>
          <p:cNvCxnSpPr>
            <a:stCxn id="13" idx="3"/>
            <a:endCxn id="50" idx="1"/>
          </p:cNvCxnSpPr>
          <p:nvPr/>
        </p:nvCxnSpPr>
        <p:spPr>
          <a:xfrm>
            <a:off x="5171731" y="2221327"/>
            <a:ext cx="891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285068" y="1976058"/>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56" name="Rounded Rectangle 55"/>
          <p:cNvSpPr/>
          <p:nvPr/>
        </p:nvSpPr>
        <p:spPr>
          <a:xfrm>
            <a:off x="7104019" y="2930933"/>
            <a:ext cx="1511171"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y</a:t>
            </a:r>
            <a:r>
              <a:rPr lang="en-US" dirty="0" err="1" smtClean="0"/>
              <a:t>ago:Location</a:t>
            </a:r>
            <a:endParaRPr lang="en-US" dirty="0"/>
          </a:p>
        </p:txBody>
      </p:sp>
      <p:cxnSp>
        <p:nvCxnSpPr>
          <p:cNvPr id="58" name="Straight Arrow Connector 57"/>
          <p:cNvCxnSpPr>
            <a:stCxn id="10" idx="3"/>
            <a:endCxn id="56" idx="1"/>
          </p:cNvCxnSpPr>
          <p:nvPr/>
        </p:nvCxnSpPr>
        <p:spPr>
          <a:xfrm>
            <a:off x="6731307" y="2715683"/>
            <a:ext cx="372712" cy="380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751616" y="2623269"/>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1" name="Rounded Rectangle 60"/>
          <p:cNvSpPr/>
          <p:nvPr/>
        </p:nvSpPr>
        <p:spPr>
          <a:xfrm>
            <a:off x="3008567" y="5620881"/>
            <a:ext cx="1255923" cy="330506"/>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dbr:Person</a:t>
            </a:r>
            <a:endParaRPr lang="en-US" dirty="0"/>
          </a:p>
        </p:txBody>
      </p:sp>
      <p:cxnSp>
        <p:nvCxnSpPr>
          <p:cNvPr id="65" name="Straight Arrow Connector 64"/>
          <p:cNvCxnSpPr>
            <a:stCxn id="16" idx="2"/>
            <a:endCxn id="61" idx="0"/>
          </p:cNvCxnSpPr>
          <p:nvPr/>
        </p:nvCxnSpPr>
        <p:spPr>
          <a:xfrm flipH="1">
            <a:off x="3636529" y="5040788"/>
            <a:ext cx="10055" cy="580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602860" y="5247681"/>
            <a:ext cx="1027597" cy="261610"/>
          </a:xfrm>
          <a:prstGeom prst="rect">
            <a:avLst/>
          </a:prstGeom>
          <a:noFill/>
        </p:spPr>
        <p:txBody>
          <a:bodyPr wrap="square" rtlCol="0">
            <a:spAutoFit/>
          </a:bodyPr>
          <a:lstStyle/>
          <a:p>
            <a:r>
              <a:rPr lang="en-US" sz="1100"/>
              <a:t>r</a:t>
            </a:r>
            <a:r>
              <a:rPr lang="en-US" sz="1100" smtClean="0"/>
              <a:t>df:Type</a:t>
            </a:r>
            <a:endParaRPr lang="en-US" sz="1100" dirty="0"/>
          </a:p>
        </p:txBody>
      </p:sp>
      <p:sp>
        <p:nvSpPr>
          <p:cNvPr id="67" name="Rounded Rectangle 66"/>
          <p:cNvSpPr/>
          <p:nvPr/>
        </p:nvSpPr>
        <p:spPr>
          <a:xfrm>
            <a:off x="6062994" y="5051329"/>
            <a:ext cx="1472543" cy="457962"/>
          </a:xfrm>
          <a:prstGeom prst="roundRect">
            <a:avLst/>
          </a:prstGeom>
          <a:solidFill>
            <a:schemeClr val="accent6">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dbc:Weather</a:t>
            </a:r>
            <a:r>
              <a:rPr lang="en-US" dirty="0" smtClean="0"/>
              <a:t> Hazard</a:t>
            </a:r>
            <a:endParaRPr lang="en-US" dirty="0"/>
          </a:p>
        </p:txBody>
      </p:sp>
      <p:cxnSp>
        <p:nvCxnSpPr>
          <p:cNvPr id="69" name="Straight Arrow Connector 68"/>
          <p:cNvCxnSpPr>
            <a:stCxn id="8" idx="2"/>
          </p:cNvCxnSpPr>
          <p:nvPr/>
        </p:nvCxnSpPr>
        <p:spPr>
          <a:xfrm>
            <a:off x="5292916" y="5025238"/>
            <a:ext cx="689243" cy="222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090687" y="5100506"/>
            <a:ext cx="1027597" cy="261610"/>
          </a:xfrm>
          <a:prstGeom prst="rect">
            <a:avLst/>
          </a:prstGeom>
          <a:noFill/>
        </p:spPr>
        <p:txBody>
          <a:bodyPr wrap="square" rtlCol="0">
            <a:spAutoFit/>
          </a:bodyPr>
          <a:lstStyle/>
          <a:p>
            <a:r>
              <a:rPr lang="en-US" sz="1100" dirty="0" err="1" smtClean="0"/>
              <a:t>dct:Subject</a:t>
            </a:r>
            <a:endParaRPr lang="en-US" sz="1100" dirty="0"/>
          </a:p>
        </p:txBody>
      </p:sp>
      <p:sp>
        <p:nvSpPr>
          <p:cNvPr id="74" name="TextBox 73"/>
          <p:cNvSpPr txBox="1"/>
          <p:nvPr/>
        </p:nvSpPr>
        <p:spPr>
          <a:xfrm rot="2682032">
            <a:off x="2643202" y="2544662"/>
            <a:ext cx="1027597" cy="430887"/>
          </a:xfrm>
          <a:prstGeom prst="rect">
            <a:avLst/>
          </a:prstGeom>
          <a:noFill/>
        </p:spPr>
        <p:txBody>
          <a:bodyPr wrap="square" rtlCol="0">
            <a:spAutoFit/>
          </a:bodyPr>
          <a:lstStyle/>
          <a:p>
            <a:r>
              <a:rPr lang="en-US" sz="1100" smtClean="0"/>
              <a:t>myOnt:TweetEvent</a:t>
            </a:r>
            <a:endParaRPr lang="en-US" sz="1100" dirty="0"/>
          </a:p>
        </p:txBody>
      </p:sp>
      <p:sp>
        <p:nvSpPr>
          <p:cNvPr id="3" name="Slide Number Placeholder 2"/>
          <p:cNvSpPr>
            <a:spLocks noGrp="1"/>
          </p:cNvSpPr>
          <p:nvPr>
            <p:ph type="sldNum" sz="quarter" idx="12"/>
          </p:nvPr>
        </p:nvSpPr>
        <p:spPr/>
        <p:txBody>
          <a:bodyPr/>
          <a:lstStyle/>
          <a:p>
            <a:fld id="{D63D4D68-E5E1-497F-B018-33FA9D88ECA8}" type="slidenum">
              <a:rPr lang="en-GB" smtClean="0"/>
              <a:t>23</a:t>
            </a:fld>
            <a:endParaRPr lang="en-GB"/>
          </a:p>
        </p:txBody>
      </p:sp>
    </p:spTree>
    <p:extLst>
      <p:ext uri="{BB962C8B-B14F-4D97-AF65-F5344CB8AC3E}">
        <p14:creationId xmlns:p14="http://schemas.microsoft.com/office/powerpoint/2010/main" val="19171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100" fill="hold"/>
                                        <p:tgtEl>
                                          <p:spTgt spid="34"/>
                                        </p:tgtEl>
                                        <p:attrNameLst>
                                          <p:attrName>ppt_w</p:attrName>
                                        </p:attrNameLst>
                                      </p:cBhvr>
                                      <p:tavLst>
                                        <p:tav tm="0">
                                          <p:val>
                                            <p:fltVal val="0"/>
                                          </p:val>
                                        </p:tav>
                                        <p:tav tm="100000">
                                          <p:val>
                                            <p:strVal val="#ppt_w"/>
                                          </p:val>
                                        </p:tav>
                                      </p:tavLst>
                                    </p:anim>
                                    <p:anim calcmode="lin" valueType="num">
                                      <p:cBhvr>
                                        <p:cTn id="12" dur="100" fill="hold"/>
                                        <p:tgtEl>
                                          <p:spTgt spid="34"/>
                                        </p:tgtEl>
                                        <p:attrNameLst>
                                          <p:attrName>ppt_h</p:attrName>
                                        </p:attrNameLst>
                                      </p:cBhvr>
                                      <p:tavLst>
                                        <p:tav tm="0">
                                          <p:val>
                                            <p:fltVal val="0"/>
                                          </p:val>
                                        </p:tav>
                                        <p:tav tm="100000">
                                          <p:val>
                                            <p:strVal val="#ppt_h"/>
                                          </p:val>
                                        </p:tav>
                                      </p:tavLst>
                                    </p:anim>
                                    <p:animEffect transition="in" filter="fade">
                                      <p:cBhvr>
                                        <p:cTn id="13" dur="100"/>
                                        <p:tgtEl>
                                          <p:spTgt spid="34"/>
                                        </p:tgtEl>
                                      </p:cBhvr>
                                    </p:animEffect>
                                  </p:childTnLst>
                                </p:cTn>
                              </p:par>
                            </p:childTnLst>
                          </p:cTn>
                        </p:par>
                        <p:par>
                          <p:cTn id="14" fill="hold">
                            <p:stCondLst>
                              <p:cond delay="100"/>
                            </p:stCondLst>
                            <p:childTnLst>
                              <p:par>
                                <p:cTn id="15" presetID="53" presetClass="entr" presetSubtype="16" fill="hold" grpId="0" nodeType="after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 fill="hold"/>
                                        <p:tgtEl>
                                          <p:spTgt spid="46"/>
                                        </p:tgtEl>
                                        <p:attrNameLst>
                                          <p:attrName>ppt_w</p:attrName>
                                        </p:attrNameLst>
                                      </p:cBhvr>
                                      <p:tavLst>
                                        <p:tav tm="0">
                                          <p:val>
                                            <p:fltVal val="0"/>
                                          </p:val>
                                        </p:tav>
                                        <p:tav tm="100000">
                                          <p:val>
                                            <p:strVal val="#ppt_w"/>
                                          </p:val>
                                        </p:tav>
                                      </p:tavLst>
                                    </p:anim>
                                    <p:anim calcmode="lin" valueType="num">
                                      <p:cBhvr>
                                        <p:cTn id="18" dur="50" fill="hold"/>
                                        <p:tgtEl>
                                          <p:spTgt spid="46"/>
                                        </p:tgtEl>
                                        <p:attrNameLst>
                                          <p:attrName>ppt_h</p:attrName>
                                        </p:attrNameLst>
                                      </p:cBhvr>
                                      <p:tavLst>
                                        <p:tav tm="0">
                                          <p:val>
                                            <p:fltVal val="0"/>
                                          </p:val>
                                        </p:tav>
                                        <p:tav tm="100000">
                                          <p:val>
                                            <p:strVal val="#ppt_h"/>
                                          </p:val>
                                        </p:tav>
                                      </p:tavLst>
                                    </p:anim>
                                    <p:animEffect transition="in" filter="fade">
                                      <p:cBhvr>
                                        <p:cTn id="19" dur="50"/>
                                        <p:tgtEl>
                                          <p:spTgt spid="46"/>
                                        </p:tgtEl>
                                      </p:cBhvr>
                                    </p:animEffect>
                                  </p:childTnLst>
                                </p:cTn>
                              </p:par>
                            </p:childTnLst>
                          </p:cTn>
                        </p:par>
                        <p:par>
                          <p:cTn id="20" fill="hold">
                            <p:stCondLst>
                              <p:cond delay="150"/>
                            </p:stCondLst>
                            <p:childTnLst>
                              <p:par>
                                <p:cTn id="21" presetID="53" presetClass="entr" presetSubtype="16"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 fill="hold"/>
                                        <p:tgtEl>
                                          <p:spTgt spid="7"/>
                                        </p:tgtEl>
                                        <p:attrNameLst>
                                          <p:attrName>ppt_w</p:attrName>
                                        </p:attrNameLst>
                                      </p:cBhvr>
                                      <p:tavLst>
                                        <p:tav tm="0">
                                          <p:val>
                                            <p:fltVal val="0"/>
                                          </p:val>
                                        </p:tav>
                                        <p:tav tm="100000">
                                          <p:val>
                                            <p:strVal val="#ppt_w"/>
                                          </p:val>
                                        </p:tav>
                                      </p:tavLst>
                                    </p:anim>
                                    <p:anim calcmode="lin" valueType="num">
                                      <p:cBhvr>
                                        <p:cTn id="24" dur="50" fill="hold"/>
                                        <p:tgtEl>
                                          <p:spTgt spid="7"/>
                                        </p:tgtEl>
                                        <p:attrNameLst>
                                          <p:attrName>ppt_h</p:attrName>
                                        </p:attrNameLst>
                                      </p:cBhvr>
                                      <p:tavLst>
                                        <p:tav tm="0">
                                          <p:val>
                                            <p:fltVal val="0"/>
                                          </p:val>
                                        </p:tav>
                                        <p:tav tm="100000">
                                          <p:val>
                                            <p:strVal val="#ppt_h"/>
                                          </p:val>
                                        </p:tav>
                                      </p:tavLst>
                                    </p:anim>
                                    <p:animEffect transition="in" filter="fade">
                                      <p:cBhvr>
                                        <p:cTn id="25" dur="50"/>
                                        <p:tgtEl>
                                          <p:spTgt spid="7"/>
                                        </p:tgtEl>
                                      </p:cBhvr>
                                    </p:animEffect>
                                  </p:childTnLst>
                                </p:cTn>
                              </p:par>
                            </p:childTnLst>
                          </p:cTn>
                        </p:par>
                        <p:par>
                          <p:cTn id="26" fill="hold">
                            <p:stCondLst>
                              <p:cond delay="20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 fill="hold"/>
                                        <p:tgtEl>
                                          <p:spTgt spid="36"/>
                                        </p:tgtEl>
                                        <p:attrNameLst>
                                          <p:attrName>ppt_w</p:attrName>
                                        </p:attrNameLst>
                                      </p:cBhvr>
                                      <p:tavLst>
                                        <p:tav tm="0">
                                          <p:val>
                                            <p:fltVal val="0"/>
                                          </p:val>
                                        </p:tav>
                                        <p:tav tm="100000">
                                          <p:val>
                                            <p:strVal val="#ppt_w"/>
                                          </p:val>
                                        </p:tav>
                                      </p:tavLst>
                                    </p:anim>
                                    <p:anim calcmode="lin" valueType="num">
                                      <p:cBhvr>
                                        <p:cTn id="30" dur="50" fill="hold"/>
                                        <p:tgtEl>
                                          <p:spTgt spid="36"/>
                                        </p:tgtEl>
                                        <p:attrNameLst>
                                          <p:attrName>ppt_h</p:attrName>
                                        </p:attrNameLst>
                                      </p:cBhvr>
                                      <p:tavLst>
                                        <p:tav tm="0">
                                          <p:val>
                                            <p:fltVal val="0"/>
                                          </p:val>
                                        </p:tav>
                                        <p:tav tm="100000">
                                          <p:val>
                                            <p:strVal val="#ppt_h"/>
                                          </p:val>
                                        </p:tav>
                                      </p:tavLst>
                                    </p:anim>
                                    <p:animEffect transition="in" filter="fade">
                                      <p:cBhvr>
                                        <p:cTn id="31" dur="50"/>
                                        <p:tgtEl>
                                          <p:spTgt spid="36"/>
                                        </p:tgtEl>
                                      </p:cBhvr>
                                    </p:animEffect>
                                  </p:childTnLst>
                                </p:cTn>
                              </p:par>
                            </p:childTnLst>
                          </p:cTn>
                        </p:par>
                        <p:par>
                          <p:cTn id="32" fill="hold">
                            <p:stCondLst>
                              <p:cond delay="250"/>
                            </p:stCondLst>
                            <p:childTnLst>
                              <p:par>
                                <p:cTn id="33" presetID="53" presetClass="entr" presetSubtype="16" fill="hold" grpId="0" nodeType="after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p:cTn id="35" dur="50" fill="hold"/>
                                        <p:tgtEl>
                                          <p:spTgt spid="49"/>
                                        </p:tgtEl>
                                        <p:attrNameLst>
                                          <p:attrName>ppt_w</p:attrName>
                                        </p:attrNameLst>
                                      </p:cBhvr>
                                      <p:tavLst>
                                        <p:tav tm="0">
                                          <p:val>
                                            <p:fltVal val="0"/>
                                          </p:val>
                                        </p:tav>
                                        <p:tav tm="100000">
                                          <p:val>
                                            <p:strVal val="#ppt_w"/>
                                          </p:val>
                                        </p:tav>
                                      </p:tavLst>
                                    </p:anim>
                                    <p:anim calcmode="lin" valueType="num">
                                      <p:cBhvr>
                                        <p:cTn id="36" dur="50" fill="hold"/>
                                        <p:tgtEl>
                                          <p:spTgt spid="49"/>
                                        </p:tgtEl>
                                        <p:attrNameLst>
                                          <p:attrName>ppt_h</p:attrName>
                                        </p:attrNameLst>
                                      </p:cBhvr>
                                      <p:tavLst>
                                        <p:tav tm="0">
                                          <p:val>
                                            <p:fltVal val="0"/>
                                          </p:val>
                                        </p:tav>
                                        <p:tav tm="100000">
                                          <p:val>
                                            <p:strVal val="#ppt_h"/>
                                          </p:val>
                                        </p:tav>
                                      </p:tavLst>
                                    </p:anim>
                                    <p:animEffect transition="in" filter="fade">
                                      <p:cBhvr>
                                        <p:cTn id="37" dur="50"/>
                                        <p:tgtEl>
                                          <p:spTgt spid="49"/>
                                        </p:tgtEl>
                                      </p:cBhvr>
                                    </p:animEffect>
                                  </p:childTnLst>
                                </p:cTn>
                              </p:par>
                            </p:childTnLst>
                          </p:cTn>
                        </p:par>
                        <p:par>
                          <p:cTn id="38" fill="hold">
                            <p:stCondLst>
                              <p:cond delay="300"/>
                            </p:stCondLst>
                            <p:childTnLst>
                              <p:par>
                                <p:cTn id="39" presetID="53" presetClass="entr" presetSubtype="16"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 fill="hold"/>
                                        <p:tgtEl>
                                          <p:spTgt spid="11"/>
                                        </p:tgtEl>
                                        <p:attrNameLst>
                                          <p:attrName>ppt_w</p:attrName>
                                        </p:attrNameLst>
                                      </p:cBhvr>
                                      <p:tavLst>
                                        <p:tav tm="0">
                                          <p:val>
                                            <p:fltVal val="0"/>
                                          </p:val>
                                        </p:tav>
                                        <p:tav tm="100000">
                                          <p:val>
                                            <p:strVal val="#ppt_w"/>
                                          </p:val>
                                        </p:tav>
                                      </p:tavLst>
                                    </p:anim>
                                    <p:anim calcmode="lin" valueType="num">
                                      <p:cBhvr>
                                        <p:cTn id="42" dur="50" fill="hold"/>
                                        <p:tgtEl>
                                          <p:spTgt spid="11"/>
                                        </p:tgtEl>
                                        <p:attrNameLst>
                                          <p:attrName>ppt_h</p:attrName>
                                        </p:attrNameLst>
                                      </p:cBhvr>
                                      <p:tavLst>
                                        <p:tav tm="0">
                                          <p:val>
                                            <p:fltVal val="0"/>
                                          </p:val>
                                        </p:tav>
                                        <p:tav tm="100000">
                                          <p:val>
                                            <p:strVal val="#ppt_h"/>
                                          </p:val>
                                        </p:tav>
                                      </p:tavLst>
                                    </p:anim>
                                    <p:animEffect transition="in" filter="fade">
                                      <p:cBhvr>
                                        <p:cTn id="43" dur="50"/>
                                        <p:tgtEl>
                                          <p:spTgt spid="11"/>
                                        </p:tgtEl>
                                      </p:cBhvr>
                                    </p:animEffect>
                                  </p:childTnLst>
                                </p:cTn>
                              </p:par>
                            </p:childTnLst>
                          </p:cTn>
                        </p:par>
                        <p:par>
                          <p:cTn id="44" fill="hold">
                            <p:stCondLst>
                              <p:cond delay="350"/>
                            </p:stCondLst>
                            <p:childTnLst>
                              <p:par>
                                <p:cTn id="45" presetID="53" presetClass="entr" presetSubtype="16"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50" fill="hold"/>
                                        <p:tgtEl>
                                          <p:spTgt spid="38"/>
                                        </p:tgtEl>
                                        <p:attrNameLst>
                                          <p:attrName>ppt_w</p:attrName>
                                        </p:attrNameLst>
                                      </p:cBhvr>
                                      <p:tavLst>
                                        <p:tav tm="0">
                                          <p:val>
                                            <p:fltVal val="0"/>
                                          </p:val>
                                        </p:tav>
                                        <p:tav tm="100000">
                                          <p:val>
                                            <p:strVal val="#ppt_w"/>
                                          </p:val>
                                        </p:tav>
                                      </p:tavLst>
                                    </p:anim>
                                    <p:anim calcmode="lin" valueType="num">
                                      <p:cBhvr>
                                        <p:cTn id="48" dur="50" fill="hold"/>
                                        <p:tgtEl>
                                          <p:spTgt spid="38"/>
                                        </p:tgtEl>
                                        <p:attrNameLst>
                                          <p:attrName>ppt_h</p:attrName>
                                        </p:attrNameLst>
                                      </p:cBhvr>
                                      <p:tavLst>
                                        <p:tav tm="0">
                                          <p:val>
                                            <p:fltVal val="0"/>
                                          </p:val>
                                        </p:tav>
                                        <p:tav tm="100000">
                                          <p:val>
                                            <p:strVal val="#ppt_h"/>
                                          </p:val>
                                        </p:tav>
                                      </p:tavLst>
                                    </p:anim>
                                    <p:animEffect transition="in" filter="fade">
                                      <p:cBhvr>
                                        <p:cTn id="49" dur="50"/>
                                        <p:tgtEl>
                                          <p:spTgt spid="38"/>
                                        </p:tgtEl>
                                      </p:cBhvr>
                                    </p:animEffect>
                                  </p:childTnLst>
                                </p:cTn>
                              </p:par>
                            </p:childTnLst>
                          </p:cTn>
                        </p:par>
                        <p:par>
                          <p:cTn id="50" fill="hold">
                            <p:stCondLst>
                              <p:cond delay="400"/>
                            </p:stCondLst>
                            <p:childTnLst>
                              <p:par>
                                <p:cTn id="51" presetID="53" presetClass="entr" presetSubtype="16"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p:cTn id="53" dur="50" fill="hold"/>
                                        <p:tgtEl>
                                          <p:spTgt spid="45"/>
                                        </p:tgtEl>
                                        <p:attrNameLst>
                                          <p:attrName>ppt_w</p:attrName>
                                        </p:attrNameLst>
                                      </p:cBhvr>
                                      <p:tavLst>
                                        <p:tav tm="0">
                                          <p:val>
                                            <p:fltVal val="0"/>
                                          </p:val>
                                        </p:tav>
                                        <p:tav tm="100000">
                                          <p:val>
                                            <p:strVal val="#ppt_w"/>
                                          </p:val>
                                        </p:tav>
                                      </p:tavLst>
                                    </p:anim>
                                    <p:anim calcmode="lin" valueType="num">
                                      <p:cBhvr>
                                        <p:cTn id="54" dur="50" fill="hold"/>
                                        <p:tgtEl>
                                          <p:spTgt spid="45"/>
                                        </p:tgtEl>
                                        <p:attrNameLst>
                                          <p:attrName>ppt_h</p:attrName>
                                        </p:attrNameLst>
                                      </p:cBhvr>
                                      <p:tavLst>
                                        <p:tav tm="0">
                                          <p:val>
                                            <p:fltVal val="0"/>
                                          </p:val>
                                        </p:tav>
                                        <p:tav tm="100000">
                                          <p:val>
                                            <p:strVal val="#ppt_h"/>
                                          </p:val>
                                        </p:tav>
                                      </p:tavLst>
                                    </p:anim>
                                    <p:animEffect transition="in" filter="fade">
                                      <p:cBhvr>
                                        <p:cTn id="55" dur="50"/>
                                        <p:tgtEl>
                                          <p:spTgt spid="45"/>
                                        </p:tgtEl>
                                      </p:cBhvr>
                                    </p:animEffect>
                                  </p:childTnLst>
                                </p:cTn>
                              </p:par>
                            </p:childTnLst>
                          </p:cTn>
                        </p:par>
                        <p:par>
                          <p:cTn id="56" fill="hold">
                            <p:stCondLst>
                              <p:cond delay="450"/>
                            </p:stCondLst>
                            <p:childTnLst>
                              <p:par>
                                <p:cTn id="57" presetID="53" presetClass="entr" presetSubtype="16" fill="hold" grpId="0" nodeType="after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 fill="hold"/>
                                        <p:tgtEl>
                                          <p:spTgt spid="12"/>
                                        </p:tgtEl>
                                        <p:attrNameLst>
                                          <p:attrName>ppt_w</p:attrName>
                                        </p:attrNameLst>
                                      </p:cBhvr>
                                      <p:tavLst>
                                        <p:tav tm="0">
                                          <p:val>
                                            <p:fltVal val="0"/>
                                          </p:val>
                                        </p:tav>
                                        <p:tav tm="100000">
                                          <p:val>
                                            <p:strVal val="#ppt_w"/>
                                          </p:val>
                                        </p:tav>
                                      </p:tavLst>
                                    </p:anim>
                                    <p:anim calcmode="lin" valueType="num">
                                      <p:cBhvr>
                                        <p:cTn id="60" dur="50" fill="hold"/>
                                        <p:tgtEl>
                                          <p:spTgt spid="12"/>
                                        </p:tgtEl>
                                        <p:attrNameLst>
                                          <p:attrName>ppt_h</p:attrName>
                                        </p:attrNameLst>
                                      </p:cBhvr>
                                      <p:tavLst>
                                        <p:tav tm="0">
                                          <p:val>
                                            <p:fltVal val="0"/>
                                          </p:val>
                                        </p:tav>
                                        <p:tav tm="100000">
                                          <p:val>
                                            <p:strVal val="#ppt_h"/>
                                          </p:val>
                                        </p:tav>
                                      </p:tavLst>
                                    </p:anim>
                                    <p:animEffect transition="in" filter="fade">
                                      <p:cBhvr>
                                        <p:cTn id="61" dur="50"/>
                                        <p:tgtEl>
                                          <p:spTgt spid="12"/>
                                        </p:tgtEl>
                                      </p:cBhvr>
                                    </p:animEffect>
                                  </p:childTnLst>
                                </p:cTn>
                              </p:par>
                            </p:childTnLst>
                          </p:cTn>
                        </p:par>
                        <p:par>
                          <p:cTn id="62" fill="hold">
                            <p:stCondLst>
                              <p:cond delay="500"/>
                            </p:stCondLst>
                            <p:childTnLst>
                              <p:par>
                                <p:cTn id="63" presetID="53" presetClass="entr" presetSubtype="16" fill="hold" nodeType="after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 fill="hold"/>
                                        <p:tgtEl>
                                          <p:spTgt spid="24"/>
                                        </p:tgtEl>
                                        <p:attrNameLst>
                                          <p:attrName>ppt_w</p:attrName>
                                        </p:attrNameLst>
                                      </p:cBhvr>
                                      <p:tavLst>
                                        <p:tav tm="0">
                                          <p:val>
                                            <p:fltVal val="0"/>
                                          </p:val>
                                        </p:tav>
                                        <p:tav tm="100000">
                                          <p:val>
                                            <p:strVal val="#ppt_w"/>
                                          </p:val>
                                        </p:tav>
                                      </p:tavLst>
                                    </p:anim>
                                    <p:anim calcmode="lin" valueType="num">
                                      <p:cBhvr>
                                        <p:cTn id="66" dur="50" fill="hold"/>
                                        <p:tgtEl>
                                          <p:spTgt spid="24"/>
                                        </p:tgtEl>
                                        <p:attrNameLst>
                                          <p:attrName>ppt_h</p:attrName>
                                        </p:attrNameLst>
                                      </p:cBhvr>
                                      <p:tavLst>
                                        <p:tav tm="0">
                                          <p:val>
                                            <p:fltVal val="0"/>
                                          </p:val>
                                        </p:tav>
                                        <p:tav tm="100000">
                                          <p:val>
                                            <p:strVal val="#ppt_h"/>
                                          </p:val>
                                        </p:tav>
                                      </p:tavLst>
                                    </p:anim>
                                    <p:animEffect transition="in" filter="fade">
                                      <p:cBhvr>
                                        <p:cTn id="67" dur="50"/>
                                        <p:tgtEl>
                                          <p:spTgt spid="24"/>
                                        </p:tgtEl>
                                      </p:cBhvr>
                                    </p:animEffect>
                                  </p:childTnLst>
                                </p:cTn>
                              </p:par>
                            </p:childTnLst>
                          </p:cTn>
                        </p:par>
                        <p:par>
                          <p:cTn id="68" fill="hold">
                            <p:stCondLst>
                              <p:cond delay="550"/>
                            </p:stCondLst>
                            <p:childTnLst>
                              <p:par>
                                <p:cTn id="69" presetID="53" presetClass="entr" presetSubtype="16" fill="hold" grpId="0" nodeType="afterEffect">
                                  <p:stCondLst>
                                    <p:cond delay="0"/>
                                  </p:stCondLst>
                                  <p:childTnLst>
                                    <p:set>
                                      <p:cBhvr>
                                        <p:cTn id="70" dur="1" fill="hold">
                                          <p:stCondLst>
                                            <p:cond delay="0"/>
                                          </p:stCondLst>
                                        </p:cTn>
                                        <p:tgtEl>
                                          <p:spTgt spid="74"/>
                                        </p:tgtEl>
                                        <p:attrNameLst>
                                          <p:attrName>style.visibility</p:attrName>
                                        </p:attrNameLst>
                                      </p:cBhvr>
                                      <p:to>
                                        <p:strVal val="visible"/>
                                      </p:to>
                                    </p:set>
                                    <p:anim calcmode="lin" valueType="num">
                                      <p:cBhvr>
                                        <p:cTn id="71" dur="50" fill="hold"/>
                                        <p:tgtEl>
                                          <p:spTgt spid="74"/>
                                        </p:tgtEl>
                                        <p:attrNameLst>
                                          <p:attrName>ppt_w</p:attrName>
                                        </p:attrNameLst>
                                      </p:cBhvr>
                                      <p:tavLst>
                                        <p:tav tm="0">
                                          <p:val>
                                            <p:fltVal val="0"/>
                                          </p:val>
                                        </p:tav>
                                        <p:tav tm="100000">
                                          <p:val>
                                            <p:strVal val="#ppt_w"/>
                                          </p:val>
                                        </p:tav>
                                      </p:tavLst>
                                    </p:anim>
                                    <p:anim calcmode="lin" valueType="num">
                                      <p:cBhvr>
                                        <p:cTn id="72" dur="50" fill="hold"/>
                                        <p:tgtEl>
                                          <p:spTgt spid="74"/>
                                        </p:tgtEl>
                                        <p:attrNameLst>
                                          <p:attrName>ppt_h</p:attrName>
                                        </p:attrNameLst>
                                      </p:cBhvr>
                                      <p:tavLst>
                                        <p:tav tm="0">
                                          <p:val>
                                            <p:fltVal val="0"/>
                                          </p:val>
                                        </p:tav>
                                        <p:tav tm="100000">
                                          <p:val>
                                            <p:strVal val="#ppt_h"/>
                                          </p:val>
                                        </p:tav>
                                      </p:tavLst>
                                    </p:anim>
                                    <p:animEffect transition="in" filter="fade">
                                      <p:cBhvr>
                                        <p:cTn id="73" dur="50"/>
                                        <p:tgtEl>
                                          <p:spTgt spid="74"/>
                                        </p:tgtEl>
                                      </p:cBhvr>
                                    </p:animEffect>
                                  </p:childTnLst>
                                </p:cTn>
                              </p:par>
                            </p:childTnLst>
                          </p:cTn>
                        </p:par>
                        <p:par>
                          <p:cTn id="74" fill="hold">
                            <p:stCondLst>
                              <p:cond delay="600"/>
                            </p:stCondLst>
                            <p:childTnLst>
                              <p:par>
                                <p:cTn id="75" presetID="53" presetClass="entr" presetSubtype="16" fill="hold" grpId="0" nodeType="after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 fill="hold"/>
                                        <p:tgtEl>
                                          <p:spTgt spid="9"/>
                                        </p:tgtEl>
                                        <p:attrNameLst>
                                          <p:attrName>ppt_w</p:attrName>
                                        </p:attrNameLst>
                                      </p:cBhvr>
                                      <p:tavLst>
                                        <p:tav tm="0">
                                          <p:val>
                                            <p:fltVal val="0"/>
                                          </p:val>
                                        </p:tav>
                                        <p:tav tm="100000">
                                          <p:val>
                                            <p:strVal val="#ppt_w"/>
                                          </p:val>
                                        </p:tav>
                                      </p:tavLst>
                                    </p:anim>
                                    <p:anim calcmode="lin" valueType="num">
                                      <p:cBhvr>
                                        <p:cTn id="78" dur="50" fill="hold"/>
                                        <p:tgtEl>
                                          <p:spTgt spid="9"/>
                                        </p:tgtEl>
                                        <p:attrNameLst>
                                          <p:attrName>ppt_h</p:attrName>
                                        </p:attrNameLst>
                                      </p:cBhvr>
                                      <p:tavLst>
                                        <p:tav tm="0">
                                          <p:val>
                                            <p:fltVal val="0"/>
                                          </p:val>
                                        </p:tav>
                                        <p:tav tm="100000">
                                          <p:val>
                                            <p:strVal val="#ppt_h"/>
                                          </p:val>
                                        </p:tav>
                                      </p:tavLst>
                                    </p:anim>
                                    <p:animEffect transition="in" filter="fade">
                                      <p:cBhvr>
                                        <p:cTn id="79" dur="50"/>
                                        <p:tgtEl>
                                          <p:spTgt spid="9"/>
                                        </p:tgtEl>
                                      </p:cBhvr>
                                    </p:animEffect>
                                  </p:childTnLst>
                                </p:cTn>
                              </p:par>
                            </p:childTnLst>
                          </p:cTn>
                        </p:par>
                        <p:par>
                          <p:cTn id="80" fill="hold">
                            <p:stCondLst>
                              <p:cond delay="650"/>
                            </p:stCondLst>
                            <p:childTnLst>
                              <p:par>
                                <p:cTn id="81" presetID="53" presetClass="entr" presetSubtype="16" fill="hold" nodeType="afterEffect">
                                  <p:stCondLst>
                                    <p:cond delay="0"/>
                                  </p:stCondLst>
                                  <p:childTnLst>
                                    <p:set>
                                      <p:cBhvr>
                                        <p:cTn id="82" dur="1" fill="hold">
                                          <p:stCondLst>
                                            <p:cond delay="0"/>
                                          </p:stCondLst>
                                        </p:cTn>
                                        <p:tgtEl>
                                          <p:spTgt spid="22"/>
                                        </p:tgtEl>
                                        <p:attrNameLst>
                                          <p:attrName>style.visibility</p:attrName>
                                        </p:attrNameLst>
                                      </p:cBhvr>
                                      <p:to>
                                        <p:strVal val="visible"/>
                                      </p:to>
                                    </p:set>
                                    <p:anim calcmode="lin" valueType="num">
                                      <p:cBhvr>
                                        <p:cTn id="83" dur="50" fill="hold"/>
                                        <p:tgtEl>
                                          <p:spTgt spid="22"/>
                                        </p:tgtEl>
                                        <p:attrNameLst>
                                          <p:attrName>ppt_w</p:attrName>
                                        </p:attrNameLst>
                                      </p:cBhvr>
                                      <p:tavLst>
                                        <p:tav tm="0">
                                          <p:val>
                                            <p:fltVal val="0"/>
                                          </p:val>
                                        </p:tav>
                                        <p:tav tm="100000">
                                          <p:val>
                                            <p:strVal val="#ppt_w"/>
                                          </p:val>
                                        </p:tav>
                                      </p:tavLst>
                                    </p:anim>
                                    <p:anim calcmode="lin" valueType="num">
                                      <p:cBhvr>
                                        <p:cTn id="84" dur="50" fill="hold"/>
                                        <p:tgtEl>
                                          <p:spTgt spid="22"/>
                                        </p:tgtEl>
                                        <p:attrNameLst>
                                          <p:attrName>ppt_h</p:attrName>
                                        </p:attrNameLst>
                                      </p:cBhvr>
                                      <p:tavLst>
                                        <p:tav tm="0">
                                          <p:val>
                                            <p:fltVal val="0"/>
                                          </p:val>
                                        </p:tav>
                                        <p:tav tm="100000">
                                          <p:val>
                                            <p:strVal val="#ppt_h"/>
                                          </p:val>
                                        </p:tav>
                                      </p:tavLst>
                                    </p:anim>
                                    <p:animEffect transition="in" filter="fade">
                                      <p:cBhvr>
                                        <p:cTn id="85" dur="50"/>
                                        <p:tgtEl>
                                          <p:spTgt spid="22"/>
                                        </p:tgtEl>
                                      </p:cBhvr>
                                    </p:animEffect>
                                  </p:childTnLst>
                                </p:cTn>
                              </p:par>
                            </p:childTnLst>
                          </p:cTn>
                        </p:par>
                        <p:par>
                          <p:cTn id="86" fill="hold">
                            <p:stCondLst>
                              <p:cond delay="700"/>
                            </p:stCondLst>
                            <p:childTnLst>
                              <p:par>
                                <p:cTn id="87" presetID="53" presetClass="entr" presetSubtype="16"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50" fill="hold"/>
                                        <p:tgtEl>
                                          <p:spTgt spid="40"/>
                                        </p:tgtEl>
                                        <p:attrNameLst>
                                          <p:attrName>ppt_w</p:attrName>
                                        </p:attrNameLst>
                                      </p:cBhvr>
                                      <p:tavLst>
                                        <p:tav tm="0">
                                          <p:val>
                                            <p:fltVal val="0"/>
                                          </p:val>
                                        </p:tav>
                                        <p:tav tm="100000">
                                          <p:val>
                                            <p:strVal val="#ppt_w"/>
                                          </p:val>
                                        </p:tav>
                                      </p:tavLst>
                                    </p:anim>
                                    <p:anim calcmode="lin" valueType="num">
                                      <p:cBhvr>
                                        <p:cTn id="90" dur="50" fill="hold"/>
                                        <p:tgtEl>
                                          <p:spTgt spid="40"/>
                                        </p:tgtEl>
                                        <p:attrNameLst>
                                          <p:attrName>ppt_h</p:attrName>
                                        </p:attrNameLst>
                                      </p:cBhvr>
                                      <p:tavLst>
                                        <p:tav tm="0">
                                          <p:val>
                                            <p:fltVal val="0"/>
                                          </p:val>
                                        </p:tav>
                                        <p:tav tm="100000">
                                          <p:val>
                                            <p:strVal val="#ppt_h"/>
                                          </p:val>
                                        </p:tav>
                                      </p:tavLst>
                                    </p:anim>
                                    <p:animEffect transition="in" filter="fade">
                                      <p:cBhvr>
                                        <p:cTn id="91" dur="50"/>
                                        <p:tgtEl>
                                          <p:spTgt spid="40"/>
                                        </p:tgtEl>
                                      </p:cBhvr>
                                    </p:animEffect>
                                  </p:childTnLst>
                                </p:cTn>
                              </p:par>
                            </p:childTnLst>
                          </p:cTn>
                        </p:par>
                        <p:par>
                          <p:cTn id="92" fill="hold">
                            <p:stCondLst>
                              <p:cond delay="750"/>
                            </p:stCondLst>
                            <p:childTnLst>
                              <p:par>
                                <p:cTn id="93" presetID="53" presetClass="entr" presetSubtype="16"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 calcmode="lin" valueType="num">
                                      <p:cBhvr>
                                        <p:cTn id="95" dur="50" fill="hold"/>
                                        <p:tgtEl>
                                          <p:spTgt spid="13"/>
                                        </p:tgtEl>
                                        <p:attrNameLst>
                                          <p:attrName>ppt_w</p:attrName>
                                        </p:attrNameLst>
                                      </p:cBhvr>
                                      <p:tavLst>
                                        <p:tav tm="0">
                                          <p:val>
                                            <p:fltVal val="0"/>
                                          </p:val>
                                        </p:tav>
                                        <p:tav tm="100000">
                                          <p:val>
                                            <p:strVal val="#ppt_w"/>
                                          </p:val>
                                        </p:tav>
                                      </p:tavLst>
                                    </p:anim>
                                    <p:anim calcmode="lin" valueType="num">
                                      <p:cBhvr>
                                        <p:cTn id="96" dur="50" fill="hold"/>
                                        <p:tgtEl>
                                          <p:spTgt spid="13"/>
                                        </p:tgtEl>
                                        <p:attrNameLst>
                                          <p:attrName>ppt_h</p:attrName>
                                        </p:attrNameLst>
                                      </p:cBhvr>
                                      <p:tavLst>
                                        <p:tav tm="0">
                                          <p:val>
                                            <p:fltVal val="0"/>
                                          </p:val>
                                        </p:tav>
                                        <p:tav tm="100000">
                                          <p:val>
                                            <p:strVal val="#ppt_h"/>
                                          </p:val>
                                        </p:tav>
                                      </p:tavLst>
                                    </p:anim>
                                    <p:animEffect transition="in" filter="fade">
                                      <p:cBhvr>
                                        <p:cTn id="97" dur="50"/>
                                        <p:tgtEl>
                                          <p:spTgt spid="13"/>
                                        </p:tgtEl>
                                      </p:cBhvr>
                                    </p:animEffect>
                                  </p:childTnLst>
                                </p:cTn>
                              </p:par>
                            </p:childTnLst>
                          </p:cTn>
                        </p:par>
                        <p:par>
                          <p:cTn id="98" fill="hold">
                            <p:stCondLst>
                              <p:cond delay="800"/>
                            </p:stCondLst>
                            <p:childTnLst>
                              <p:par>
                                <p:cTn id="99" presetID="53" presetClass="entr" presetSubtype="16" fill="hold" grpId="0" nodeType="after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p:cTn id="101" dur="50" fill="hold"/>
                                        <p:tgtEl>
                                          <p:spTgt spid="41"/>
                                        </p:tgtEl>
                                        <p:attrNameLst>
                                          <p:attrName>ppt_w</p:attrName>
                                        </p:attrNameLst>
                                      </p:cBhvr>
                                      <p:tavLst>
                                        <p:tav tm="0">
                                          <p:val>
                                            <p:fltVal val="0"/>
                                          </p:val>
                                        </p:tav>
                                        <p:tav tm="100000">
                                          <p:val>
                                            <p:strVal val="#ppt_w"/>
                                          </p:val>
                                        </p:tav>
                                      </p:tavLst>
                                    </p:anim>
                                    <p:anim calcmode="lin" valueType="num">
                                      <p:cBhvr>
                                        <p:cTn id="102" dur="50" fill="hold"/>
                                        <p:tgtEl>
                                          <p:spTgt spid="41"/>
                                        </p:tgtEl>
                                        <p:attrNameLst>
                                          <p:attrName>ppt_h</p:attrName>
                                        </p:attrNameLst>
                                      </p:cBhvr>
                                      <p:tavLst>
                                        <p:tav tm="0">
                                          <p:val>
                                            <p:fltVal val="0"/>
                                          </p:val>
                                        </p:tav>
                                        <p:tav tm="100000">
                                          <p:val>
                                            <p:strVal val="#ppt_h"/>
                                          </p:val>
                                        </p:tav>
                                      </p:tavLst>
                                    </p:anim>
                                    <p:animEffect transition="in" filter="fade">
                                      <p:cBhvr>
                                        <p:cTn id="103" dur="50"/>
                                        <p:tgtEl>
                                          <p:spTgt spid="41"/>
                                        </p:tgtEl>
                                      </p:cBhvr>
                                    </p:animEffect>
                                  </p:childTnLst>
                                </p:cTn>
                              </p:par>
                            </p:childTnLst>
                          </p:cTn>
                        </p:par>
                        <p:par>
                          <p:cTn id="104" fill="hold">
                            <p:stCondLst>
                              <p:cond delay="850"/>
                            </p:stCondLst>
                            <p:childTnLst>
                              <p:par>
                                <p:cTn id="105" presetID="53" presetClass="entr" presetSubtype="16" fill="hold" nodeType="afterEffect">
                                  <p:stCondLst>
                                    <p:cond delay="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 fill="hold"/>
                                        <p:tgtEl>
                                          <p:spTgt spid="26"/>
                                        </p:tgtEl>
                                        <p:attrNameLst>
                                          <p:attrName>ppt_w</p:attrName>
                                        </p:attrNameLst>
                                      </p:cBhvr>
                                      <p:tavLst>
                                        <p:tav tm="0">
                                          <p:val>
                                            <p:fltVal val="0"/>
                                          </p:val>
                                        </p:tav>
                                        <p:tav tm="100000">
                                          <p:val>
                                            <p:strVal val="#ppt_w"/>
                                          </p:val>
                                        </p:tav>
                                      </p:tavLst>
                                    </p:anim>
                                    <p:anim calcmode="lin" valueType="num">
                                      <p:cBhvr>
                                        <p:cTn id="108" dur="50" fill="hold"/>
                                        <p:tgtEl>
                                          <p:spTgt spid="26"/>
                                        </p:tgtEl>
                                        <p:attrNameLst>
                                          <p:attrName>ppt_h</p:attrName>
                                        </p:attrNameLst>
                                      </p:cBhvr>
                                      <p:tavLst>
                                        <p:tav tm="0">
                                          <p:val>
                                            <p:fltVal val="0"/>
                                          </p:val>
                                        </p:tav>
                                        <p:tav tm="100000">
                                          <p:val>
                                            <p:strVal val="#ppt_h"/>
                                          </p:val>
                                        </p:tav>
                                      </p:tavLst>
                                    </p:anim>
                                    <p:animEffect transition="in" filter="fade">
                                      <p:cBhvr>
                                        <p:cTn id="109" dur="50"/>
                                        <p:tgtEl>
                                          <p:spTgt spid="26"/>
                                        </p:tgtEl>
                                      </p:cBhvr>
                                    </p:animEffect>
                                  </p:childTnLst>
                                </p:cTn>
                              </p:par>
                            </p:childTnLst>
                          </p:cTn>
                        </p:par>
                        <p:par>
                          <p:cTn id="110" fill="hold">
                            <p:stCondLst>
                              <p:cond delay="900"/>
                            </p:stCondLst>
                            <p:childTnLst>
                              <p:par>
                                <p:cTn id="111" presetID="53" presetClass="entr" presetSubtype="16" fill="hold" grpId="0" nodeType="afterEffect">
                                  <p:stCondLst>
                                    <p:cond delay="0"/>
                                  </p:stCondLst>
                                  <p:childTnLst>
                                    <p:set>
                                      <p:cBhvr>
                                        <p:cTn id="112" dur="1" fill="hold">
                                          <p:stCondLst>
                                            <p:cond delay="0"/>
                                          </p:stCondLst>
                                        </p:cTn>
                                        <p:tgtEl>
                                          <p:spTgt spid="10"/>
                                        </p:tgtEl>
                                        <p:attrNameLst>
                                          <p:attrName>style.visibility</p:attrName>
                                        </p:attrNameLst>
                                      </p:cBhvr>
                                      <p:to>
                                        <p:strVal val="visible"/>
                                      </p:to>
                                    </p:set>
                                    <p:anim calcmode="lin" valueType="num">
                                      <p:cBhvr>
                                        <p:cTn id="113" dur="50" fill="hold"/>
                                        <p:tgtEl>
                                          <p:spTgt spid="10"/>
                                        </p:tgtEl>
                                        <p:attrNameLst>
                                          <p:attrName>ppt_w</p:attrName>
                                        </p:attrNameLst>
                                      </p:cBhvr>
                                      <p:tavLst>
                                        <p:tav tm="0">
                                          <p:val>
                                            <p:fltVal val="0"/>
                                          </p:val>
                                        </p:tav>
                                        <p:tav tm="100000">
                                          <p:val>
                                            <p:strVal val="#ppt_w"/>
                                          </p:val>
                                        </p:tav>
                                      </p:tavLst>
                                    </p:anim>
                                    <p:anim calcmode="lin" valueType="num">
                                      <p:cBhvr>
                                        <p:cTn id="114" dur="50" fill="hold"/>
                                        <p:tgtEl>
                                          <p:spTgt spid="10"/>
                                        </p:tgtEl>
                                        <p:attrNameLst>
                                          <p:attrName>ppt_h</p:attrName>
                                        </p:attrNameLst>
                                      </p:cBhvr>
                                      <p:tavLst>
                                        <p:tav tm="0">
                                          <p:val>
                                            <p:fltVal val="0"/>
                                          </p:val>
                                        </p:tav>
                                        <p:tav tm="100000">
                                          <p:val>
                                            <p:strVal val="#ppt_h"/>
                                          </p:val>
                                        </p:tav>
                                      </p:tavLst>
                                    </p:anim>
                                    <p:animEffect transition="in" filter="fade">
                                      <p:cBhvr>
                                        <p:cTn id="115" dur="50"/>
                                        <p:tgtEl>
                                          <p:spTgt spid="10"/>
                                        </p:tgtEl>
                                      </p:cBhvr>
                                    </p:animEffect>
                                  </p:childTnLst>
                                </p:cTn>
                              </p:par>
                            </p:childTnLst>
                          </p:cTn>
                        </p:par>
                        <p:par>
                          <p:cTn id="116" fill="hold">
                            <p:stCondLst>
                              <p:cond delay="950"/>
                            </p:stCondLst>
                            <p:childTnLst>
                              <p:par>
                                <p:cTn id="117" presetID="53" presetClass="entr" presetSubtype="16" fill="hold" nodeType="after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 fill="hold"/>
                                        <p:tgtEl>
                                          <p:spTgt spid="28"/>
                                        </p:tgtEl>
                                        <p:attrNameLst>
                                          <p:attrName>ppt_w</p:attrName>
                                        </p:attrNameLst>
                                      </p:cBhvr>
                                      <p:tavLst>
                                        <p:tav tm="0">
                                          <p:val>
                                            <p:fltVal val="0"/>
                                          </p:val>
                                        </p:tav>
                                        <p:tav tm="100000">
                                          <p:val>
                                            <p:strVal val="#ppt_w"/>
                                          </p:val>
                                        </p:tav>
                                      </p:tavLst>
                                    </p:anim>
                                    <p:anim calcmode="lin" valueType="num">
                                      <p:cBhvr>
                                        <p:cTn id="120" dur="50" fill="hold"/>
                                        <p:tgtEl>
                                          <p:spTgt spid="28"/>
                                        </p:tgtEl>
                                        <p:attrNameLst>
                                          <p:attrName>ppt_h</p:attrName>
                                        </p:attrNameLst>
                                      </p:cBhvr>
                                      <p:tavLst>
                                        <p:tav tm="0">
                                          <p:val>
                                            <p:fltVal val="0"/>
                                          </p:val>
                                        </p:tav>
                                        <p:tav tm="100000">
                                          <p:val>
                                            <p:strVal val="#ppt_h"/>
                                          </p:val>
                                        </p:tav>
                                      </p:tavLst>
                                    </p:anim>
                                    <p:animEffect transition="in" filter="fade">
                                      <p:cBhvr>
                                        <p:cTn id="121" dur="50"/>
                                        <p:tgtEl>
                                          <p:spTgt spid="28"/>
                                        </p:tgtEl>
                                      </p:cBhvr>
                                    </p:animEffect>
                                  </p:childTnLst>
                                </p:cTn>
                              </p:par>
                            </p:childTnLst>
                          </p:cTn>
                        </p:par>
                        <p:par>
                          <p:cTn id="122" fill="hold">
                            <p:stCondLst>
                              <p:cond delay="1000"/>
                            </p:stCondLst>
                            <p:childTnLst>
                              <p:par>
                                <p:cTn id="123" presetID="53" presetClass="entr" presetSubtype="16" fill="hold" grpId="0" nodeType="afterEffect">
                                  <p:stCondLst>
                                    <p:cond delay="0"/>
                                  </p:stCondLst>
                                  <p:childTnLst>
                                    <p:set>
                                      <p:cBhvr>
                                        <p:cTn id="124" dur="1" fill="hold">
                                          <p:stCondLst>
                                            <p:cond delay="0"/>
                                          </p:stCondLst>
                                        </p:cTn>
                                        <p:tgtEl>
                                          <p:spTgt spid="42"/>
                                        </p:tgtEl>
                                        <p:attrNameLst>
                                          <p:attrName>style.visibility</p:attrName>
                                        </p:attrNameLst>
                                      </p:cBhvr>
                                      <p:to>
                                        <p:strVal val="visible"/>
                                      </p:to>
                                    </p:set>
                                    <p:anim calcmode="lin" valueType="num">
                                      <p:cBhvr>
                                        <p:cTn id="125" dur="50" fill="hold"/>
                                        <p:tgtEl>
                                          <p:spTgt spid="42"/>
                                        </p:tgtEl>
                                        <p:attrNameLst>
                                          <p:attrName>ppt_w</p:attrName>
                                        </p:attrNameLst>
                                      </p:cBhvr>
                                      <p:tavLst>
                                        <p:tav tm="0">
                                          <p:val>
                                            <p:fltVal val="0"/>
                                          </p:val>
                                        </p:tav>
                                        <p:tav tm="100000">
                                          <p:val>
                                            <p:strVal val="#ppt_w"/>
                                          </p:val>
                                        </p:tav>
                                      </p:tavLst>
                                    </p:anim>
                                    <p:anim calcmode="lin" valueType="num">
                                      <p:cBhvr>
                                        <p:cTn id="126" dur="50" fill="hold"/>
                                        <p:tgtEl>
                                          <p:spTgt spid="42"/>
                                        </p:tgtEl>
                                        <p:attrNameLst>
                                          <p:attrName>ppt_h</p:attrName>
                                        </p:attrNameLst>
                                      </p:cBhvr>
                                      <p:tavLst>
                                        <p:tav tm="0">
                                          <p:val>
                                            <p:fltVal val="0"/>
                                          </p:val>
                                        </p:tav>
                                        <p:tav tm="100000">
                                          <p:val>
                                            <p:strVal val="#ppt_h"/>
                                          </p:val>
                                        </p:tav>
                                      </p:tavLst>
                                    </p:anim>
                                    <p:animEffect transition="in" filter="fade">
                                      <p:cBhvr>
                                        <p:cTn id="127" dur="50"/>
                                        <p:tgtEl>
                                          <p:spTgt spid="42"/>
                                        </p:tgtEl>
                                      </p:cBhvr>
                                    </p:animEffect>
                                  </p:childTnLst>
                                </p:cTn>
                              </p:par>
                            </p:childTnLst>
                          </p:cTn>
                        </p:par>
                        <p:par>
                          <p:cTn id="128" fill="hold">
                            <p:stCondLst>
                              <p:cond delay="1050"/>
                            </p:stCondLst>
                            <p:childTnLst>
                              <p:par>
                                <p:cTn id="129" presetID="53" presetClass="entr" presetSubtype="16" fill="hold" grpId="0" nodeType="after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p:cTn id="131" dur="50" fill="hold"/>
                                        <p:tgtEl>
                                          <p:spTgt spid="14"/>
                                        </p:tgtEl>
                                        <p:attrNameLst>
                                          <p:attrName>ppt_w</p:attrName>
                                        </p:attrNameLst>
                                      </p:cBhvr>
                                      <p:tavLst>
                                        <p:tav tm="0">
                                          <p:val>
                                            <p:fltVal val="0"/>
                                          </p:val>
                                        </p:tav>
                                        <p:tav tm="100000">
                                          <p:val>
                                            <p:strVal val="#ppt_w"/>
                                          </p:val>
                                        </p:tav>
                                      </p:tavLst>
                                    </p:anim>
                                    <p:anim calcmode="lin" valueType="num">
                                      <p:cBhvr>
                                        <p:cTn id="132" dur="50" fill="hold"/>
                                        <p:tgtEl>
                                          <p:spTgt spid="14"/>
                                        </p:tgtEl>
                                        <p:attrNameLst>
                                          <p:attrName>ppt_h</p:attrName>
                                        </p:attrNameLst>
                                      </p:cBhvr>
                                      <p:tavLst>
                                        <p:tav tm="0">
                                          <p:val>
                                            <p:fltVal val="0"/>
                                          </p:val>
                                        </p:tav>
                                        <p:tav tm="100000">
                                          <p:val>
                                            <p:strVal val="#ppt_h"/>
                                          </p:val>
                                        </p:tav>
                                      </p:tavLst>
                                    </p:anim>
                                    <p:animEffect transition="in" filter="fade">
                                      <p:cBhvr>
                                        <p:cTn id="133" dur="50"/>
                                        <p:tgtEl>
                                          <p:spTgt spid="14"/>
                                        </p:tgtEl>
                                      </p:cBhvr>
                                    </p:animEffect>
                                  </p:childTnLst>
                                </p:cTn>
                              </p:par>
                            </p:childTnLst>
                          </p:cTn>
                        </p:par>
                        <p:par>
                          <p:cTn id="134" fill="hold">
                            <p:stCondLst>
                              <p:cond delay="1100"/>
                            </p:stCondLst>
                            <p:childTnLst>
                              <p:par>
                                <p:cTn id="135" presetID="53" presetClass="entr" presetSubtype="16" fill="hold" nodeType="afterEffect">
                                  <p:stCondLst>
                                    <p:cond delay="0"/>
                                  </p:stCondLst>
                                  <p:childTnLst>
                                    <p:set>
                                      <p:cBhvr>
                                        <p:cTn id="136" dur="1" fill="hold">
                                          <p:stCondLst>
                                            <p:cond delay="0"/>
                                          </p:stCondLst>
                                        </p:cTn>
                                        <p:tgtEl>
                                          <p:spTgt spid="30"/>
                                        </p:tgtEl>
                                        <p:attrNameLst>
                                          <p:attrName>style.visibility</p:attrName>
                                        </p:attrNameLst>
                                      </p:cBhvr>
                                      <p:to>
                                        <p:strVal val="visible"/>
                                      </p:to>
                                    </p:set>
                                    <p:anim calcmode="lin" valueType="num">
                                      <p:cBhvr>
                                        <p:cTn id="137" dur="50" fill="hold"/>
                                        <p:tgtEl>
                                          <p:spTgt spid="30"/>
                                        </p:tgtEl>
                                        <p:attrNameLst>
                                          <p:attrName>ppt_w</p:attrName>
                                        </p:attrNameLst>
                                      </p:cBhvr>
                                      <p:tavLst>
                                        <p:tav tm="0">
                                          <p:val>
                                            <p:fltVal val="0"/>
                                          </p:val>
                                        </p:tav>
                                        <p:tav tm="100000">
                                          <p:val>
                                            <p:strVal val="#ppt_w"/>
                                          </p:val>
                                        </p:tav>
                                      </p:tavLst>
                                    </p:anim>
                                    <p:anim calcmode="lin" valueType="num">
                                      <p:cBhvr>
                                        <p:cTn id="138" dur="50" fill="hold"/>
                                        <p:tgtEl>
                                          <p:spTgt spid="30"/>
                                        </p:tgtEl>
                                        <p:attrNameLst>
                                          <p:attrName>ppt_h</p:attrName>
                                        </p:attrNameLst>
                                      </p:cBhvr>
                                      <p:tavLst>
                                        <p:tav tm="0">
                                          <p:val>
                                            <p:fltVal val="0"/>
                                          </p:val>
                                        </p:tav>
                                        <p:tav tm="100000">
                                          <p:val>
                                            <p:strVal val="#ppt_h"/>
                                          </p:val>
                                        </p:tav>
                                      </p:tavLst>
                                    </p:anim>
                                    <p:animEffect transition="in" filter="fade">
                                      <p:cBhvr>
                                        <p:cTn id="139" dur="50"/>
                                        <p:tgtEl>
                                          <p:spTgt spid="30"/>
                                        </p:tgtEl>
                                      </p:cBhvr>
                                    </p:animEffect>
                                  </p:childTnLst>
                                </p:cTn>
                              </p:par>
                            </p:childTnLst>
                          </p:cTn>
                        </p:par>
                        <p:par>
                          <p:cTn id="140" fill="hold">
                            <p:stCondLst>
                              <p:cond delay="1150"/>
                            </p:stCondLst>
                            <p:childTnLst>
                              <p:par>
                                <p:cTn id="141" presetID="53" presetClass="entr" presetSubtype="16" fill="hold" grpId="0" nodeType="afterEffect">
                                  <p:stCondLst>
                                    <p:cond delay="0"/>
                                  </p:stCondLst>
                                  <p:childTnLst>
                                    <p:set>
                                      <p:cBhvr>
                                        <p:cTn id="142" dur="1" fill="hold">
                                          <p:stCondLst>
                                            <p:cond delay="0"/>
                                          </p:stCondLst>
                                        </p:cTn>
                                        <p:tgtEl>
                                          <p:spTgt spid="15"/>
                                        </p:tgtEl>
                                        <p:attrNameLst>
                                          <p:attrName>style.visibility</p:attrName>
                                        </p:attrNameLst>
                                      </p:cBhvr>
                                      <p:to>
                                        <p:strVal val="visible"/>
                                      </p:to>
                                    </p:set>
                                    <p:anim calcmode="lin" valueType="num">
                                      <p:cBhvr>
                                        <p:cTn id="143" dur="50" fill="hold"/>
                                        <p:tgtEl>
                                          <p:spTgt spid="15"/>
                                        </p:tgtEl>
                                        <p:attrNameLst>
                                          <p:attrName>ppt_w</p:attrName>
                                        </p:attrNameLst>
                                      </p:cBhvr>
                                      <p:tavLst>
                                        <p:tav tm="0">
                                          <p:val>
                                            <p:fltVal val="0"/>
                                          </p:val>
                                        </p:tav>
                                        <p:tav tm="100000">
                                          <p:val>
                                            <p:strVal val="#ppt_w"/>
                                          </p:val>
                                        </p:tav>
                                      </p:tavLst>
                                    </p:anim>
                                    <p:anim calcmode="lin" valueType="num">
                                      <p:cBhvr>
                                        <p:cTn id="144" dur="50" fill="hold"/>
                                        <p:tgtEl>
                                          <p:spTgt spid="15"/>
                                        </p:tgtEl>
                                        <p:attrNameLst>
                                          <p:attrName>ppt_h</p:attrName>
                                        </p:attrNameLst>
                                      </p:cBhvr>
                                      <p:tavLst>
                                        <p:tav tm="0">
                                          <p:val>
                                            <p:fltVal val="0"/>
                                          </p:val>
                                        </p:tav>
                                        <p:tav tm="100000">
                                          <p:val>
                                            <p:strVal val="#ppt_h"/>
                                          </p:val>
                                        </p:tav>
                                      </p:tavLst>
                                    </p:anim>
                                    <p:animEffect transition="in" filter="fade">
                                      <p:cBhvr>
                                        <p:cTn id="145" dur="50"/>
                                        <p:tgtEl>
                                          <p:spTgt spid="15"/>
                                        </p:tgtEl>
                                      </p:cBhvr>
                                    </p:animEffect>
                                  </p:childTnLst>
                                </p:cTn>
                              </p:par>
                            </p:childTnLst>
                          </p:cTn>
                        </p:par>
                        <p:par>
                          <p:cTn id="146" fill="hold">
                            <p:stCondLst>
                              <p:cond delay="1200"/>
                            </p:stCondLst>
                            <p:childTnLst>
                              <p:par>
                                <p:cTn id="147" presetID="53" presetClass="entr" presetSubtype="16" fill="hold" nodeType="afterEffect">
                                  <p:stCondLst>
                                    <p:cond delay="0"/>
                                  </p:stCondLst>
                                  <p:childTnLst>
                                    <p:set>
                                      <p:cBhvr>
                                        <p:cTn id="148" dur="1" fill="hold">
                                          <p:stCondLst>
                                            <p:cond delay="0"/>
                                          </p:stCondLst>
                                        </p:cTn>
                                        <p:tgtEl>
                                          <p:spTgt spid="32"/>
                                        </p:tgtEl>
                                        <p:attrNameLst>
                                          <p:attrName>style.visibility</p:attrName>
                                        </p:attrNameLst>
                                      </p:cBhvr>
                                      <p:to>
                                        <p:strVal val="visible"/>
                                      </p:to>
                                    </p:set>
                                    <p:anim calcmode="lin" valueType="num">
                                      <p:cBhvr>
                                        <p:cTn id="149" dur="50" fill="hold"/>
                                        <p:tgtEl>
                                          <p:spTgt spid="32"/>
                                        </p:tgtEl>
                                        <p:attrNameLst>
                                          <p:attrName>ppt_w</p:attrName>
                                        </p:attrNameLst>
                                      </p:cBhvr>
                                      <p:tavLst>
                                        <p:tav tm="0">
                                          <p:val>
                                            <p:fltVal val="0"/>
                                          </p:val>
                                        </p:tav>
                                        <p:tav tm="100000">
                                          <p:val>
                                            <p:strVal val="#ppt_w"/>
                                          </p:val>
                                        </p:tav>
                                      </p:tavLst>
                                    </p:anim>
                                    <p:anim calcmode="lin" valueType="num">
                                      <p:cBhvr>
                                        <p:cTn id="150" dur="50" fill="hold"/>
                                        <p:tgtEl>
                                          <p:spTgt spid="32"/>
                                        </p:tgtEl>
                                        <p:attrNameLst>
                                          <p:attrName>ppt_h</p:attrName>
                                        </p:attrNameLst>
                                      </p:cBhvr>
                                      <p:tavLst>
                                        <p:tav tm="0">
                                          <p:val>
                                            <p:fltVal val="0"/>
                                          </p:val>
                                        </p:tav>
                                        <p:tav tm="100000">
                                          <p:val>
                                            <p:strVal val="#ppt_h"/>
                                          </p:val>
                                        </p:tav>
                                      </p:tavLst>
                                    </p:anim>
                                    <p:animEffect transition="in" filter="fade">
                                      <p:cBhvr>
                                        <p:cTn id="151" dur="50"/>
                                        <p:tgtEl>
                                          <p:spTgt spid="32"/>
                                        </p:tgtEl>
                                      </p:cBhvr>
                                    </p:animEffect>
                                  </p:childTnLst>
                                </p:cTn>
                              </p:par>
                            </p:childTnLst>
                          </p:cTn>
                        </p:par>
                        <p:par>
                          <p:cTn id="152" fill="hold">
                            <p:stCondLst>
                              <p:cond delay="1250"/>
                            </p:stCondLst>
                            <p:childTnLst>
                              <p:par>
                                <p:cTn id="153" presetID="53" presetClass="entr" presetSubtype="16" fill="hold" grpId="0" nodeType="afterEffect">
                                  <p:stCondLst>
                                    <p:cond delay="0"/>
                                  </p:stCondLst>
                                  <p:childTnLst>
                                    <p:set>
                                      <p:cBhvr>
                                        <p:cTn id="154" dur="1" fill="hold">
                                          <p:stCondLst>
                                            <p:cond delay="0"/>
                                          </p:stCondLst>
                                        </p:cTn>
                                        <p:tgtEl>
                                          <p:spTgt spid="43"/>
                                        </p:tgtEl>
                                        <p:attrNameLst>
                                          <p:attrName>style.visibility</p:attrName>
                                        </p:attrNameLst>
                                      </p:cBhvr>
                                      <p:to>
                                        <p:strVal val="visible"/>
                                      </p:to>
                                    </p:set>
                                    <p:anim calcmode="lin" valueType="num">
                                      <p:cBhvr>
                                        <p:cTn id="155" dur="50" fill="hold"/>
                                        <p:tgtEl>
                                          <p:spTgt spid="43"/>
                                        </p:tgtEl>
                                        <p:attrNameLst>
                                          <p:attrName>ppt_w</p:attrName>
                                        </p:attrNameLst>
                                      </p:cBhvr>
                                      <p:tavLst>
                                        <p:tav tm="0">
                                          <p:val>
                                            <p:fltVal val="0"/>
                                          </p:val>
                                        </p:tav>
                                        <p:tav tm="100000">
                                          <p:val>
                                            <p:strVal val="#ppt_w"/>
                                          </p:val>
                                        </p:tav>
                                      </p:tavLst>
                                    </p:anim>
                                    <p:anim calcmode="lin" valueType="num">
                                      <p:cBhvr>
                                        <p:cTn id="156" dur="50" fill="hold"/>
                                        <p:tgtEl>
                                          <p:spTgt spid="43"/>
                                        </p:tgtEl>
                                        <p:attrNameLst>
                                          <p:attrName>ppt_h</p:attrName>
                                        </p:attrNameLst>
                                      </p:cBhvr>
                                      <p:tavLst>
                                        <p:tav tm="0">
                                          <p:val>
                                            <p:fltVal val="0"/>
                                          </p:val>
                                        </p:tav>
                                        <p:tav tm="100000">
                                          <p:val>
                                            <p:strVal val="#ppt_h"/>
                                          </p:val>
                                        </p:tav>
                                      </p:tavLst>
                                    </p:anim>
                                    <p:animEffect transition="in" filter="fade">
                                      <p:cBhvr>
                                        <p:cTn id="157" dur="50"/>
                                        <p:tgtEl>
                                          <p:spTgt spid="43"/>
                                        </p:tgtEl>
                                      </p:cBhvr>
                                    </p:animEffect>
                                  </p:childTnLst>
                                </p:cTn>
                              </p:par>
                            </p:childTnLst>
                          </p:cTn>
                        </p:par>
                        <p:par>
                          <p:cTn id="158" fill="hold">
                            <p:stCondLst>
                              <p:cond delay="1300"/>
                            </p:stCondLst>
                            <p:childTnLst>
                              <p:par>
                                <p:cTn id="159" presetID="53" presetClass="entr" presetSubtype="16" fill="hold" grpId="0" nodeType="afterEffect">
                                  <p:stCondLst>
                                    <p:cond delay="0"/>
                                  </p:stCondLst>
                                  <p:childTnLst>
                                    <p:set>
                                      <p:cBhvr>
                                        <p:cTn id="160" dur="1" fill="hold">
                                          <p:stCondLst>
                                            <p:cond delay="0"/>
                                          </p:stCondLst>
                                        </p:cTn>
                                        <p:tgtEl>
                                          <p:spTgt spid="8"/>
                                        </p:tgtEl>
                                        <p:attrNameLst>
                                          <p:attrName>style.visibility</p:attrName>
                                        </p:attrNameLst>
                                      </p:cBhvr>
                                      <p:to>
                                        <p:strVal val="visible"/>
                                      </p:to>
                                    </p:set>
                                    <p:anim calcmode="lin" valueType="num">
                                      <p:cBhvr>
                                        <p:cTn id="161" dur="50" fill="hold"/>
                                        <p:tgtEl>
                                          <p:spTgt spid="8"/>
                                        </p:tgtEl>
                                        <p:attrNameLst>
                                          <p:attrName>ppt_w</p:attrName>
                                        </p:attrNameLst>
                                      </p:cBhvr>
                                      <p:tavLst>
                                        <p:tav tm="0">
                                          <p:val>
                                            <p:fltVal val="0"/>
                                          </p:val>
                                        </p:tav>
                                        <p:tav tm="100000">
                                          <p:val>
                                            <p:strVal val="#ppt_w"/>
                                          </p:val>
                                        </p:tav>
                                      </p:tavLst>
                                    </p:anim>
                                    <p:anim calcmode="lin" valueType="num">
                                      <p:cBhvr>
                                        <p:cTn id="162" dur="50" fill="hold"/>
                                        <p:tgtEl>
                                          <p:spTgt spid="8"/>
                                        </p:tgtEl>
                                        <p:attrNameLst>
                                          <p:attrName>ppt_h</p:attrName>
                                        </p:attrNameLst>
                                      </p:cBhvr>
                                      <p:tavLst>
                                        <p:tav tm="0">
                                          <p:val>
                                            <p:fltVal val="0"/>
                                          </p:val>
                                        </p:tav>
                                        <p:tav tm="100000">
                                          <p:val>
                                            <p:strVal val="#ppt_h"/>
                                          </p:val>
                                        </p:tav>
                                      </p:tavLst>
                                    </p:anim>
                                    <p:animEffect transition="in" filter="fade">
                                      <p:cBhvr>
                                        <p:cTn id="163" dur="50"/>
                                        <p:tgtEl>
                                          <p:spTgt spid="8"/>
                                        </p:tgtEl>
                                      </p:cBhvr>
                                    </p:animEffect>
                                  </p:childTnLst>
                                </p:cTn>
                              </p:par>
                            </p:childTnLst>
                          </p:cTn>
                        </p:par>
                        <p:par>
                          <p:cTn id="164" fill="hold">
                            <p:stCondLst>
                              <p:cond delay="1350"/>
                            </p:stCondLst>
                            <p:childTnLst>
                              <p:par>
                                <p:cTn id="165" presetID="53" presetClass="entr" presetSubtype="16" fill="hold" nodeType="afterEffect">
                                  <p:stCondLst>
                                    <p:cond delay="0"/>
                                  </p:stCondLst>
                                  <p:childTnLst>
                                    <p:set>
                                      <p:cBhvr>
                                        <p:cTn id="166" dur="1" fill="hold">
                                          <p:stCondLst>
                                            <p:cond delay="0"/>
                                          </p:stCondLst>
                                        </p:cTn>
                                        <p:tgtEl>
                                          <p:spTgt spid="20"/>
                                        </p:tgtEl>
                                        <p:attrNameLst>
                                          <p:attrName>style.visibility</p:attrName>
                                        </p:attrNameLst>
                                      </p:cBhvr>
                                      <p:to>
                                        <p:strVal val="visible"/>
                                      </p:to>
                                    </p:set>
                                    <p:anim calcmode="lin" valueType="num">
                                      <p:cBhvr>
                                        <p:cTn id="167" dur="50" fill="hold"/>
                                        <p:tgtEl>
                                          <p:spTgt spid="20"/>
                                        </p:tgtEl>
                                        <p:attrNameLst>
                                          <p:attrName>ppt_w</p:attrName>
                                        </p:attrNameLst>
                                      </p:cBhvr>
                                      <p:tavLst>
                                        <p:tav tm="0">
                                          <p:val>
                                            <p:fltVal val="0"/>
                                          </p:val>
                                        </p:tav>
                                        <p:tav tm="100000">
                                          <p:val>
                                            <p:strVal val="#ppt_w"/>
                                          </p:val>
                                        </p:tav>
                                      </p:tavLst>
                                    </p:anim>
                                    <p:anim calcmode="lin" valueType="num">
                                      <p:cBhvr>
                                        <p:cTn id="168" dur="50" fill="hold"/>
                                        <p:tgtEl>
                                          <p:spTgt spid="20"/>
                                        </p:tgtEl>
                                        <p:attrNameLst>
                                          <p:attrName>ppt_h</p:attrName>
                                        </p:attrNameLst>
                                      </p:cBhvr>
                                      <p:tavLst>
                                        <p:tav tm="0">
                                          <p:val>
                                            <p:fltVal val="0"/>
                                          </p:val>
                                        </p:tav>
                                        <p:tav tm="100000">
                                          <p:val>
                                            <p:strVal val="#ppt_h"/>
                                          </p:val>
                                        </p:tav>
                                      </p:tavLst>
                                    </p:anim>
                                    <p:animEffect transition="in" filter="fade">
                                      <p:cBhvr>
                                        <p:cTn id="169" dur="50"/>
                                        <p:tgtEl>
                                          <p:spTgt spid="20"/>
                                        </p:tgtEl>
                                      </p:cBhvr>
                                    </p:animEffect>
                                  </p:childTnLst>
                                </p:cTn>
                              </p:par>
                            </p:childTnLst>
                          </p:cTn>
                        </p:par>
                        <p:par>
                          <p:cTn id="170" fill="hold">
                            <p:stCondLst>
                              <p:cond delay="1400"/>
                            </p:stCondLst>
                            <p:childTnLst>
                              <p:par>
                                <p:cTn id="171" presetID="53" presetClass="entr" presetSubtype="16" fill="hold" grpId="0" nodeType="afterEffect">
                                  <p:stCondLst>
                                    <p:cond delay="0"/>
                                  </p:stCondLst>
                                  <p:childTnLst>
                                    <p:set>
                                      <p:cBhvr>
                                        <p:cTn id="172" dur="1" fill="hold">
                                          <p:stCondLst>
                                            <p:cond delay="0"/>
                                          </p:stCondLst>
                                        </p:cTn>
                                        <p:tgtEl>
                                          <p:spTgt spid="44"/>
                                        </p:tgtEl>
                                        <p:attrNameLst>
                                          <p:attrName>style.visibility</p:attrName>
                                        </p:attrNameLst>
                                      </p:cBhvr>
                                      <p:to>
                                        <p:strVal val="visible"/>
                                      </p:to>
                                    </p:set>
                                    <p:anim calcmode="lin" valueType="num">
                                      <p:cBhvr>
                                        <p:cTn id="173" dur="50" fill="hold"/>
                                        <p:tgtEl>
                                          <p:spTgt spid="44"/>
                                        </p:tgtEl>
                                        <p:attrNameLst>
                                          <p:attrName>ppt_w</p:attrName>
                                        </p:attrNameLst>
                                      </p:cBhvr>
                                      <p:tavLst>
                                        <p:tav tm="0">
                                          <p:val>
                                            <p:fltVal val="0"/>
                                          </p:val>
                                        </p:tav>
                                        <p:tav tm="100000">
                                          <p:val>
                                            <p:strVal val="#ppt_w"/>
                                          </p:val>
                                        </p:tav>
                                      </p:tavLst>
                                    </p:anim>
                                    <p:anim calcmode="lin" valueType="num">
                                      <p:cBhvr>
                                        <p:cTn id="174" dur="50" fill="hold"/>
                                        <p:tgtEl>
                                          <p:spTgt spid="44"/>
                                        </p:tgtEl>
                                        <p:attrNameLst>
                                          <p:attrName>ppt_h</p:attrName>
                                        </p:attrNameLst>
                                      </p:cBhvr>
                                      <p:tavLst>
                                        <p:tav tm="0">
                                          <p:val>
                                            <p:fltVal val="0"/>
                                          </p:val>
                                        </p:tav>
                                        <p:tav tm="100000">
                                          <p:val>
                                            <p:strVal val="#ppt_h"/>
                                          </p:val>
                                        </p:tav>
                                      </p:tavLst>
                                    </p:anim>
                                    <p:animEffect transition="in" filter="fade">
                                      <p:cBhvr>
                                        <p:cTn id="175" dur="50"/>
                                        <p:tgtEl>
                                          <p:spTgt spid="44"/>
                                        </p:tgtEl>
                                      </p:cBhvr>
                                    </p:animEffect>
                                  </p:childTnLst>
                                </p:cTn>
                              </p:par>
                            </p:childTnLst>
                          </p:cTn>
                        </p:par>
                        <p:par>
                          <p:cTn id="176" fill="hold">
                            <p:stCondLst>
                              <p:cond delay="1450"/>
                            </p:stCondLst>
                            <p:childTnLst>
                              <p:par>
                                <p:cTn id="177" presetID="53" presetClass="entr" presetSubtype="16" fill="hold" grpId="0" nodeType="afterEffect">
                                  <p:stCondLst>
                                    <p:cond delay="0"/>
                                  </p:stCondLst>
                                  <p:childTnLst>
                                    <p:set>
                                      <p:cBhvr>
                                        <p:cTn id="178" dur="1" fill="hold">
                                          <p:stCondLst>
                                            <p:cond delay="0"/>
                                          </p:stCondLst>
                                        </p:cTn>
                                        <p:tgtEl>
                                          <p:spTgt spid="16"/>
                                        </p:tgtEl>
                                        <p:attrNameLst>
                                          <p:attrName>style.visibility</p:attrName>
                                        </p:attrNameLst>
                                      </p:cBhvr>
                                      <p:to>
                                        <p:strVal val="visible"/>
                                      </p:to>
                                    </p:set>
                                    <p:anim calcmode="lin" valueType="num">
                                      <p:cBhvr>
                                        <p:cTn id="179" dur="50" fill="hold"/>
                                        <p:tgtEl>
                                          <p:spTgt spid="16"/>
                                        </p:tgtEl>
                                        <p:attrNameLst>
                                          <p:attrName>ppt_w</p:attrName>
                                        </p:attrNameLst>
                                      </p:cBhvr>
                                      <p:tavLst>
                                        <p:tav tm="0">
                                          <p:val>
                                            <p:fltVal val="0"/>
                                          </p:val>
                                        </p:tav>
                                        <p:tav tm="100000">
                                          <p:val>
                                            <p:strVal val="#ppt_w"/>
                                          </p:val>
                                        </p:tav>
                                      </p:tavLst>
                                    </p:anim>
                                    <p:anim calcmode="lin" valueType="num">
                                      <p:cBhvr>
                                        <p:cTn id="180" dur="50" fill="hold"/>
                                        <p:tgtEl>
                                          <p:spTgt spid="16"/>
                                        </p:tgtEl>
                                        <p:attrNameLst>
                                          <p:attrName>ppt_h</p:attrName>
                                        </p:attrNameLst>
                                      </p:cBhvr>
                                      <p:tavLst>
                                        <p:tav tm="0">
                                          <p:val>
                                            <p:fltVal val="0"/>
                                          </p:val>
                                        </p:tav>
                                        <p:tav tm="100000">
                                          <p:val>
                                            <p:strVal val="#ppt_h"/>
                                          </p:val>
                                        </p:tav>
                                      </p:tavLst>
                                    </p:anim>
                                    <p:animEffect transition="in" filter="fade">
                                      <p:cBhvr>
                                        <p:cTn id="181" dur="50"/>
                                        <p:tgtEl>
                                          <p:spTgt spid="16"/>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16" fill="hold" nodeType="clickEffect">
                                  <p:stCondLst>
                                    <p:cond delay="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50" fill="hold"/>
                                        <p:tgtEl>
                                          <p:spTgt spid="52"/>
                                        </p:tgtEl>
                                        <p:attrNameLst>
                                          <p:attrName>ppt_w</p:attrName>
                                        </p:attrNameLst>
                                      </p:cBhvr>
                                      <p:tavLst>
                                        <p:tav tm="0">
                                          <p:val>
                                            <p:fltVal val="0"/>
                                          </p:val>
                                        </p:tav>
                                        <p:tav tm="100000">
                                          <p:val>
                                            <p:strVal val="#ppt_w"/>
                                          </p:val>
                                        </p:tav>
                                      </p:tavLst>
                                    </p:anim>
                                    <p:anim calcmode="lin" valueType="num">
                                      <p:cBhvr>
                                        <p:cTn id="187" dur="50" fill="hold"/>
                                        <p:tgtEl>
                                          <p:spTgt spid="52"/>
                                        </p:tgtEl>
                                        <p:attrNameLst>
                                          <p:attrName>ppt_h</p:attrName>
                                        </p:attrNameLst>
                                      </p:cBhvr>
                                      <p:tavLst>
                                        <p:tav tm="0">
                                          <p:val>
                                            <p:fltVal val="0"/>
                                          </p:val>
                                        </p:tav>
                                        <p:tav tm="100000">
                                          <p:val>
                                            <p:strVal val="#ppt_h"/>
                                          </p:val>
                                        </p:tav>
                                      </p:tavLst>
                                    </p:anim>
                                    <p:animEffect transition="in" filter="fade">
                                      <p:cBhvr>
                                        <p:cTn id="188" dur="50"/>
                                        <p:tgtEl>
                                          <p:spTgt spid="52"/>
                                        </p:tgtEl>
                                      </p:cBhvr>
                                    </p:animEffect>
                                  </p:childTnLst>
                                </p:cTn>
                              </p:par>
                            </p:childTnLst>
                          </p:cTn>
                        </p:par>
                        <p:par>
                          <p:cTn id="189" fill="hold">
                            <p:stCondLst>
                              <p:cond delay="50"/>
                            </p:stCondLst>
                            <p:childTnLst>
                              <p:par>
                                <p:cTn id="190" presetID="53" presetClass="entr" presetSubtype="16" fill="hold" grpId="0" nodeType="afterEffect">
                                  <p:stCondLst>
                                    <p:cond delay="0"/>
                                  </p:stCondLst>
                                  <p:childTnLst>
                                    <p:set>
                                      <p:cBhvr>
                                        <p:cTn id="191" dur="1" fill="hold">
                                          <p:stCondLst>
                                            <p:cond delay="0"/>
                                          </p:stCondLst>
                                        </p:cTn>
                                        <p:tgtEl>
                                          <p:spTgt spid="53"/>
                                        </p:tgtEl>
                                        <p:attrNameLst>
                                          <p:attrName>style.visibility</p:attrName>
                                        </p:attrNameLst>
                                      </p:cBhvr>
                                      <p:to>
                                        <p:strVal val="visible"/>
                                      </p:to>
                                    </p:set>
                                    <p:anim calcmode="lin" valueType="num">
                                      <p:cBhvr>
                                        <p:cTn id="192" dur="50" fill="hold"/>
                                        <p:tgtEl>
                                          <p:spTgt spid="53"/>
                                        </p:tgtEl>
                                        <p:attrNameLst>
                                          <p:attrName>ppt_w</p:attrName>
                                        </p:attrNameLst>
                                      </p:cBhvr>
                                      <p:tavLst>
                                        <p:tav tm="0">
                                          <p:val>
                                            <p:fltVal val="0"/>
                                          </p:val>
                                        </p:tav>
                                        <p:tav tm="100000">
                                          <p:val>
                                            <p:strVal val="#ppt_w"/>
                                          </p:val>
                                        </p:tav>
                                      </p:tavLst>
                                    </p:anim>
                                    <p:anim calcmode="lin" valueType="num">
                                      <p:cBhvr>
                                        <p:cTn id="193" dur="50" fill="hold"/>
                                        <p:tgtEl>
                                          <p:spTgt spid="53"/>
                                        </p:tgtEl>
                                        <p:attrNameLst>
                                          <p:attrName>ppt_h</p:attrName>
                                        </p:attrNameLst>
                                      </p:cBhvr>
                                      <p:tavLst>
                                        <p:tav tm="0">
                                          <p:val>
                                            <p:fltVal val="0"/>
                                          </p:val>
                                        </p:tav>
                                        <p:tav tm="100000">
                                          <p:val>
                                            <p:strVal val="#ppt_h"/>
                                          </p:val>
                                        </p:tav>
                                      </p:tavLst>
                                    </p:anim>
                                    <p:animEffect transition="in" filter="fade">
                                      <p:cBhvr>
                                        <p:cTn id="194" dur="50"/>
                                        <p:tgtEl>
                                          <p:spTgt spid="53"/>
                                        </p:tgtEl>
                                      </p:cBhvr>
                                    </p:animEffect>
                                  </p:childTnLst>
                                </p:cTn>
                              </p:par>
                            </p:childTnLst>
                          </p:cTn>
                        </p:par>
                        <p:par>
                          <p:cTn id="195" fill="hold">
                            <p:stCondLst>
                              <p:cond delay="100"/>
                            </p:stCondLst>
                            <p:childTnLst>
                              <p:par>
                                <p:cTn id="196" presetID="53" presetClass="entr" presetSubtype="16" fill="hold" grpId="0" nodeType="afterEffect">
                                  <p:stCondLst>
                                    <p:cond delay="0"/>
                                  </p:stCondLst>
                                  <p:childTnLst>
                                    <p:set>
                                      <p:cBhvr>
                                        <p:cTn id="197" dur="1" fill="hold">
                                          <p:stCondLst>
                                            <p:cond delay="0"/>
                                          </p:stCondLst>
                                        </p:cTn>
                                        <p:tgtEl>
                                          <p:spTgt spid="50"/>
                                        </p:tgtEl>
                                        <p:attrNameLst>
                                          <p:attrName>style.visibility</p:attrName>
                                        </p:attrNameLst>
                                      </p:cBhvr>
                                      <p:to>
                                        <p:strVal val="visible"/>
                                      </p:to>
                                    </p:set>
                                    <p:anim calcmode="lin" valueType="num">
                                      <p:cBhvr>
                                        <p:cTn id="198" dur="50" fill="hold"/>
                                        <p:tgtEl>
                                          <p:spTgt spid="50"/>
                                        </p:tgtEl>
                                        <p:attrNameLst>
                                          <p:attrName>ppt_w</p:attrName>
                                        </p:attrNameLst>
                                      </p:cBhvr>
                                      <p:tavLst>
                                        <p:tav tm="0">
                                          <p:val>
                                            <p:fltVal val="0"/>
                                          </p:val>
                                        </p:tav>
                                        <p:tav tm="100000">
                                          <p:val>
                                            <p:strVal val="#ppt_w"/>
                                          </p:val>
                                        </p:tav>
                                      </p:tavLst>
                                    </p:anim>
                                    <p:anim calcmode="lin" valueType="num">
                                      <p:cBhvr>
                                        <p:cTn id="199" dur="50" fill="hold"/>
                                        <p:tgtEl>
                                          <p:spTgt spid="50"/>
                                        </p:tgtEl>
                                        <p:attrNameLst>
                                          <p:attrName>ppt_h</p:attrName>
                                        </p:attrNameLst>
                                      </p:cBhvr>
                                      <p:tavLst>
                                        <p:tav tm="0">
                                          <p:val>
                                            <p:fltVal val="0"/>
                                          </p:val>
                                        </p:tav>
                                        <p:tav tm="100000">
                                          <p:val>
                                            <p:strVal val="#ppt_h"/>
                                          </p:val>
                                        </p:tav>
                                      </p:tavLst>
                                    </p:anim>
                                    <p:animEffect transition="in" filter="fade">
                                      <p:cBhvr>
                                        <p:cTn id="200" dur="50"/>
                                        <p:tgtEl>
                                          <p:spTgt spid="50"/>
                                        </p:tgtEl>
                                      </p:cBhvr>
                                    </p:animEffect>
                                  </p:childTnLst>
                                </p:cTn>
                              </p:par>
                            </p:childTnLst>
                          </p:cTn>
                        </p:par>
                        <p:par>
                          <p:cTn id="201" fill="hold">
                            <p:stCondLst>
                              <p:cond delay="150"/>
                            </p:stCondLst>
                            <p:childTnLst>
                              <p:par>
                                <p:cTn id="202" presetID="53" presetClass="entr" presetSubtype="16" fill="hold" nodeType="afterEffect">
                                  <p:stCondLst>
                                    <p:cond delay="0"/>
                                  </p:stCondLst>
                                  <p:childTnLst>
                                    <p:set>
                                      <p:cBhvr>
                                        <p:cTn id="203" dur="1" fill="hold">
                                          <p:stCondLst>
                                            <p:cond delay="0"/>
                                          </p:stCondLst>
                                        </p:cTn>
                                        <p:tgtEl>
                                          <p:spTgt spid="58"/>
                                        </p:tgtEl>
                                        <p:attrNameLst>
                                          <p:attrName>style.visibility</p:attrName>
                                        </p:attrNameLst>
                                      </p:cBhvr>
                                      <p:to>
                                        <p:strVal val="visible"/>
                                      </p:to>
                                    </p:set>
                                    <p:anim calcmode="lin" valueType="num">
                                      <p:cBhvr>
                                        <p:cTn id="204" dur="50" fill="hold"/>
                                        <p:tgtEl>
                                          <p:spTgt spid="58"/>
                                        </p:tgtEl>
                                        <p:attrNameLst>
                                          <p:attrName>ppt_w</p:attrName>
                                        </p:attrNameLst>
                                      </p:cBhvr>
                                      <p:tavLst>
                                        <p:tav tm="0">
                                          <p:val>
                                            <p:fltVal val="0"/>
                                          </p:val>
                                        </p:tav>
                                        <p:tav tm="100000">
                                          <p:val>
                                            <p:strVal val="#ppt_w"/>
                                          </p:val>
                                        </p:tav>
                                      </p:tavLst>
                                    </p:anim>
                                    <p:anim calcmode="lin" valueType="num">
                                      <p:cBhvr>
                                        <p:cTn id="205" dur="50" fill="hold"/>
                                        <p:tgtEl>
                                          <p:spTgt spid="58"/>
                                        </p:tgtEl>
                                        <p:attrNameLst>
                                          <p:attrName>ppt_h</p:attrName>
                                        </p:attrNameLst>
                                      </p:cBhvr>
                                      <p:tavLst>
                                        <p:tav tm="0">
                                          <p:val>
                                            <p:fltVal val="0"/>
                                          </p:val>
                                        </p:tav>
                                        <p:tav tm="100000">
                                          <p:val>
                                            <p:strVal val="#ppt_h"/>
                                          </p:val>
                                        </p:tav>
                                      </p:tavLst>
                                    </p:anim>
                                    <p:animEffect transition="in" filter="fade">
                                      <p:cBhvr>
                                        <p:cTn id="206" dur="50"/>
                                        <p:tgtEl>
                                          <p:spTgt spid="58"/>
                                        </p:tgtEl>
                                      </p:cBhvr>
                                    </p:animEffect>
                                  </p:childTnLst>
                                </p:cTn>
                              </p:par>
                            </p:childTnLst>
                          </p:cTn>
                        </p:par>
                        <p:par>
                          <p:cTn id="207" fill="hold">
                            <p:stCondLst>
                              <p:cond delay="200"/>
                            </p:stCondLst>
                            <p:childTnLst>
                              <p:par>
                                <p:cTn id="208" presetID="53" presetClass="entr" presetSubtype="16" fill="hold" grpId="0" nodeType="afterEffect">
                                  <p:stCondLst>
                                    <p:cond delay="0"/>
                                  </p:stCondLst>
                                  <p:childTnLst>
                                    <p:set>
                                      <p:cBhvr>
                                        <p:cTn id="209" dur="1" fill="hold">
                                          <p:stCondLst>
                                            <p:cond delay="0"/>
                                          </p:stCondLst>
                                        </p:cTn>
                                        <p:tgtEl>
                                          <p:spTgt spid="59"/>
                                        </p:tgtEl>
                                        <p:attrNameLst>
                                          <p:attrName>style.visibility</p:attrName>
                                        </p:attrNameLst>
                                      </p:cBhvr>
                                      <p:to>
                                        <p:strVal val="visible"/>
                                      </p:to>
                                    </p:set>
                                    <p:anim calcmode="lin" valueType="num">
                                      <p:cBhvr>
                                        <p:cTn id="210" dur="50" fill="hold"/>
                                        <p:tgtEl>
                                          <p:spTgt spid="59"/>
                                        </p:tgtEl>
                                        <p:attrNameLst>
                                          <p:attrName>ppt_w</p:attrName>
                                        </p:attrNameLst>
                                      </p:cBhvr>
                                      <p:tavLst>
                                        <p:tav tm="0">
                                          <p:val>
                                            <p:fltVal val="0"/>
                                          </p:val>
                                        </p:tav>
                                        <p:tav tm="100000">
                                          <p:val>
                                            <p:strVal val="#ppt_w"/>
                                          </p:val>
                                        </p:tav>
                                      </p:tavLst>
                                    </p:anim>
                                    <p:anim calcmode="lin" valueType="num">
                                      <p:cBhvr>
                                        <p:cTn id="211" dur="50" fill="hold"/>
                                        <p:tgtEl>
                                          <p:spTgt spid="59"/>
                                        </p:tgtEl>
                                        <p:attrNameLst>
                                          <p:attrName>ppt_h</p:attrName>
                                        </p:attrNameLst>
                                      </p:cBhvr>
                                      <p:tavLst>
                                        <p:tav tm="0">
                                          <p:val>
                                            <p:fltVal val="0"/>
                                          </p:val>
                                        </p:tav>
                                        <p:tav tm="100000">
                                          <p:val>
                                            <p:strVal val="#ppt_h"/>
                                          </p:val>
                                        </p:tav>
                                      </p:tavLst>
                                    </p:anim>
                                    <p:animEffect transition="in" filter="fade">
                                      <p:cBhvr>
                                        <p:cTn id="212" dur="50"/>
                                        <p:tgtEl>
                                          <p:spTgt spid="59"/>
                                        </p:tgtEl>
                                      </p:cBhvr>
                                    </p:animEffect>
                                  </p:childTnLst>
                                </p:cTn>
                              </p:par>
                            </p:childTnLst>
                          </p:cTn>
                        </p:par>
                        <p:par>
                          <p:cTn id="213" fill="hold">
                            <p:stCondLst>
                              <p:cond delay="250"/>
                            </p:stCondLst>
                            <p:childTnLst>
                              <p:par>
                                <p:cTn id="214" presetID="53" presetClass="entr" presetSubtype="16" fill="hold" grpId="0" nodeType="afterEffect">
                                  <p:stCondLst>
                                    <p:cond delay="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50" fill="hold"/>
                                        <p:tgtEl>
                                          <p:spTgt spid="56"/>
                                        </p:tgtEl>
                                        <p:attrNameLst>
                                          <p:attrName>ppt_w</p:attrName>
                                        </p:attrNameLst>
                                      </p:cBhvr>
                                      <p:tavLst>
                                        <p:tav tm="0">
                                          <p:val>
                                            <p:fltVal val="0"/>
                                          </p:val>
                                        </p:tav>
                                        <p:tav tm="100000">
                                          <p:val>
                                            <p:strVal val="#ppt_w"/>
                                          </p:val>
                                        </p:tav>
                                      </p:tavLst>
                                    </p:anim>
                                    <p:anim calcmode="lin" valueType="num">
                                      <p:cBhvr>
                                        <p:cTn id="217" dur="50" fill="hold"/>
                                        <p:tgtEl>
                                          <p:spTgt spid="56"/>
                                        </p:tgtEl>
                                        <p:attrNameLst>
                                          <p:attrName>ppt_h</p:attrName>
                                        </p:attrNameLst>
                                      </p:cBhvr>
                                      <p:tavLst>
                                        <p:tav tm="0">
                                          <p:val>
                                            <p:fltVal val="0"/>
                                          </p:val>
                                        </p:tav>
                                        <p:tav tm="100000">
                                          <p:val>
                                            <p:strVal val="#ppt_h"/>
                                          </p:val>
                                        </p:tav>
                                      </p:tavLst>
                                    </p:anim>
                                    <p:animEffect transition="in" filter="fade">
                                      <p:cBhvr>
                                        <p:cTn id="218" dur="50"/>
                                        <p:tgtEl>
                                          <p:spTgt spid="56"/>
                                        </p:tgtEl>
                                      </p:cBhvr>
                                    </p:animEffect>
                                  </p:childTnLst>
                                </p:cTn>
                              </p:par>
                            </p:childTnLst>
                          </p:cTn>
                        </p:par>
                        <p:par>
                          <p:cTn id="219" fill="hold">
                            <p:stCondLst>
                              <p:cond delay="300"/>
                            </p:stCondLst>
                            <p:childTnLst>
                              <p:par>
                                <p:cTn id="220" presetID="53" presetClass="entr" presetSubtype="16" fill="hold" nodeType="afterEffect">
                                  <p:stCondLst>
                                    <p:cond delay="0"/>
                                  </p:stCondLst>
                                  <p:childTnLst>
                                    <p:set>
                                      <p:cBhvr>
                                        <p:cTn id="221" dur="1" fill="hold">
                                          <p:stCondLst>
                                            <p:cond delay="0"/>
                                          </p:stCondLst>
                                        </p:cTn>
                                        <p:tgtEl>
                                          <p:spTgt spid="69"/>
                                        </p:tgtEl>
                                        <p:attrNameLst>
                                          <p:attrName>style.visibility</p:attrName>
                                        </p:attrNameLst>
                                      </p:cBhvr>
                                      <p:to>
                                        <p:strVal val="visible"/>
                                      </p:to>
                                    </p:set>
                                    <p:anim calcmode="lin" valueType="num">
                                      <p:cBhvr>
                                        <p:cTn id="222" dur="50" fill="hold"/>
                                        <p:tgtEl>
                                          <p:spTgt spid="69"/>
                                        </p:tgtEl>
                                        <p:attrNameLst>
                                          <p:attrName>ppt_w</p:attrName>
                                        </p:attrNameLst>
                                      </p:cBhvr>
                                      <p:tavLst>
                                        <p:tav tm="0">
                                          <p:val>
                                            <p:fltVal val="0"/>
                                          </p:val>
                                        </p:tav>
                                        <p:tav tm="100000">
                                          <p:val>
                                            <p:strVal val="#ppt_w"/>
                                          </p:val>
                                        </p:tav>
                                      </p:tavLst>
                                    </p:anim>
                                    <p:anim calcmode="lin" valueType="num">
                                      <p:cBhvr>
                                        <p:cTn id="223" dur="50" fill="hold"/>
                                        <p:tgtEl>
                                          <p:spTgt spid="69"/>
                                        </p:tgtEl>
                                        <p:attrNameLst>
                                          <p:attrName>ppt_h</p:attrName>
                                        </p:attrNameLst>
                                      </p:cBhvr>
                                      <p:tavLst>
                                        <p:tav tm="0">
                                          <p:val>
                                            <p:fltVal val="0"/>
                                          </p:val>
                                        </p:tav>
                                        <p:tav tm="100000">
                                          <p:val>
                                            <p:strVal val="#ppt_h"/>
                                          </p:val>
                                        </p:tav>
                                      </p:tavLst>
                                    </p:anim>
                                    <p:animEffect transition="in" filter="fade">
                                      <p:cBhvr>
                                        <p:cTn id="224" dur="50"/>
                                        <p:tgtEl>
                                          <p:spTgt spid="69"/>
                                        </p:tgtEl>
                                      </p:cBhvr>
                                    </p:animEffect>
                                  </p:childTnLst>
                                </p:cTn>
                              </p:par>
                            </p:childTnLst>
                          </p:cTn>
                        </p:par>
                        <p:par>
                          <p:cTn id="225" fill="hold">
                            <p:stCondLst>
                              <p:cond delay="350"/>
                            </p:stCondLst>
                            <p:childTnLst>
                              <p:par>
                                <p:cTn id="226" presetID="53" presetClass="entr" presetSubtype="16" fill="hold" grpId="0" nodeType="afterEffect">
                                  <p:stCondLst>
                                    <p:cond delay="0"/>
                                  </p:stCondLst>
                                  <p:childTnLst>
                                    <p:set>
                                      <p:cBhvr>
                                        <p:cTn id="227" dur="1" fill="hold">
                                          <p:stCondLst>
                                            <p:cond delay="0"/>
                                          </p:stCondLst>
                                        </p:cTn>
                                        <p:tgtEl>
                                          <p:spTgt spid="70"/>
                                        </p:tgtEl>
                                        <p:attrNameLst>
                                          <p:attrName>style.visibility</p:attrName>
                                        </p:attrNameLst>
                                      </p:cBhvr>
                                      <p:to>
                                        <p:strVal val="visible"/>
                                      </p:to>
                                    </p:set>
                                    <p:anim calcmode="lin" valueType="num">
                                      <p:cBhvr>
                                        <p:cTn id="228" dur="50" fill="hold"/>
                                        <p:tgtEl>
                                          <p:spTgt spid="70"/>
                                        </p:tgtEl>
                                        <p:attrNameLst>
                                          <p:attrName>ppt_w</p:attrName>
                                        </p:attrNameLst>
                                      </p:cBhvr>
                                      <p:tavLst>
                                        <p:tav tm="0">
                                          <p:val>
                                            <p:fltVal val="0"/>
                                          </p:val>
                                        </p:tav>
                                        <p:tav tm="100000">
                                          <p:val>
                                            <p:strVal val="#ppt_w"/>
                                          </p:val>
                                        </p:tav>
                                      </p:tavLst>
                                    </p:anim>
                                    <p:anim calcmode="lin" valueType="num">
                                      <p:cBhvr>
                                        <p:cTn id="229" dur="50" fill="hold"/>
                                        <p:tgtEl>
                                          <p:spTgt spid="70"/>
                                        </p:tgtEl>
                                        <p:attrNameLst>
                                          <p:attrName>ppt_h</p:attrName>
                                        </p:attrNameLst>
                                      </p:cBhvr>
                                      <p:tavLst>
                                        <p:tav tm="0">
                                          <p:val>
                                            <p:fltVal val="0"/>
                                          </p:val>
                                        </p:tav>
                                        <p:tav tm="100000">
                                          <p:val>
                                            <p:strVal val="#ppt_h"/>
                                          </p:val>
                                        </p:tav>
                                      </p:tavLst>
                                    </p:anim>
                                    <p:animEffect transition="in" filter="fade">
                                      <p:cBhvr>
                                        <p:cTn id="230" dur="50"/>
                                        <p:tgtEl>
                                          <p:spTgt spid="70"/>
                                        </p:tgtEl>
                                      </p:cBhvr>
                                    </p:animEffect>
                                  </p:childTnLst>
                                </p:cTn>
                              </p:par>
                            </p:childTnLst>
                          </p:cTn>
                        </p:par>
                        <p:par>
                          <p:cTn id="231" fill="hold">
                            <p:stCondLst>
                              <p:cond delay="400"/>
                            </p:stCondLst>
                            <p:childTnLst>
                              <p:par>
                                <p:cTn id="232" presetID="53" presetClass="entr" presetSubtype="16" fill="hold" grpId="0" nodeType="afterEffect">
                                  <p:stCondLst>
                                    <p:cond delay="0"/>
                                  </p:stCondLst>
                                  <p:childTnLst>
                                    <p:set>
                                      <p:cBhvr>
                                        <p:cTn id="233" dur="1" fill="hold">
                                          <p:stCondLst>
                                            <p:cond delay="0"/>
                                          </p:stCondLst>
                                        </p:cTn>
                                        <p:tgtEl>
                                          <p:spTgt spid="67"/>
                                        </p:tgtEl>
                                        <p:attrNameLst>
                                          <p:attrName>style.visibility</p:attrName>
                                        </p:attrNameLst>
                                      </p:cBhvr>
                                      <p:to>
                                        <p:strVal val="visible"/>
                                      </p:to>
                                    </p:set>
                                    <p:anim calcmode="lin" valueType="num">
                                      <p:cBhvr>
                                        <p:cTn id="234" dur="50" fill="hold"/>
                                        <p:tgtEl>
                                          <p:spTgt spid="67"/>
                                        </p:tgtEl>
                                        <p:attrNameLst>
                                          <p:attrName>ppt_w</p:attrName>
                                        </p:attrNameLst>
                                      </p:cBhvr>
                                      <p:tavLst>
                                        <p:tav tm="0">
                                          <p:val>
                                            <p:fltVal val="0"/>
                                          </p:val>
                                        </p:tav>
                                        <p:tav tm="100000">
                                          <p:val>
                                            <p:strVal val="#ppt_w"/>
                                          </p:val>
                                        </p:tav>
                                      </p:tavLst>
                                    </p:anim>
                                    <p:anim calcmode="lin" valueType="num">
                                      <p:cBhvr>
                                        <p:cTn id="235" dur="50" fill="hold"/>
                                        <p:tgtEl>
                                          <p:spTgt spid="67"/>
                                        </p:tgtEl>
                                        <p:attrNameLst>
                                          <p:attrName>ppt_h</p:attrName>
                                        </p:attrNameLst>
                                      </p:cBhvr>
                                      <p:tavLst>
                                        <p:tav tm="0">
                                          <p:val>
                                            <p:fltVal val="0"/>
                                          </p:val>
                                        </p:tav>
                                        <p:tav tm="100000">
                                          <p:val>
                                            <p:strVal val="#ppt_h"/>
                                          </p:val>
                                        </p:tav>
                                      </p:tavLst>
                                    </p:anim>
                                    <p:animEffect transition="in" filter="fade">
                                      <p:cBhvr>
                                        <p:cTn id="236" dur="50"/>
                                        <p:tgtEl>
                                          <p:spTgt spid="67"/>
                                        </p:tgtEl>
                                      </p:cBhvr>
                                    </p:animEffect>
                                  </p:childTnLst>
                                </p:cTn>
                              </p:par>
                            </p:childTnLst>
                          </p:cTn>
                        </p:par>
                        <p:par>
                          <p:cTn id="237" fill="hold">
                            <p:stCondLst>
                              <p:cond delay="450"/>
                            </p:stCondLst>
                            <p:childTnLst>
                              <p:par>
                                <p:cTn id="238" presetID="53" presetClass="entr" presetSubtype="16" fill="hold" nodeType="afterEffect">
                                  <p:stCondLst>
                                    <p:cond delay="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50" fill="hold"/>
                                        <p:tgtEl>
                                          <p:spTgt spid="65"/>
                                        </p:tgtEl>
                                        <p:attrNameLst>
                                          <p:attrName>ppt_w</p:attrName>
                                        </p:attrNameLst>
                                      </p:cBhvr>
                                      <p:tavLst>
                                        <p:tav tm="0">
                                          <p:val>
                                            <p:fltVal val="0"/>
                                          </p:val>
                                        </p:tav>
                                        <p:tav tm="100000">
                                          <p:val>
                                            <p:strVal val="#ppt_w"/>
                                          </p:val>
                                        </p:tav>
                                      </p:tavLst>
                                    </p:anim>
                                    <p:anim calcmode="lin" valueType="num">
                                      <p:cBhvr>
                                        <p:cTn id="241" dur="50" fill="hold"/>
                                        <p:tgtEl>
                                          <p:spTgt spid="65"/>
                                        </p:tgtEl>
                                        <p:attrNameLst>
                                          <p:attrName>ppt_h</p:attrName>
                                        </p:attrNameLst>
                                      </p:cBhvr>
                                      <p:tavLst>
                                        <p:tav tm="0">
                                          <p:val>
                                            <p:fltVal val="0"/>
                                          </p:val>
                                        </p:tav>
                                        <p:tav tm="100000">
                                          <p:val>
                                            <p:strVal val="#ppt_h"/>
                                          </p:val>
                                        </p:tav>
                                      </p:tavLst>
                                    </p:anim>
                                    <p:animEffect transition="in" filter="fade">
                                      <p:cBhvr>
                                        <p:cTn id="242" dur="50"/>
                                        <p:tgtEl>
                                          <p:spTgt spid="65"/>
                                        </p:tgtEl>
                                      </p:cBhvr>
                                    </p:animEffect>
                                  </p:childTnLst>
                                </p:cTn>
                              </p:par>
                            </p:childTnLst>
                          </p:cTn>
                        </p:par>
                        <p:par>
                          <p:cTn id="243" fill="hold">
                            <p:stCondLst>
                              <p:cond delay="500"/>
                            </p:stCondLst>
                            <p:childTnLst>
                              <p:par>
                                <p:cTn id="244" presetID="53" presetClass="entr" presetSubtype="16" fill="hold" grpId="0" nodeType="afterEffect">
                                  <p:stCondLst>
                                    <p:cond delay="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50" fill="hold"/>
                                        <p:tgtEl>
                                          <p:spTgt spid="66"/>
                                        </p:tgtEl>
                                        <p:attrNameLst>
                                          <p:attrName>ppt_w</p:attrName>
                                        </p:attrNameLst>
                                      </p:cBhvr>
                                      <p:tavLst>
                                        <p:tav tm="0">
                                          <p:val>
                                            <p:fltVal val="0"/>
                                          </p:val>
                                        </p:tav>
                                        <p:tav tm="100000">
                                          <p:val>
                                            <p:strVal val="#ppt_w"/>
                                          </p:val>
                                        </p:tav>
                                      </p:tavLst>
                                    </p:anim>
                                    <p:anim calcmode="lin" valueType="num">
                                      <p:cBhvr>
                                        <p:cTn id="247" dur="50" fill="hold"/>
                                        <p:tgtEl>
                                          <p:spTgt spid="66"/>
                                        </p:tgtEl>
                                        <p:attrNameLst>
                                          <p:attrName>ppt_h</p:attrName>
                                        </p:attrNameLst>
                                      </p:cBhvr>
                                      <p:tavLst>
                                        <p:tav tm="0">
                                          <p:val>
                                            <p:fltVal val="0"/>
                                          </p:val>
                                        </p:tav>
                                        <p:tav tm="100000">
                                          <p:val>
                                            <p:strVal val="#ppt_h"/>
                                          </p:val>
                                        </p:tav>
                                      </p:tavLst>
                                    </p:anim>
                                    <p:animEffect transition="in" filter="fade">
                                      <p:cBhvr>
                                        <p:cTn id="248" dur="50"/>
                                        <p:tgtEl>
                                          <p:spTgt spid="66"/>
                                        </p:tgtEl>
                                      </p:cBhvr>
                                    </p:animEffect>
                                  </p:childTnLst>
                                </p:cTn>
                              </p:par>
                            </p:childTnLst>
                          </p:cTn>
                        </p:par>
                        <p:par>
                          <p:cTn id="249" fill="hold">
                            <p:stCondLst>
                              <p:cond delay="550"/>
                            </p:stCondLst>
                            <p:childTnLst>
                              <p:par>
                                <p:cTn id="250" presetID="53" presetClass="entr" presetSubtype="16" fill="hold" grpId="0" nodeType="afterEffect">
                                  <p:stCondLst>
                                    <p:cond delay="0"/>
                                  </p:stCondLst>
                                  <p:childTnLst>
                                    <p:set>
                                      <p:cBhvr>
                                        <p:cTn id="251" dur="1" fill="hold">
                                          <p:stCondLst>
                                            <p:cond delay="0"/>
                                          </p:stCondLst>
                                        </p:cTn>
                                        <p:tgtEl>
                                          <p:spTgt spid="61"/>
                                        </p:tgtEl>
                                        <p:attrNameLst>
                                          <p:attrName>style.visibility</p:attrName>
                                        </p:attrNameLst>
                                      </p:cBhvr>
                                      <p:to>
                                        <p:strVal val="visible"/>
                                      </p:to>
                                    </p:set>
                                    <p:anim calcmode="lin" valueType="num">
                                      <p:cBhvr>
                                        <p:cTn id="252" dur="50" fill="hold"/>
                                        <p:tgtEl>
                                          <p:spTgt spid="61"/>
                                        </p:tgtEl>
                                        <p:attrNameLst>
                                          <p:attrName>ppt_w</p:attrName>
                                        </p:attrNameLst>
                                      </p:cBhvr>
                                      <p:tavLst>
                                        <p:tav tm="0">
                                          <p:val>
                                            <p:fltVal val="0"/>
                                          </p:val>
                                        </p:tav>
                                        <p:tav tm="100000">
                                          <p:val>
                                            <p:strVal val="#ppt_w"/>
                                          </p:val>
                                        </p:tav>
                                      </p:tavLst>
                                    </p:anim>
                                    <p:anim calcmode="lin" valueType="num">
                                      <p:cBhvr>
                                        <p:cTn id="253" dur="50" fill="hold"/>
                                        <p:tgtEl>
                                          <p:spTgt spid="61"/>
                                        </p:tgtEl>
                                        <p:attrNameLst>
                                          <p:attrName>ppt_h</p:attrName>
                                        </p:attrNameLst>
                                      </p:cBhvr>
                                      <p:tavLst>
                                        <p:tav tm="0">
                                          <p:val>
                                            <p:fltVal val="0"/>
                                          </p:val>
                                        </p:tav>
                                        <p:tav tm="100000">
                                          <p:val>
                                            <p:strVal val="#ppt_h"/>
                                          </p:val>
                                        </p:tav>
                                      </p:tavLst>
                                    </p:anim>
                                    <p:animEffect transition="in" filter="fade">
                                      <p:cBhvr>
                                        <p:cTn id="254" dur="5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0" grpId="0"/>
      <p:bldP spid="41" grpId="0"/>
      <p:bldP spid="42" grpId="0"/>
      <p:bldP spid="43" grpId="0"/>
      <p:bldP spid="44" grpId="0"/>
      <p:bldP spid="45" grpId="0"/>
      <p:bldP spid="46" grpId="0"/>
      <p:bldP spid="49" grpId="0"/>
      <p:bldP spid="50" grpId="0" animBg="1"/>
      <p:bldP spid="53" grpId="0"/>
      <p:bldP spid="56" grpId="0" animBg="1"/>
      <p:bldP spid="59" grpId="0"/>
      <p:bldP spid="61" grpId="0" animBg="1"/>
      <p:bldP spid="66" grpId="0"/>
      <p:bldP spid="67" grpId="0" animBg="1"/>
      <p:bldP spid="70" grpId="0"/>
      <p:bldP spid="7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Ontological Representation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05" y="1617093"/>
            <a:ext cx="7229323" cy="4994434"/>
          </a:xfrm>
          <a:prstGeom prst="rect">
            <a:avLst/>
          </a:prstGeom>
        </p:spPr>
      </p:pic>
      <p:sp>
        <p:nvSpPr>
          <p:cNvPr id="3" name="Slide Number Placeholder 2"/>
          <p:cNvSpPr>
            <a:spLocks noGrp="1"/>
          </p:cNvSpPr>
          <p:nvPr>
            <p:ph type="sldNum" sz="quarter" idx="12"/>
          </p:nvPr>
        </p:nvSpPr>
        <p:spPr/>
        <p:txBody>
          <a:bodyPr/>
          <a:lstStyle/>
          <a:p>
            <a:fld id="{D63D4D68-E5E1-497F-B018-33FA9D88ECA8}" type="slidenum">
              <a:rPr lang="en-GB" smtClean="0"/>
              <a:t>24</a:t>
            </a:fld>
            <a:endParaRPr lang="en-GB"/>
          </a:p>
        </p:txBody>
      </p:sp>
      <p:sp>
        <p:nvSpPr>
          <p:cNvPr id="5" name="Content Placeholder 2"/>
          <p:cNvSpPr>
            <a:spLocks noGrp="1"/>
          </p:cNvSpPr>
          <p:nvPr>
            <p:ph idx="1"/>
          </p:nvPr>
        </p:nvSpPr>
        <p:spPr>
          <a:xfrm>
            <a:off x="1854107" y="6536999"/>
            <a:ext cx="2152619" cy="368953"/>
          </a:xfrm>
        </p:spPr>
        <p:txBody>
          <a:bodyPr>
            <a:normAutofit/>
          </a:bodyPr>
          <a:lstStyle/>
          <a:p>
            <a:pPr marL="0" indent="0">
              <a:buNone/>
            </a:pPr>
            <a:r>
              <a:rPr lang="en-US" sz="1100" dirty="0" smtClean="0"/>
              <a:t>(Burel et al., 2017)</a:t>
            </a:r>
            <a:endParaRPr lang="en-US" sz="1100" dirty="0" smtClean="0"/>
          </a:p>
        </p:txBody>
      </p:sp>
    </p:spTree>
    <p:extLst>
      <p:ext uri="{BB962C8B-B14F-4D97-AF65-F5344CB8AC3E}">
        <p14:creationId xmlns:p14="http://schemas.microsoft.com/office/powerpoint/2010/main" val="5873286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Automatic Data Collection on Twitter</a:t>
            </a:r>
          </a:p>
        </p:txBody>
      </p:sp>
      <p:sp>
        <p:nvSpPr>
          <p:cNvPr id="3" name="Subtitle 2"/>
          <p:cNvSpPr>
            <a:spLocks noGrp="1"/>
          </p:cNvSpPr>
          <p:nvPr>
            <p:ph type="subTitle" idx="1"/>
          </p:nvPr>
        </p:nvSpPr>
        <p:spPr/>
        <p:txBody>
          <a:bodyPr/>
          <a:lstStyle/>
          <a:p>
            <a:r>
              <a:rPr lang="en-GB" dirty="0"/>
              <a:t>Hands-on</a:t>
            </a:r>
          </a:p>
        </p:txBody>
      </p:sp>
    </p:spTree>
    <p:extLst>
      <p:ext uri="{BB962C8B-B14F-4D97-AF65-F5344CB8AC3E}">
        <p14:creationId xmlns:p14="http://schemas.microsoft.com/office/powerpoint/2010/main" val="3040686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628650" y="2226469"/>
            <a:ext cx="6498772" cy="3263504"/>
          </a:xfrm>
        </p:spPr>
        <p:txBody>
          <a:bodyPr>
            <a:normAutofit fontScale="85000" lnSpcReduction="20000"/>
          </a:bodyPr>
          <a:lstStyle/>
          <a:p>
            <a:r>
              <a:rPr lang="en-GB" dirty="0"/>
              <a:t>Data </a:t>
            </a:r>
            <a:r>
              <a:rPr lang="en-GB" b="1" dirty="0"/>
              <a:t>collection can be done automatically</a:t>
            </a:r>
            <a:r>
              <a:rPr lang="en-GB" dirty="0"/>
              <a:t> using the APIs of different social media platforms.</a:t>
            </a:r>
          </a:p>
          <a:p>
            <a:r>
              <a:rPr lang="en-GB" b="1" dirty="0"/>
              <a:t>Social media platform usage varies </a:t>
            </a:r>
            <a:r>
              <a:rPr lang="en-GB" dirty="0"/>
              <a:t>greatly across countries and demographics (e.g., target, information, etc.).</a:t>
            </a:r>
          </a:p>
          <a:p>
            <a:r>
              <a:rPr lang="en-GB" dirty="0"/>
              <a:t>Access to social media data </a:t>
            </a:r>
            <a:r>
              <a:rPr lang="en-GB" b="1" dirty="0"/>
              <a:t>can be limited </a:t>
            </a:r>
            <a:r>
              <a:rPr lang="en-GB" dirty="0"/>
              <a:t>using APIs restrictions</a:t>
            </a:r>
            <a:r>
              <a:rPr lang="en-GB" dirty="0" smtClean="0"/>
              <a:t>.</a:t>
            </a:r>
          </a:p>
          <a:p>
            <a:r>
              <a:rPr lang="en-GB" dirty="0" smtClean="0"/>
              <a:t>Multiple methods can be used for </a:t>
            </a:r>
            <a:r>
              <a:rPr lang="en-GB" b="1" dirty="0" smtClean="0"/>
              <a:t>filtering quickly irrelevant information</a:t>
            </a:r>
            <a:r>
              <a:rPr lang="en-GB" dirty="0" smtClean="0"/>
              <a:t> or focusing on specific content of interest.</a:t>
            </a:r>
            <a:endParaRPr lang="en-GB" dirty="0"/>
          </a:p>
          <a:p>
            <a:pPr marL="0" indent="0">
              <a:buNone/>
            </a:pPr>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26</a:t>
            </a:fld>
            <a:endParaRPr lang="en-GB"/>
          </a:p>
        </p:txBody>
      </p:sp>
    </p:spTree>
    <p:extLst>
      <p:ext uri="{BB962C8B-B14F-4D97-AF65-F5344CB8AC3E}">
        <p14:creationId xmlns:p14="http://schemas.microsoft.com/office/powerpoint/2010/main" val="1098779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to Social Media</a:t>
            </a:r>
          </a:p>
        </p:txBody>
      </p:sp>
      <p:sp>
        <p:nvSpPr>
          <p:cNvPr id="3" name="Content Placeholder 2"/>
          <p:cNvSpPr>
            <a:spLocks noGrp="1"/>
          </p:cNvSpPr>
          <p:nvPr>
            <p:ph idx="1"/>
          </p:nvPr>
        </p:nvSpPr>
        <p:spPr>
          <a:xfrm>
            <a:off x="628650" y="2226469"/>
            <a:ext cx="6498772" cy="3263504"/>
          </a:xfrm>
        </p:spPr>
        <p:txBody>
          <a:bodyPr>
            <a:normAutofit fontScale="77500" lnSpcReduction="20000"/>
          </a:bodyPr>
          <a:lstStyle/>
          <a:p>
            <a:r>
              <a:rPr lang="en-GB" dirty="0"/>
              <a:t>Automatic access to social media data </a:t>
            </a:r>
            <a:r>
              <a:rPr lang="en-GB" b="1" dirty="0"/>
              <a:t>can be restricted </a:t>
            </a:r>
            <a:r>
              <a:rPr lang="en-GB" dirty="0"/>
              <a:t>in different ways:</a:t>
            </a:r>
          </a:p>
          <a:p>
            <a:pPr lvl="1" indent="-342900">
              <a:buFont typeface="+mj-lt"/>
              <a:buAutoNum type="arabicPeriod"/>
            </a:pPr>
            <a:r>
              <a:rPr lang="en-GB" i="1" u="sng" dirty="0"/>
              <a:t>Public / Non-public data</a:t>
            </a:r>
            <a:r>
              <a:rPr lang="en-GB" dirty="0"/>
              <a:t>: Most social media websites do not allow access to the information posted unless reading access is given explicitly by the information creator.</a:t>
            </a:r>
          </a:p>
          <a:p>
            <a:pPr lvl="1" indent="-342900">
              <a:buFont typeface="+mj-lt"/>
              <a:buAutoNum type="arabicPeriod"/>
            </a:pPr>
            <a:r>
              <a:rPr lang="en-GB" i="1" u="sng" dirty="0"/>
              <a:t>Query restrictions</a:t>
            </a:r>
            <a:r>
              <a:rPr lang="en-GB" dirty="0"/>
              <a:t>: Data access can be limited by </a:t>
            </a:r>
            <a:r>
              <a:rPr lang="en-GB" b="1" dirty="0"/>
              <a:t>API restrictions </a:t>
            </a:r>
            <a:r>
              <a:rPr lang="en-GB" dirty="0"/>
              <a:t>(e.g., rate limiting, query allowance).</a:t>
            </a:r>
          </a:p>
          <a:p>
            <a:pPr lvl="1" indent="-342900">
              <a:buFont typeface="+mj-lt"/>
              <a:buAutoNum type="arabicPeriod"/>
            </a:pPr>
            <a:r>
              <a:rPr lang="en-GB" i="1" u="sng" dirty="0"/>
              <a:t>Data Sampling</a:t>
            </a:r>
            <a:r>
              <a:rPr lang="en-GB" dirty="0"/>
              <a:t>: High velocity data is sometimes  </a:t>
            </a:r>
            <a:r>
              <a:rPr lang="en-GB" b="1" dirty="0"/>
              <a:t>sampled</a:t>
            </a:r>
            <a:r>
              <a:rPr lang="en-GB" dirty="0"/>
              <a:t> by social media companies. As  result, it is only possible to retrieve a portion of the relevant information.</a:t>
            </a:r>
          </a:p>
          <a:p>
            <a:pPr lvl="1" indent="-342900">
              <a:buFont typeface="+mj-lt"/>
              <a:buAutoNum type="arabicPeriod"/>
            </a:pPr>
            <a:r>
              <a:rPr lang="en-GB" i="1" u="sng" dirty="0"/>
              <a:t>Query Filtering</a:t>
            </a:r>
            <a:r>
              <a:rPr lang="en-GB" dirty="0"/>
              <a:t>: Often data is retrieved using </a:t>
            </a:r>
            <a:r>
              <a:rPr lang="en-GB" b="1" dirty="0"/>
              <a:t>query parameters</a:t>
            </a:r>
            <a:r>
              <a:rPr lang="en-GB" dirty="0"/>
              <a:t> (e.g., keywords, geolocation, etc.). Access to relevant data can be negatively impacted.</a:t>
            </a:r>
          </a:p>
          <a:p>
            <a:pPr lvl="1"/>
            <a:endParaRPr lang="en-GB" dirty="0"/>
          </a:p>
          <a:p>
            <a:pPr lvl="1"/>
            <a:endParaRPr lang="en-GB" dirty="0"/>
          </a:p>
          <a:p>
            <a:pPr marL="0" indent="0">
              <a:buNone/>
            </a:pPr>
            <a:endParaRPr lang="en-GB" dirty="0"/>
          </a:p>
        </p:txBody>
      </p:sp>
      <p:pic>
        <p:nvPicPr>
          <p:cNvPr id="4" name="Picture 6" descr="Image result for social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6117493" y="2871390"/>
            <a:ext cx="4275779" cy="110474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D63D4D68-E5E1-497F-B018-33FA9D88ECA8}" type="slidenum">
              <a:rPr lang="en-GB" smtClean="0"/>
              <a:t>3</a:t>
            </a:fld>
            <a:endParaRPr lang="en-GB"/>
          </a:p>
        </p:txBody>
      </p:sp>
    </p:spTree>
    <p:extLst>
      <p:ext uri="{BB962C8B-B14F-4D97-AF65-F5344CB8AC3E}">
        <p14:creationId xmlns:p14="http://schemas.microsoft.com/office/powerpoint/2010/main" val="1383547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2" name="Picture 4" descr="https://tctechcrunch2011.files.wordpress.com/2017/06/facebook-users-snapchat-twitter-youtube-whatsapp-instagram-wechat-qq.png?w=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027" y="1897394"/>
            <a:ext cx="6755947" cy="379907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710417" y="5581055"/>
            <a:ext cx="5723165" cy="253916"/>
          </a:xfrm>
          <a:prstGeom prst="rect">
            <a:avLst/>
          </a:prstGeom>
        </p:spPr>
        <p:txBody>
          <a:bodyPr wrap="square">
            <a:spAutoFit/>
          </a:bodyPr>
          <a:lstStyle/>
          <a:p>
            <a:pPr algn="ctr"/>
            <a:r>
              <a:rPr lang="en-GB" sz="1050" dirty="0"/>
              <a:t>Source: </a:t>
            </a:r>
            <a:r>
              <a:rPr lang="en-GB" sz="1050" dirty="0">
                <a:hlinkClick r:id="rId4"/>
              </a:rPr>
              <a:t>https://techcrunch.com/2017/06/27/facebook-2-billion-users/</a:t>
            </a:r>
            <a:r>
              <a:rPr lang="en-GB" sz="1050" dirty="0"/>
              <a:t> </a:t>
            </a:r>
          </a:p>
        </p:txBody>
      </p:sp>
      <p:sp>
        <p:nvSpPr>
          <p:cNvPr id="3" name="Slide Number Placeholder 2"/>
          <p:cNvSpPr>
            <a:spLocks noGrp="1"/>
          </p:cNvSpPr>
          <p:nvPr>
            <p:ph type="sldNum" sz="quarter" idx="12"/>
          </p:nvPr>
        </p:nvSpPr>
        <p:spPr/>
        <p:txBody>
          <a:bodyPr/>
          <a:lstStyle/>
          <a:p>
            <a:fld id="{D63D4D68-E5E1-497F-B018-33FA9D88ECA8}" type="slidenum">
              <a:rPr lang="en-GB" smtClean="0"/>
              <a:t>4</a:t>
            </a:fld>
            <a:endParaRPr lang="en-GB"/>
          </a:p>
        </p:txBody>
      </p:sp>
    </p:spTree>
    <p:extLst>
      <p:ext uri="{BB962C8B-B14F-4D97-AF65-F5344CB8AC3E}">
        <p14:creationId xmlns:p14="http://schemas.microsoft.com/office/powerpoint/2010/main" val="354849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p:cNvGraphicFramePr>
            <a:graphicFrameLocks noGrp="1"/>
          </p:cNvGraphicFramePr>
          <p:nvPr>
            <p:extLst/>
          </p:nvPr>
        </p:nvGraphicFramePr>
        <p:xfrm>
          <a:off x="1" y="1814067"/>
          <a:ext cx="9160328" cy="4096543"/>
        </p:xfrm>
        <a:graphic>
          <a:graphicData uri="http://schemas.openxmlformats.org/drawingml/2006/table">
            <a:tbl>
              <a:tblPr firstRow="1" bandRow="1">
                <a:tableStyleId>{073A0DAA-6AF3-43AB-8588-CEC1D06C72B9}</a:tableStyleId>
              </a:tblPr>
              <a:tblGrid>
                <a:gridCol w="2914649">
                  <a:extLst>
                    <a:ext uri="{9D8B030D-6E8A-4147-A177-3AD203B41FA5}">
                      <a16:colId xmlns="" xmlns:a16="http://schemas.microsoft.com/office/drawing/2014/main" val="20000"/>
                    </a:ext>
                  </a:extLst>
                </a:gridCol>
                <a:gridCol w="1212397">
                  <a:extLst>
                    <a:ext uri="{9D8B030D-6E8A-4147-A177-3AD203B41FA5}">
                      <a16:colId xmlns="" xmlns:a16="http://schemas.microsoft.com/office/drawing/2014/main" val="20001"/>
                    </a:ext>
                  </a:extLst>
                </a:gridCol>
                <a:gridCol w="1255836">
                  <a:extLst>
                    <a:ext uri="{9D8B030D-6E8A-4147-A177-3AD203B41FA5}">
                      <a16:colId xmlns="" xmlns:a16="http://schemas.microsoft.com/office/drawing/2014/main" val="20002"/>
                    </a:ext>
                  </a:extLst>
                </a:gridCol>
                <a:gridCol w="944593">
                  <a:extLst>
                    <a:ext uri="{9D8B030D-6E8A-4147-A177-3AD203B41FA5}">
                      <a16:colId xmlns="" xmlns:a16="http://schemas.microsoft.com/office/drawing/2014/main" val="20003"/>
                    </a:ext>
                  </a:extLst>
                </a:gridCol>
                <a:gridCol w="1863306">
                  <a:extLst>
                    <a:ext uri="{9D8B030D-6E8A-4147-A177-3AD203B41FA5}">
                      <a16:colId xmlns="" xmlns:a16="http://schemas.microsoft.com/office/drawing/2014/main" val="20004"/>
                    </a:ext>
                  </a:extLst>
                </a:gridCol>
                <a:gridCol w="969547">
                  <a:extLst>
                    <a:ext uri="{9D8B030D-6E8A-4147-A177-3AD203B41FA5}">
                      <a16:colId xmlns="" xmlns:a16="http://schemas.microsoft.com/office/drawing/2014/main" val="20005"/>
                    </a:ext>
                  </a:extLst>
                </a:gridCol>
              </a:tblGrid>
              <a:tr h="297154">
                <a:tc>
                  <a:txBody>
                    <a:bodyPr/>
                    <a:lstStyle/>
                    <a:p>
                      <a:pPr algn="ctr"/>
                      <a:endParaRPr lang="en-GB" sz="1400" dirty="0"/>
                    </a:p>
                  </a:txBody>
                  <a:tcPr marL="68580" marR="68580" marT="34290" marB="34290" anchor="ctr"/>
                </a:tc>
                <a:tc>
                  <a:txBody>
                    <a:bodyPr/>
                    <a:lstStyle/>
                    <a:p>
                      <a:pPr algn="ctr"/>
                      <a:r>
                        <a:rPr lang="en-GB" sz="1400" dirty="0"/>
                        <a:t>Platform</a:t>
                      </a:r>
                    </a:p>
                  </a:txBody>
                  <a:tcPr marL="68580" marR="68580" marT="34290" marB="34290" anchor="ctr"/>
                </a:tc>
                <a:tc>
                  <a:txBody>
                    <a:bodyPr/>
                    <a:lstStyle/>
                    <a:p>
                      <a:pPr algn="ctr"/>
                      <a:r>
                        <a:rPr lang="en-GB" sz="1400" dirty="0"/>
                        <a:t>API Access</a:t>
                      </a:r>
                    </a:p>
                  </a:txBody>
                  <a:tcPr marL="68580" marR="68580" marT="34290" marB="34290" anchor="ctr"/>
                </a:tc>
                <a:tc>
                  <a:txBody>
                    <a:bodyPr/>
                    <a:lstStyle/>
                    <a:p>
                      <a:pPr algn="ctr"/>
                      <a:r>
                        <a:rPr lang="en-GB" sz="1400" dirty="0"/>
                        <a:t>Usage</a:t>
                      </a:r>
                    </a:p>
                  </a:txBody>
                  <a:tcPr marL="68580" marR="68580" marT="34290" marB="34290" anchor="ctr"/>
                </a:tc>
                <a:tc>
                  <a:txBody>
                    <a:bodyPr/>
                    <a:lstStyle/>
                    <a:p>
                      <a:pPr algn="ctr"/>
                      <a:r>
                        <a:rPr lang="en-GB" sz="1400" dirty="0"/>
                        <a:t>Audience</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0"/>
                  </a:ext>
                </a:extLst>
              </a:tr>
              <a:tr h="460529">
                <a:tc>
                  <a:txBody>
                    <a:bodyPr/>
                    <a:lstStyle/>
                    <a:p>
                      <a:pPr algn="ctr"/>
                      <a:endParaRPr lang="en-GB" sz="1400" dirty="0"/>
                    </a:p>
                  </a:txBody>
                  <a:tcPr marL="68580" marR="68580" marT="34290" marB="34290" anchor="ctr"/>
                </a:tc>
                <a:tc>
                  <a:txBody>
                    <a:bodyPr/>
                    <a:lstStyle/>
                    <a:p>
                      <a:pPr algn="ctr"/>
                      <a:r>
                        <a:rPr lang="en-GB" sz="1400" dirty="0"/>
                        <a:t>Facebook</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 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1"/>
                  </a:ext>
                </a:extLst>
              </a:tr>
              <a:tr h="482600">
                <a:tc>
                  <a:txBody>
                    <a:bodyPr/>
                    <a:lstStyle/>
                    <a:p>
                      <a:pPr algn="ctr"/>
                      <a:endParaRPr lang="en-GB" sz="1400" dirty="0"/>
                    </a:p>
                  </a:txBody>
                  <a:tcPr marL="68580" marR="68580" marT="34290" marB="34290" anchor="ctr"/>
                </a:tc>
                <a:tc>
                  <a:txBody>
                    <a:bodyPr/>
                    <a:lstStyle/>
                    <a:p>
                      <a:pPr algn="ctr"/>
                      <a:r>
                        <a:rPr lang="en-GB" sz="1400" dirty="0"/>
                        <a:t>YouTube</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Medium</a:t>
                      </a:r>
                    </a:p>
                  </a:txBody>
                  <a:tcPr marL="68580" marR="68580" marT="34290" marB="34290" anchor="ctr"/>
                </a:tc>
                <a:tc>
                  <a:txBody>
                    <a:bodyPr/>
                    <a:lstStyle/>
                    <a:p>
                      <a:pPr algn="ctr"/>
                      <a:r>
                        <a:rPr lang="en-GB" sz="1400" dirty="0"/>
                        <a:t>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2"/>
                  </a:ext>
                </a:extLst>
              </a:tr>
              <a:tr h="481359">
                <a:tc>
                  <a:txBody>
                    <a:bodyPr/>
                    <a:lstStyle/>
                    <a:p>
                      <a:pPr algn="ctr"/>
                      <a:endParaRPr lang="en-GB" sz="1400" dirty="0"/>
                    </a:p>
                  </a:txBody>
                  <a:tcPr marL="68580" marR="68580" marT="34290" marB="34290" anchor="ctr"/>
                </a:tc>
                <a:tc>
                  <a:txBody>
                    <a:bodyPr/>
                    <a:lstStyle/>
                    <a:p>
                      <a:pPr algn="ctr"/>
                      <a:r>
                        <a:rPr lang="en-GB" sz="1400" dirty="0"/>
                        <a:t>Instagram</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Personal/General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3"/>
                  </a:ext>
                </a:extLst>
              </a:tr>
              <a:tr h="451553">
                <a:tc>
                  <a:txBody>
                    <a:bodyPr/>
                    <a:lstStyle/>
                    <a:p>
                      <a:pPr algn="ctr"/>
                      <a:endParaRPr lang="en-GB" sz="1400" dirty="0"/>
                    </a:p>
                  </a:txBody>
                  <a:tcPr marL="68580" marR="68580" marT="34290" marB="34290" anchor="ctr"/>
                </a:tc>
                <a:tc>
                  <a:txBody>
                    <a:bodyPr/>
                    <a:lstStyle/>
                    <a:p>
                      <a:pPr algn="ctr"/>
                      <a:r>
                        <a:rPr lang="en-GB" sz="1400" dirty="0"/>
                        <a:t>Twitter</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Mostly</a:t>
                      </a:r>
                      <a:r>
                        <a:rPr lang="en-GB" sz="1400" baseline="0" dirty="0"/>
                        <a:t> General</a:t>
                      </a:r>
                      <a:endParaRPr lang="en-GB" sz="1400" dirty="0"/>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4"/>
                  </a:ext>
                </a:extLst>
              </a:tr>
              <a:tr h="489488">
                <a:tc>
                  <a:txBody>
                    <a:bodyPr/>
                    <a:lstStyle/>
                    <a:p>
                      <a:pPr algn="ctr"/>
                      <a:endParaRPr lang="en-GB" sz="1400" dirty="0"/>
                    </a:p>
                  </a:txBody>
                  <a:tcPr marL="68580" marR="68580" marT="34290" marB="34290" anchor="ctr"/>
                </a:tc>
                <a:tc>
                  <a:txBody>
                    <a:bodyPr/>
                    <a:lstStyle/>
                    <a:p>
                      <a:pPr algn="ctr"/>
                      <a:r>
                        <a:rPr lang="en-GB" sz="1400" dirty="0"/>
                        <a:t>WhatsApp</a:t>
                      </a:r>
                    </a:p>
                  </a:txBody>
                  <a:tcPr marL="68580" marR="68580" marT="34290" marB="34290" anchor="ctr"/>
                </a:tc>
                <a:tc>
                  <a:txBody>
                    <a:bodyPr/>
                    <a:lstStyle/>
                    <a:p>
                      <a:pPr algn="ctr"/>
                      <a:r>
                        <a:rPr lang="en-GB" sz="1400" dirty="0"/>
                        <a:t>NA</a:t>
                      </a:r>
                    </a:p>
                  </a:txBody>
                  <a:tcPr marL="68580" marR="68580" marT="34290" marB="34290" anchor="ctr"/>
                </a:tc>
                <a:tc>
                  <a:txBody>
                    <a:bodyPr/>
                    <a:lstStyle/>
                    <a:p>
                      <a:pPr algn="ctr"/>
                      <a:r>
                        <a:rPr lang="en-GB" sz="1400" dirty="0"/>
                        <a:t>High</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5"/>
                  </a:ext>
                </a:extLst>
              </a:tr>
              <a:tr h="441335">
                <a:tc>
                  <a:txBody>
                    <a:bodyPr/>
                    <a:lstStyle/>
                    <a:p>
                      <a:pPr algn="ctr"/>
                      <a:endParaRPr lang="en-GB" sz="1400" dirty="0"/>
                    </a:p>
                  </a:txBody>
                  <a:tcPr marL="68580" marR="68580" marT="34290" marB="34290" anchor="ctr"/>
                </a:tc>
                <a:tc>
                  <a:txBody>
                    <a:bodyPr/>
                    <a:lstStyle/>
                    <a:p>
                      <a:pPr algn="ctr"/>
                      <a:r>
                        <a:rPr lang="en-GB" sz="1400" dirty="0"/>
                        <a:t>Snapchat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6"/>
                  </a:ext>
                </a:extLst>
              </a:tr>
              <a:tr h="511166">
                <a:tc>
                  <a:txBody>
                    <a:bodyPr/>
                    <a:lstStyle/>
                    <a:p>
                      <a:pPr algn="ctr"/>
                      <a:endParaRPr lang="en-GB" sz="1400" dirty="0"/>
                    </a:p>
                  </a:txBody>
                  <a:tcPr marL="68580" marR="68580" marT="34290" marB="34290" anchor="ctr"/>
                </a:tc>
                <a:tc>
                  <a:txBody>
                    <a:bodyPr/>
                    <a:lstStyle/>
                    <a:p>
                      <a:pPr algn="ctr"/>
                      <a:r>
                        <a:rPr lang="en-GB" sz="1400" dirty="0"/>
                        <a:t>Facebook Messenger</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7"/>
                  </a:ext>
                </a:extLst>
              </a:tr>
              <a:tr h="481359">
                <a:tc>
                  <a:txBody>
                    <a:bodyPr/>
                    <a:lstStyle/>
                    <a:p>
                      <a:pPr algn="ctr"/>
                      <a:endParaRPr lang="en-GB" sz="1400" dirty="0"/>
                    </a:p>
                  </a:txBody>
                  <a:tcPr marL="68580" marR="68580" marT="34290" marB="34290" anchor="ctr"/>
                </a:tc>
                <a:tc>
                  <a:txBody>
                    <a:bodyPr/>
                    <a:lstStyle/>
                    <a:p>
                      <a:pPr algn="ctr"/>
                      <a:r>
                        <a:rPr lang="en-GB" sz="1400" dirty="0"/>
                        <a:t>WeChat</a:t>
                      </a:r>
                    </a:p>
                  </a:txBody>
                  <a:tcPr marL="68580" marR="68580" marT="34290" marB="34290" anchor="ctr"/>
                </a:tc>
                <a:tc>
                  <a:txBody>
                    <a:bodyPr/>
                    <a:lstStyle/>
                    <a:p>
                      <a:pPr algn="ctr"/>
                      <a:r>
                        <a:rPr lang="en-GB" sz="1400" dirty="0"/>
                        <a:t>Low</a:t>
                      </a:r>
                    </a:p>
                  </a:txBody>
                  <a:tcPr marL="68580" marR="68580" marT="34290" marB="34290" anchor="ctr"/>
                </a:tc>
                <a:tc>
                  <a:txBody>
                    <a:bodyPr/>
                    <a:lstStyle/>
                    <a:p>
                      <a:pPr algn="ctr"/>
                      <a:r>
                        <a:rPr lang="en-GB" sz="1400" dirty="0"/>
                        <a:t>-</a:t>
                      </a:r>
                    </a:p>
                  </a:txBody>
                  <a:tcPr marL="68580" marR="68580" marT="34290" marB="34290" anchor="ctr"/>
                </a:tc>
                <a:tc>
                  <a:txBody>
                    <a:bodyPr/>
                    <a:lstStyle/>
                    <a:p>
                      <a:pPr algn="ctr"/>
                      <a:r>
                        <a:rPr lang="en-GB" sz="1400" dirty="0"/>
                        <a:t>Personal</a:t>
                      </a:r>
                    </a:p>
                  </a:txBody>
                  <a:tcPr marL="68580" marR="68580" marT="34290" marB="34290" anchor="ctr"/>
                </a:tc>
                <a:tc>
                  <a:txBody>
                    <a:bodyPr/>
                    <a:lstStyle/>
                    <a:p>
                      <a:pPr algn="ctr"/>
                      <a:endParaRPr lang="en-GB" sz="1400" dirty="0"/>
                    </a:p>
                  </a:txBody>
                  <a:tcPr marL="68580" marR="68580" marT="34290" marB="34290" anchor="ctr"/>
                </a:tc>
                <a:extLst>
                  <a:ext uri="{0D108BD9-81ED-4DB2-BD59-A6C34878D82A}">
                    <a16:rowId xmlns="" xmlns:a16="http://schemas.microsoft.com/office/drawing/2014/main" val="10008"/>
                  </a:ext>
                </a:extLst>
              </a:tr>
            </a:tbl>
          </a:graphicData>
        </a:graphic>
      </p:graphicFrame>
      <p:sp>
        <p:nvSpPr>
          <p:cNvPr id="2" name="Title 1"/>
          <p:cNvSpPr>
            <a:spLocks noGrp="1"/>
          </p:cNvSpPr>
          <p:nvPr>
            <p:ph type="title"/>
          </p:nvPr>
        </p:nvSpPr>
        <p:spPr>
          <a:xfrm>
            <a:off x="628650" y="1131094"/>
            <a:ext cx="7886700" cy="567143"/>
          </a:xfrm>
        </p:spPr>
        <p:txBody>
          <a:bodyPr>
            <a:normAutofit fontScale="90000"/>
          </a:bodyPr>
          <a:lstStyle/>
          <a:p>
            <a:r>
              <a:rPr lang="en-GB" dirty="0"/>
              <a:t>Most used Social Media Platforms</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7" name="Rectangle 6"/>
          <p:cNvSpPr/>
          <p:nvPr/>
        </p:nvSpPr>
        <p:spPr>
          <a:xfrm>
            <a:off x="0" y="2125266"/>
            <a:ext cx="2314575"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2039" y="2626348"/>
            <a:ext cx="1747157" cy="385252"/>
          </a:xfrm>
          <a:prstGeom prst="rect">
            <a:avLst/>
          </a:pr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2" name="Rectangle 11"/>
          <p:cNvSpPr/>
          <p:nvPr/>
        </p:nvSpPr>
        <p:spPr>
          <a:xfrm>
            <a:off x="-2040" y="3080403"/>
            <a:ext cx="834797" cy="385252"/>
          </a:xfrm>
          <a:prstGeom prst="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Rectangle 12"/>
          <p:cNvSpPr/>
          <p:nvPr/>
        </p:nvSpPr>
        <p:spPr>
          <a:xfrm>
            <a:off x="1" y="3581484"/>
            <a:ext cx="345281" cy="38525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4" name="Rectangle 13"/>
          <p:cNvSpPr/>
          <p:nvPr/>
        </p:nvSpPr>
        <p:spPr>
          <a:xfrm>
            <a:off x="0" y="4039107"/>
            <a:ext cx="1396093" cy="385252"/>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5" name="Rectangle 14"/>
          <p:cNvSpPr/>
          <p:nvPr/>
        </p:nvSpPr>
        <p:spPr>
          <a:xfrm>
            <a:off x="-2040" y="4506345"/>
            <a:ext cx="347321" cy="385252"/>
          </a:xfrm>
          <a:prstGeom prst="rect">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Rectangle 15"/>
          <p:cNvSpPr/>
          <p:nvPr/>
        </p:nvSpPr>
        <p:spPr>
          <a:xfrm>
            <a:off x="0" y="4990760"/>
            <a:ext cx="1398134" cy="38525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7" name="Rectangle 16"/>
          <p:cNvSpPr/>
          <p:nvPr/>
        </p:nvSpPr>
        <p:spPr>
          <a:xfrm>
            <a:off x="0" y="5457822"/>
            <a:ext cx="1065440" cy="385252"/>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AutoShape 2" descr="Image result for social media icon snapchat"/>
          <p:cNvSpPr>
            <a:spLocks noChangeAspect="1" noChangeArrowheads="1"/>
          </p:cNvSpPr>
          <p:nvPr/>
        </p:nvSpPr>
        <p:spPr bwMode="auto">
          <a:xfrm>
            <a:off x="345281" y="9775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5124" name="Picture 4" descr="Image result for social media icon snapcha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753" y="4381074"/>
            <a:ext cx="635794" cy="63579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4793" y="2140318"/>
            <a:ext cx="355147" cy="355147"/>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8521" y="2660025"/>
            <a:ext cx="456054" cy="317897"/>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Image result for social media icon instagra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46547" y="3055142"/>
            <a:ext cx="435771" cy="435771"/>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Image result for social media icon twit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281" y="3578000"/>
            <a:ext cx="388736" cy="388736"/>
          </a:xfrm>
          <a:prstGeom prst="rect">
            <a:avLst/>
          </a:prstGeom>
          <a:noFill/>
          <a:extLst>
            <a:ext uri="{909E8E84-426E-40DD-AFC4-6F175D3DCCD1}">
              <a14:hiddenFill xmlns:a14="http://schemas.microsoft.com/office/drawing/2010/main">
                <a:solidFill>
                  <a:srgbClr val="FFFFFF"/>
                </a:solidFill>
              </a14:hiddenFill>
            </a:ext>
          </a:extLst>
        </p:spPr>
      </p:pic>
      <p:pic>
        <p:nvPicPr>
          <p:cNvPr id="5142" name="Picture 22" descr="Related imag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00975" y="4056020"/>
            <a:ext cx="351425" cy="351425"/>
          </a:xfrm>
          <a:prstGeom prst="rect">
            <a:avLst/>
          </a:prstGeom>
          <a:noFill/>
          <a:extLst>
            <a:ext uri="{909E8E84-426E-40DD-AFC4-6F175D3DCCD1}">
              <a14:hiddenFill xmlns:a14="http://schemas.microsoft.com/office/drawing/2010/main">
                <a:solidFill>
                  <a:srgbClr val="FFFFFF"/>
                </a:solidFill>
              </a14:hiddenFill>
            </a:ext>
          </a:extLst>
        </p:spPr>
      </p:pic>
      <p:pic>
        <p:nvPicPr>
          <p:cNvPr id="5144" name="Picture 24" descr="Image result for social media icon facebook messenge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54391" y="4990759"/>
            <a:ext cx="398009" cy="398009"/>
          </a:xfrm>
          <a:prstGeom prst="rect">
            <a:avLst/>
          </a:prstGeom>
          <a:noFill/>
          <a:extLst>
            <a:ext uri="{909E8E84-426E-40DD-AFC4-6F175D3DCCD1}">
              <a14:hiddenFill xmlns:a14="http://schemas.microsoft.com/office/drawing/2010/main">
                <a:solidFill>
                  <a:srgbClr val="FFFFFF"/>
                </a:solidFill>
              </a14:hiddenFill>
            </a:ext>
          </a:extLst>
        </p:spPr>
      </p:pic>
      <p:pic>
        <p:nvPicPr>
          <p:cNvPr id="5148" name="Picture 28" descr="Related ima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45041" y="5475174"/>
            <a:ext cx="375407" cy="36789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5</a:t>
            </a:fld>
            <a:endParaRPr lang="en-GB"/>
          </a:p>
        </p:txBody>
      </p:sp>
    </p:spTree>
    <p:extLst>
      <p:ext uri="{BB962C8B-B14F-4D97-AF65-F5344CB8AC3E}">
        <p14:creationId xmlns:p14="http://schemas.microsoft.com/office/powerpoint/2010/main" val="1793240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Worldwide Social Media App Usage</a:t>
            </a:r>
          </a:p>
        </p:txBody>
      </p:sp>
      <p:sp>
        <p:nvSpPr>
          <p:cNvPr id="5" name="AutoShape 2" descr="Image result for social media"/>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sp>
        <p:nvSpPr>
          <p:cNvPr id="6" name="AutoShape 4" descr="Image result for social media"/>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GB" sz="1350"/>
          </a:p>
        </p:txBody>
      </p:sp>
      <p:pic>
        <p:nvPicPr>
          <p:cNvPr id="2050" name="Picture 2" descr="https://media.licdn.com/media/AAEAAQAAAAAAAA3bAAAAJDg2YjY1ZDZhLTBmNTctNGQ5NS1iMzk3LTEzZDI4NDY5ZTJmZ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016239"/>
            <a:ext cx="7930472" cy="35191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63D4D68-E5E1-497F-B018-33FA9D88ECA8}" type="slidenum">
              <a:rPr lang="en-GB" smtClean="0"/>
              <a:t>6</a:t>
            </a:fld>
            <a:endParaRPr lang="en-GB"/>
          </a:p>
        </p:txBody>
      </p:sp>
    </p:spTree>
    <p:extLst>
      <p:ext uri="{BB962C8B-B14F-4D97-AF65-F5344CB8AC3E}">
        <p14:creationId xmlns:p14="http://schemas.microsoft.com/office/powerpoint/2010/main" val="2605430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t>Manual Methods</a:t>
            </a:r>
          </a:p>
          <a:p>
            <a:pPr lvl="1"/>
            <a:r>
              <a:rPr lang="en-GB" sz="2000" dirty="0"/>
              <a:t>Go to social media website or solicit contributions.</a:t>
            </a:r>
          </a:p>
          <a:p>
            <a:pPr lvl="1"/>
            <a:r>
              <a:rPr lang="en-GB" sz="2000" dirty="0"/>
              <a:t>Check for relevant content.</a:t>
            </a:r>
          </a:p>
          <a:p>
            <a:pPr lvl="1"/>
            <a:r>
              <a:rPr lang="en-GB" sz="2000" b="1" dirty="0"/>
              <a:t>Copy/Paste</a:t>
            </a:r>
            <a:r>
              <a:rPr lang="en-GB" sz="2000" dirty="0"/>
              <a:t> content into spreadsheet.</a:t>
            </a:r>
          </a:p>
          <a:p>
            <a:pPr lvl="1"/>
            <a:r>
              <a:rPr lang="en-GB" sz="2000" dirty="0"/>
              <a:t>Annotate spreadsheet.</a:t>
            </a:r>
          </a:p>
          <a:p>
            <a:pPr lvl="1"/>
            <a:r>
              <a:rPr lang="en-GB" sz="2000" dirty="0"/>
              <a:t>Visualise the data.</a:t>
            </a:r>
          </a:p>
          <a:p>
            <a:pPr lvl="1"/>
            <a:r>
              <a:rPr lang="en-GB" sz="2000" dirty="0"/>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D63D4D68-E5E1-497F-B018-33FA9D88ECA8}" type="slidenum">
              <a:rPr lang="en-GB" smtClean="0"/>
              <a:t>7</a:t>
            </a:fld>
            <a:endParaRPr lang="en-GB"/>
          </a:p>
        </p:txBody>
      </p:sp>
    </p:spTree>
    <p:extLst>
      <p:ext uri="{BB962C8B-B14F-4D97-AF65-F5344CB8AC3E}">
        <p14:creationId xmlns:p14="http://schemas.microsoft.com/office/powerpoint/2010/main" val="517746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Collection/Processing Methods</a:t>
            </a:r>
          </a:p>
        </p:txBody>
      </p:sp>
      <p:sp>
        <p:nvSpPr>
          <p:cNvPr id="3" name="Content Placeholder 2"/>
          <p:cNvSpPr>
            <a:spLocks noGrp="1"/>
          </p:cNvSpPr>
          <p:nvPr>
            <p:ph idx="1"/>
          </p:nvPr>
        </p:nvSpPr>
        <p:spPr>
          <a:xfrm>
            <a:off x="628650" y="2226469"/>
            <a:ext cx="3951977" cy="3263504"/>
          </a:xfrm>
        </p:spPr>
        <p:txBody>
          <a:bodyPr>
            <a:normAutofit/>
          </a:bodyPr>
          <a:lstStyle/>
          <a:p>
            <a:r>
              <a:rPr lang="en-GB" sz="2400" dirty="0">
                <a:solidFill>
                  <a:schemeClr val="bg2"/>
                </a:solidFill>
              </a:rPr>
              <a:t>Manual Methods</a:t>
            </a:r>
          </a:p>
          <a:p>
            <a:pPr lvl="1"/>
            <a:r>
              <a:rPr lang="en-GB" sz="2000" dirty="0">
                <a:solidFill>
                  <a:schemeClr val="bg2"/>
                </a:solidFill>
              </a:rPr>
              <a:t>Go to social media website or solicit contributions.</a:t>
            </a:r>
          </a:p>
          <a:p>
            <a:pPr lvl="1"/>
            <a:r>
              <a:rPr lang="en-GB" sz="2000" dirty="0">
                <a:solidFill>
                  <a:schemeClr val="bg2"/>
                </a:solidFill>
              </a:rPr>
              <a:t>Check for relevant content.</a:t>
            </a:r>
          </a:p>
          <a:p>
            <a:pPr lvl="1"/>
            <a:r>
              <a:rPr lang="en-GB" sz="2000" b="1" dirty="0">
                <a:solidFill>
                  <a:schemeClr val="bg2"/>
                </a:solidFill>
              </a:rPr>
              <a:t>Copy/Paste</a:t>
            </a:r>
            <a:r>
              <a:rPr lang="en-GB" sz="2000" dirty="0">
                <a:solidFill>
                  <a:schemeClr val="bg2"/>
                </a:solidFill>
              </a:rPr>
              <a:t> content into spreadsheet.</a:t>
            </a:r>
          </a:p>
          <a:p>
            <a:pPr lvl="1"/>
            <a:r>
              <a:rPr lang="en-GB" sz="2000" dirty="0">
                <a:solidFill>
                  <a:schemeClr val="bg2"/>
                </a:solidFill>
              </a:rPr>
              <a:t>Annotate spreadsheet.</a:t>
            </a:r>
          </a:p>
          <a:p>
            <a:pPr lvl="1"/>
            <a:r>
              <a:rPr lang="en-GB" sz="2000" dirty="0">
                <a:solidFill>
                  <a:schemeClr val="bg2"/>
                </a:solidFill>
              </a:rPr>
              <a:t>Visualise the data.</a:t>
            </a:r>
          </a:p>
          <a:p>
            <a:pPr lvl="1"/>
            <a:r>
              <a:rPr lang="en-GB" sz="2000" dirty="0">
                <a:solidFill>
                  <a:schemeClr val="bg2"/>
                </a:solidFill>
              </a:rPr>
              <a:t>Take action.</a:t>
            </a:r>
          </a:p>
        </p:txBody>
      </p:sp>
      <p:sp>
        <p:nvSpPr>
          <p:cNvPr id="4" name="Content Placeholder 2"/>
          <p:cNvSpPr txBox="1">
            <a:spLocks/>
          </p:cNvSpPr>
          <p:nvPr/>
        </p:nvSpPr>
        <p:spPr>
          <a:xfrm>
            <a:off x="4580626" y="2226469"/>
            <a:ext cx="3951977"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Automatic Methods</a:t>
            </a:r>
          </a:p>
          <a:p>
            <a:pPr lvl="1"/>
            <a:r>
              <a:rPr lang="en-GB" sz="2000" b="1" dirty="0"/>
              <a:t>Use platform APIs</a:t>
            </a:r>
          </a:p>
          <a:p>
            <a:pPr lvl="1"/>
            <a:r>
              <a:rPr lang="en-GB" sz="2000" dirty="0"/>
              <a:t>Perform query using the API (e.g., keyword search)</a:t>
            </a:r>
          </a:p>
          <a:p>
            <a:pPr lvl="1"/>
            <a:r>
              <a:rPr lang="en-GB" sz="2000" dirty="0"/>
              <a:t>Automatically populate a database or spreadsheet.</a:t>
            </a:r>
          </a:p>
          <a:p>
            <a:pPr lvl="1"/>
            <a:r>
              <a:rPr lang="en-GB" sz="2000" dirty="0"/>
              <a:t>Annotate manually or automatically the data.</a:t>
            </a:r>
          </a:p>
          <a:p>
            <a:pPr lvl="1"/>
            <a:r>
              <a:rPr lang="en-GB" sz="2000" dirty="0"/>
              <a:t>Visualise the data</a:t>
            </a:r>
          </a:p>
          <a:p>
            <a:pPr lvl="1"/>
            <a:r>
              <a:rPr lang="en-GB" sz="2000" dirty="0"/>
              <a:t>Take action</a:t>
            </a:r>
          </a:p>
        </p:txBody>
      </p:sp>
      <p:cxnSp>
        <p:nvCxnSpPr>
          <p:cNvPr id="6" name="Straight Connector 5"/>
          <p:cNvCxnSpPr/>
          <p:nvPr/>
        </p:nvCxnSpPr>
        <p:spPr>
          <a:xfrm>
            <a:off x="4543066" y="2226469"/>
            <a:ext cx="0" cy="3263504"/>
          </a:xfrm>
          <a:prstGeom prst="line">
            <a:avLst/>
          </a:prstGeom>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2"/>
          </p:nvPr>
        </p:nvSpPr>
        <p:spPr/>
        <p:txBody>
          <a:bodyPr/>
          <a:lstStyle/>
          <a:p>
            <a:fld id="{D63D4D68-E5E1-497F-B018-33FA9D88ECA8}" type="slidenum">
              <a:rPr lang="en-GB" smtClean="0"/>
              <a:t>8</a:t>
            </a:fld>
            <a:endParaRPr lang="en-GB"/>
          </a:p>
        </p:txBody>
      </p:sp>
    </p:spTree>
    <p:extLst>
      <p:ext uri="{BB962C8B-B14F-4D97-AF65-F5344CB8AC3E}">
        <p14:creationId xmlns:p14="http://schemas.microsoft.com/office/powerpoint/2010/main" val="1010352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21994" y="1881905"/>
            <a:ext cx="3993355" cy="4118518"/>
          </a:xfrm>
          <a:prstGeom prst="rect">
            <a:avLst/>
          </a:prstGeom>
          <a:solidFill>
            <a:schemeClr val="bg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p:txBody>
          <a:bodyPr/>
          <a:lstStyle/>
          <a:p>
            <a:r>
              <a:rPr lang="en-GB" dirty="0"/>
              <a:t>Automatic Data Collection APIs (Twitter)</a:t>
            </a:r>
          </a:p>
        </p:txBody>
      </p:sp>
      <p:sp>
        <p:nvSpPr>
          <p:cNvPr id="3" name="Content Placeholder 2"/>
          <p:cNvSpPr>
            <a:spLocks noGrp="1"/>
          </p:cNvSpPr>
          <p:nvPr>
            <p:ph idx="1"/>
          </p:nvPr>
        </p:nvSpPr>
        <p:spPr>
          <a:xfrm>
            <a:off x="628651" y="1881905"/>
            <a:ext cx="3821906" cy="3608068"/>
          </a:xfrm>
        </p:spPr>
        <p:txBody>
          <a:bodyPr>
            <a:normAutofit fontScale="62500" lnSpcReduction="20000"/>
          </a:bodyPr>
          <a:lstStyle/>
          <a:p>
            <a:r>
              <a:rPr lang="en-GB" dirty="0"/>
              <a:t>Automatic data collection generally relies on JSON APIs and OAuth credentials. For example, for Twitter, you need to: </a:t>
            </a:r>
          </a:p>
          <a:p>
            <a:pPr lvl="1" indent="-342900">
              <a:buFont typeface="+mj-lt"/>
              <a:buAutoNum type="arabicPeriod"/>
            </a:pPr>
            <a:r>
              <a:rPr lang="en-GB" dirty="0"/>
              <a:t>Create a Twitter account (</a:t>
            </a:r>
            <a:r>
              <a:rPr lang="en-GB" dirty="0">
                <a:hlinkClick r:id="rId2"/>
              </a:rPr>
              <a:t>https://twitter.com</a:t>
            </a:r>
            <a:r>
              <a:rPr lang="en-GB" dirty="0"/>
              <a:t>).</a:t>
            </a:r>
          </a:p>
          <a:p>
            <a:pPr lvl="1" indent="-342900">
              <a:buFont typeface="+mj-lt"/>
              <a:buAutoNum type="arabicPeriod"/>
            </a:pPr>
            <a:r>
              <a:rPr lang="en-GB" dirty="0"/>
              <a:t>Obtain an OAuth access credentials (i.e., access token, access secret, consumer key and consumer secret) (</a:t>
            </a:r>
            <a:r>
              <a:rPr lang="en-GB" dirty="0">
                <a:hlinkClick r:id="rId3"/>
              </a:rPr>
              <a:t>https://apps.twitter.com/app/new</a:t>
            </a:r>
            <a:r>
              <a:rPr lang="en-GB" dirty="0"/>
              <a:t>).</a:t>
            </a:r>
          </a:p>
          <a:p>
            <a:pPr lvl="1" indent="-342900">
              <a:buFont typeface="+mj-lt"/>
              <a:buAutoNum type="arabicPeriod"/>
            </a:pPr>
            <a:r>
              <a:rPr lang="en-GB" dirty="0"/>
              <a:t>Use Search API for collecting tweets (</a:t>
            </a:r>
            <a:r>
              <a:rPr lang="en-GB" dirty="0">
                <a:hlinkClick r:id="rId4"/>
              </a:rPr>
              <a:t>https://developer.twitter.com</a:t>
            </a:r>
            <a:r>
              <a:rPr lang="en-GB" dirty="0"/>
              <a:t>).</a:t>
            </a:r>
          </a:p>
          <a:p>
            <a:pPr lvl="1" indent="-342900">
              <a:buFont typeface="+mj-lt"/>
              <a:buAutoNum type="arabicPeriod"/>
            </a:pPr>
            <a:r>
              <a:rPr lang="en-GB" dirty="0"/>
              <a:t>Save Tweets in JSON or other format for later analysis. </a:t>
            </a:r>
          </a:p>
          <a:p>
            <a:pPr lvl="1" indent="-342900">
              <a:buFont typeface="+mj-lt"/>
              <a:buAutoNum type="arabicPeriod"/>
            </a:pPr>
            <a:endParaRPr lang="en-GB" dirty="0"/>
          </a:p>
          <a:p>
            <a:pPr lvl="1"/>
            <a:endParaRPr lang="en-GB" dirty="0"/>
          </a:p>
          <a:p>
            <a:pPr lvl="1"/>
            <a:endParaRPr lang="en-GB" dirty="0"/>
          </a:p>
          <a:p>
            <a:pPr marL="0" indent="0">
              <a:buNone/>
            </a:pPr>
            <a:endParaRPr lang="en-GB" dirty="0"/>
          </a:p>
        </p:txBody>
      </p:sp>
      <p:pic>
        <p:nvPicPr>
          <p:cNvPr id="7170" name="Picture 2" descr="https://upload.wikimedia.org/wikipedia/commons/thumb/d/d2/Oauth_logo.svg/180px-Oauth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754" y="4942405"/>
            <a:ext cx="1136683" cy="114299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0" descr="Image result for social media icon twit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62308" y="5027386"/>
            <a:ext cx="973037" cy="97303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521993" y="2112737"/>
            <a:ext cx="4093368" cy="3927302"/>
          </a:xfrm>
          <a:prstGeom prst="rect">
            <a:avLst/>
          </a:prstGeom>
        </p:spPr>
        <p:txBody>
          <a:bodyPr vert="horz" lIns="68580" tIns="34290" rIns="68580" bIns="3429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b="1" dirty="0">
                <a:latin typeface="Roboto Mono for Powerline" pitchFamily="2" charset="0"/>
                <a:ea typeface="Roboto Mono for Powerline" pitchFamily="2" charset="0"/>
              </a:rPr>
              <a:t>$ gem install </a:t>
            </a:r>
            <a:r>
              <a:rPr lang="en-GB" sz="1500" b="1" dirty="0" err="1">
                <a:latin typeface="Roboto Mono for Powerline" pitchFamily="2" charset="0"/>
                <a:ea typeface="Roboto Mono for Powerline" pitchFamily="2" charset="0"/>
              </a:rPr>
              <a:t>twurl</a:t>
            </a:r>
            <a:endParaRPr lang="en-GB" sz="1500" b="1" dirty="0">
              <a:latin typeface="Roboto Mono for Powerline" pitchFamily="2" charset="0"/>
              <a:ea typeface="Roboto Mono for Powerline" pitchFamily="2" charset="0"/>
            </a:endParaRP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u="sng"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a:t>
            </a:r>
            <a:r>
              <a:rPr lang="en-US" altLang="en-US" sz="1500" b="1" i="1" u="sng" dirty="0">
                <a:solidFill>
                  <a:srgbClr val="24292E"/>
                </a:solidFill>
                <a:latin typeface="Roboto Mono for Powerline" pitchFamily="2" charset="0"/>
                <a:ea typeface="Roboto Mono for Powerline" pitchFamily="2" charset="0"/>
              </a:rPr>
              <a:t>secret</a:t>
            </a:r>
          </a:p>
          <a:p>
            <a:pPr marL="0" indent="0" eaLnBrk="0" fontAlgn="base" hangingPunct="0">
              <a:lnSpc>
                <a:spcPct val="100000"/>
              </a:lnSpc>
              <a:spcBef>
                <a:spcPct val="0"/>
              </a:spcBef>
              <a:spcAft>
                <a:spcPct val="0"/>
              </a:spcAft>
              <a:buNone/>
            </a:pPr>
            <a:r>
              <a:rPr lang="en-GB" sz="1500" b="1" dirty="0">
                <a:latin typeface="Roboto Mono for Powerline" pitchFamily="2" charset="0"/>
                <a:ea typeface="Roboto Mono for Powerline" pitchFamily="2" charset="0"/>
              </a:rPr>
              <a:t>$ </a:t>
            </a:r>
            <a:r>
              <a:rPr lang="en-US" altLang="en-US" sz="1500" b="1" dirty="0" err="1">
                <a:solidFill>
                  <a:srgbClr val="24292E"/>
                </a:solidFill>
                <a:latin typeface="Roboto Mono for Powerline" pitchFamily="2" charset="0"/>
                <a:ea typeface="Roboto Mono for Powerline" pitchFamily="2" charset="0"/>
              </a:rPr>
              <a:t>twurl</a:t>
            </a:r>
            <a:r>
              <a:rPr lang="en-US" altLang="en-US" sz="1500" b="1" dirty="0">
                <a:solidFill>
                  <a:srgbClr val="24292E"/>
                </a:solidFill>
                <a:latin typeface="Roboto Mono for Powerline" pitchFamily="2" charset="0"/>
                <a:ea typeface="Roboto Mono for Powerline" pitchFamily="2" charset="0"/>
              </a:rPr>
              <a:t> authorize --consumer-key </a:t>
            </a:r>
            <a:r>
              <a:rPr lang="en-US" altLang="en-US" sz="1500" b="1" i="1" dirty="0">
                <a:solidFill>
                  <a:srgbClr val="24292E"/>
                </a:solidFill>
                <a:latin typeface="Roboto Mono for Powerline" pitchFamily="2" charset="0"/>
                <a:ea typeface="Roboto Mono for Powerline" pitchFamily="2" charset="0"/>
              </a:rPr>
              <a:t>key</a:t>
            </a:r>
            <a:r>
              <a:rPr lang="en-US" altLang="en-US" sz="1500" b="1" dirty="0">
                <a:solidFill>
                  <a:srgbClr val="24292E"/>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b="1" dirty="0">
                <a:solidFill>
                  <a:srgbClr val="24292E"/>
                </a:solidFill>
                <a:latin typeface="Roboto Mono for Powerline" pitchFamily="2" charset="0"/>
                <a:ea typeface="Roboto Mono for Powerline" pitchFamily="2" charset="0"/>
              </a:rPr>
              <a:t>                  --consumer-secret secret</a:t>
            </a:r>
          </a:p>
          <a:p>
            <a:pPr marL="0" indent="0" eaLnBrk="0" fontAlgn="base" hangingPunct="0">
              <a:lnSpc>
                <a:spcPct val="100000"/>
              </a:lnSpc>
              <a:spcBef>
                <a:spcPct val="0"/>
              </a:spcBef>
              <a:spcAft>
                <a:spcPct val="0"/>
              </a:spcAft>
              <a:buNone/>
            </a:pPr>
            <a:r>
              <a:rPr lang="en-US" altLang="en-US" sz="1500" b="1" dirty="0">
                <a:solidFill>
                  <a:prstClr val="black"/>
                </a:solidFill>
                <a:latin typeface="Roboto Mono for Powerline" pitchFamily="2" charset="0"/>
                <a:ea typeface="Roboto Mono for Powerline" pitchFamily="2" charset="0"/>
              </a:rPr>
              <a:t>$ </a:t>
            </a:r>
            <a:r>
              <a:rPr lang="en-US" altLang="en-US" sz="1500" b="1" dirty="0" err="1">
                <a:solidFill>
                  <a:prstClr val="black"/>
                </a:solidFill>
                <a:latin typeface="Roboto Mono for Powerline" pitchFamily="2" charset="0"/>
                <a:ea typeface="Roboto Mono for Powerline" pitchFamily="2" charset="0"/>
              </a:rPr>
              <a:t>twurl</a:t>
            </a:r>
            <a:r>
              <a:rPr lang="en-US" altLang="en-US" sz="1500" b="1" dirty="0">
                <a:solidFill>
                  <a:prstClr val="black"/>
                </a:solidFill>
                <a:latin typeface="Roboto Mono for Powerline" pitchFamily="2" charset="0"/>
                <a:ea typeface="Roboto Mono for Powerline" pitchFamily="2" charset="0"/>
              </a:rPr>
              <a:t> "/1.1/search/</a:t>
            </a:r>
            <a:r>
              <a:rPr lang="en-US" altLang="en-US" sz="1500" b="1" dirty="0" err="1">
                <a:solidFill>
                  <a:prstClr val="black"/>
                </a:solidFill>
                <a:latin typeface="Roboto Mono for Powerline" pitchFamily="2" charset="0"/>
                <a:ea typeface="Roboto Mono for Powerline" pitchFamily="2" charset="0"/>
              </a:rPr>
              <a:t>tweets.json?q</a:t>
            </a:r>
            <a:r>
              <a:rPr lang="en-US" altLang="en-US" sz="1500" b="1" dirty="0">
                <a:solidFill>
                  <a:prstClr val="black"/>
                </a:solidFill>
                <a:latin typeface="Roboto Mono for Powerline" pitchFamily="2" charset="0"/>
                <a:ea typeface="Roboto Mono for Powerline" pitchFamily="2" charset="0"/>
              </a:rPr>
              <a:t>=earthquake“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"statuses":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created_at</a:t>
            </a:r>
            <a:r>
              <a:rPr lang="en-US" altLang="en-US" sz="1500" dirty="0">
                <a:solidFill>
                  <a:prstClr val="black"/>
                </a:solidFill>
                <a:latin typeface="Roboto Mono for Powerline" pitchFamily="2" charset="0"/>
                <a:ea typeface="Roboto Mono for Powerline" pitchFamily="2" charset="0"/>
              </a:rPr>
              <a:t>": "Mon Feb 12 10:58:42 +0000 2018",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963004430915289100,</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"963004430915289088",</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"text": "RT @Independent: Magnitude 4.4 earthquake strikes near Beijing https://t.co/usygUyOkyA",</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"truncated": false,</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"entities":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"hashtags":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"symbols":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user_mentions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screen_name</a:t>
            </a:r>
            <a:r>
              <a:rPr lang="en-US" altLang="en-US" sz="1500" dirty="0">
                <a:solidFill>
                  <a:prstClr val="black"/>
                </a:solidFill>
                <a:latin typeface="Roboto Mono for Powerline" pitchFamily="2" charset="0"/>
                <a:ea typeface="Roboto Mono for Powerline" pitchFamily="2" charset="0"/>
              </a:rPr>
              <a:t>":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"name": "The Independent",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"id":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id_str</a:t>
            </a:r>
            <a:r>
              <a:rPr lang="en-US" altLang="en-US" sz="1500" dirty="0">
                <a:solidFill>
                  <a:prstClr val="black"/>
                </a:solidFill>
                <a:latin typeface="Roboto Mono for Powerline" pitchFamily="2" charset="0"/>
                <a:ea typeface="Roboto Mono for Powerline" pitchFamily="2" charset="0"/>
              </a:rPr>
              <a:t>": "16973333",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15</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urls</a:t>
            </a: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url</a:t>
            </a:r>
            <a:r>
              <a:rPr lang="en-US" altLang="en-US" sz="1500" dirty="0">
                <a:solidFill>
                  <a:prstClr val="black"/>
                </a:solidFill>
                <a:latin typeface="Roboto Mono for Powerline" pitchFamily="2" charset="0"/>
                <a:ea typeface="Roboto Mono for Powerline" pitchFamily="2" charset="0"/>
              </a:rPr>
              <a:t>": "https://t.co/</a:t>
            </a:r>
            <a:r>
              <a:rPr lang="en-US" altLang="en-US" sz="1500" dirty="0" err="1">
                <a:solidFill>
                  <a:prstClr val="black"/>
                </a:solidFill>
                <a:latin typeface="Roboto Mono for Powerline" pitchFamily="2" charset="0"/>
                <a:ea typeface="Roboto Mono for Powerline" pitchFamily="2" charset="0"/>
              </a:rPr>
              <a:t>usygUyOkyA</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expanded_url</a:t>
            </a:r>
            <a:r>
              <a:rPr lang="en-US" altLang="en-US" sz="1500" dirty="0">
                <a:solidFill>
                  <a:prstClr val="black"/>
                </a:solidFill>
                <a:latin typeface="Roboto Mono for Powerline" pitchFamily="2" charset="0"/>
                <a:ea typeface="Roboto Mono for Powerline" pitchFamily="2" charset="0"/>
              </a:rPr>
              <a:t>": "http://www.independent.co.uk/news/world/asia/beijing-earthquake-latest-update-china-magnitude-hebei-tremors-capital-a8206336.html",</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r>
              <a:rPr lang="en-US" altLang="en-US" sz="1500" dirty="0" err="1">
                <a:solidFill>
                  <a:prstClr val="black"/>
                </a:solidFill>
                <a:latin typeface="Roboto Mono for Powerline" pitchFamily="2" charset="0"/>
                <a:ea typeface="Roboto Mono for Powerline" pitchFamily="2" charset="0"/>
              </a:rPr>
              <a:t>display_url</a:t>
            </a:r>
            <a:r>
              <a:rPr lang="en-US" altLang="en-US" sz="1500" dirty="0">
                <a:solidFill>
                  <a:prstClr val="black"/>
                </a:solidFill>
                <a:latin typeface="Roboto Mono for Powerline" pitchFamily="2" charset="0"/>
                <a:ea typeface="Roboto Mono for Powerline" pitchFamily="2" charset="0"/>
              </a:rPr>
              <a:t>": "independent.co.uk/news/world/</a:t>
            </a:r>
            <a:r>
              <a:rPr lang="en-US" altLang="en-US" sz="1500" dirty="0" err="1">
                <a:solidFill>
                  <a:prstClr val="black"/>
                </a:solidFill>
                <a:latin typeface="Roboto Mono for Powerline" pitchFamily="2" charset="0"/>
                <a:ea typeface="Roboto Mono for Powerline" pitchFamily="2" charset="0"/>
              </a:rPr>
              <a:t>asi</a:t>
            </a:r>
            <a:r>
              <a:rPr lang="en-US" altLang="en-US" sz="1500" dirty="0">
                <a:solidFill>
                  <a:prstClr val="black"/>
                </a:solidFill>
                <a:latin typeface="Roboto Mono for Powerline" pitchFamily="2" charset="0"/>
                <a:ea typeface="Roboto Mono for Powerline" pitchFamily="2" charset="0"/>
              </a:rPr>
              <a:t>…",</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"indices":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63,</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86</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a:t>
            </a:r>
          </a:p>
          <a:p>
            <a:pPr marL="0" indent="0" eaLnBrk="0" fontAlgn="base" hangingPunct="0">
              <a:lnSpc>
                <a:spcPct val="100000"/>
              </a:lnSpc>
              <a:spcBef>
                <a:spcPct val="0"/>
              </a:spcBef>
              <a:spcAft>
                <a:spcPct val="0"/>
              </a:spcAft>
              <a:buNone/>
            </a:pPr>
            <a:r>
              <a:rPr lang="en-US" altLang="en-US" sz="1500" dirty="0">
                <a:solidFill>
                  <a:prstClr val="black"/>
                </a:solidFill>
                <a:latin typeface="Roboto Mono for Powerline" pitchFamily="2" charset="0"/>
                <a:ea typeface="Roboto Mono for Powerline" pitchFamily="2" charset="0"/>
              </a:rPr>
              <a:t>      }, </a:t>
            </a:r>
          </a:p>
          <a:p>
            <a:pPr marL="0" indent="0" eaLnBrk="0" fontAlgn="base" hangingPunct="0">
              <a:lnSpc>
                <a:spcPct val="100000"/>
              </a:lnSpc>
              <a:spcBef>
                <a:spcPct val="0"/>
              </a:spcBef>
              <a:spcAft>
                <a:spcPct val="0"/>
              </a:spcAft>
              <a:buNone/>
            </a:pPr>
            <a:r>
              <a:rPr lang="en-US" altLang="en-US" sz="975" dirty="0">
                <a:solidFill>
                  <a:prstClr val="black"/>
                </a:solidFill>
                <a:latin typeface="Roboto Mono for Powerline" pitchFamily="2" charset="0"/>
                <a:ea typeface="Roboto Mono for Powerline" pitchFamily="2" charset="0"/>
              </a:rPr>
              <a:t> </a:t>
            </a:r>
          </a:p>
          <a:p>
            <a:pPr marL="0" indent="0">
              <a:buNone/>
            </a:pPr>
            <a:endParaRPr lang="en-GB" sz="2100" dirty="0"/>
          </a:p>
          <a:p>
            <a:pPr lvl="1"/>
            <a:endParaRPr lang="en-GB" sz="1800" dirty="0"/>
          </a:p>
          <a:p>
            <a:pPr marL="0" indent="0">
              <a:buNone/>
            </a:pPr>
            <a:endParaRPr lang="en-GB" sz="2100" dirty="0"/>
          </a:p>
        </p:txBody>
      </p:sp>
      <p:sp>
        <p:nvSpPr>
          <p:cNvPr id="12" name="Rectangle 11"/>
          <p:cNvSpPr/>
          <p:nvPr/>
        </p:nvSpPr>
        <p:spPr>
          <a:xfrm>
            <a:off x="4572000" y="5157460"/>
            <a:ext cx="3943348" cy="842963"/>
          </a:xfrm>
          <a:prstGeom prst="rect">
            <a:avLst/>
          </a:prstGeom>
          <a:gradFill flip="none" rotWithShape="1">
            <a:gsLst>
              <a:gs pos="100000">
                <a:srgbClr val="E7E6E6">
                  <a:alpha val="0"/>
                </a:srgbClr>
              </a:gs>
              <a:gs pos="57000">
                <a:srgbClr val="E7E6E6"/>
              </a:gs>
              <a:gs pos="0">
                <a:schemeClr val="bg2">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1" name="Rectangle 10"/>
          <p:cNvSpPr/>
          <p:nvPr/>
        </p:nvSpPr>
        <p:spPr>
          <a:xfrm>
            <a:off x="4521993" y="1881905"/>
            <a:ext cx="3993355" cy="2308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3" name="TextBox 12"/>
          <p:cNvSpPr txBox="1"/>
          <p:nvPr/>
        </p:nvSpPr>
        <p:spPr>
          <a:xfrm>
            <a:off x="4521993" y="1881905"/>
            <a:ext cx="3178142" cy="230832"/>
          </a:xfrm>
          <a:prstGeom prst="rect">
            <a:avLst/>
          </a:prstGeom>
          <a:noFill/>
        </p:spPr>
        <p:txBody>
          <a:bodyPr wrap="square" rtlCol="0">
            <a:spAutoFit/>
          </a:bodyPr>
          <a:lstStyle/>
          <a:p>
            <a:r>
              <a:rPr lang="en-GB" sz="900" dirty="0">
                <a:solidFill>
                  <a:schemeClr val="bg1"/>
                </a:solidFill>
              </a:rPr>
              <a:t>Example</a:t>
            </a:r>
            <a:endParaRPr lang="en-GB" sz="1200" dirty="0">
              <a:solidFill>
                <a:schemeClr val="bg1"/>
              </a:solidFill>
            </a:endParaRPr>
          </a:p>
        </p:txBody>
      </p:sp>
      <p:sp>
        <p:nvSpPr>
          <p:cNvPr id="4" name="Slide Number Placeholder 3"/>
          <p:cNvSpPr>
            <a:spLocks noGrp="1"/>
          </p:cNvSpPr>
          <p:nvPr>
            <p:ph type="sldNum" sz="quarter" idx="12"/>
          </p:nvPr>
        </p:nvSpPr>
        <p:spPr/>
        <p:txBody>
          <a:bodyPr/>
          <a:lstStyle/>
          <a:p>
            <a:fld id="{D63D4D68-E5E1-497F-B018-33FA9D88ECA8}" type="slidenum">
              <a:rPr lang="en-GB" smtClean="0"/>
              <a:t>9</a:t>
            </a:fld>
            <a:endParaRPr lang="en-GB"/>
          </a:p>
        </p:txBody>
      </p:sp>
    </p:spTree>
    <p:extLst>
      <p:ext uri="{BB962C8B-B14F-4D97-AF65-F5344CB8AC3E}">
        <p14:creationId xmlns:p14="http://schemas.microsoft.com/office/powerpoint/2010/main" val="5694937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14828</TotalTime>
  <Words>2016</Words>
  <Application>Microsoft Office PowerPoint</Application>
  <PresentationFormat>On-screen Show (4:3)</PresentationFormat>
  <Paragraphs>339</Paragraphs>
  <Slides>26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Open Sans</vt:lpstr>
      <vt:lpstr>Roboto Light</vt:lpstr>
      <vt:lpstr>Roboto Mono for Powerline</vt:lpstr>
      <vt:lpstr>Office Theme</vt:lpstr>
      <vt:lpstr>SMASAC - Data Collection and Filtering</vt:lpstr>
      <vt:lpstr>Social Media Usage during Crises</vt:lpstr>
      <vt:lpstr>Access to Social Media</vt:lpstr>
      <vt:lpstr>Most used Social Media Platforms</vt:lpstr>
      <vt:lpstr>Most used Social Media Platforms</vt:lpstr>
      <vt:lpstr>Worldwide Social Media App Usage</vt:lpstr>
      <vt:lpstr>Data Collection/Processing Methods</vt:lpstr>
      <vt:lpstr>Data Collection/Processing Methods</vt:lpstr>
      <vt:lpstr>Automatic Data Collection APIs (Twitter)</vt:lpstr>
      <vt:lpstr>Twitter Data and Crises</vt:lpstr>
      <vt:lpstr>Accessing Relevant Information</vt:lpstr>
      <vt:lpstr>Hurricane Harvey –  Data Collection/Filtering</vt:lpstr>
      <vt:lpstr>Data Curation (Filtering)</vt:lpstr>
      <vt:lpstr>Filtering Methods</vt:lpstr>
      <vt:lpstr>Filtering using Social Media APIs</vt:lpstr>
      <vt:lpstr>PowerPoint Presentation</vt:lpstr>
      <vt:lpstr>Post Collection Filtering</vt:lpstr>
      <vt:lpstr>Text Clustering</vt:lpstr>
      <vt:lpstr>Semantic Search</vt:lpstr>
      <vt:lpstr>Semantic Search - Motivation</vt:lpstr>
      <vt:lpstr>Semantic Search - Approach</vt:lpstr>
      <vt:lpstr>Document Entities - Example</vt:lpstr>
      <vt:lpstr>Graph Representation of Tweet</vt:lpstr>
      <vt:lpstr>Ontological Representation</vt:lpstr>
      <vt:lpstr>Automatic Data Collection on Twitter</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Gregoire.Burel</dc:creator>
  <cp:lastModifiedBy>Gregoire.Burel</cp:lastModifiedBy>
  <cp:revision>176</cp:revision>
  <dcterms:created xsi:type="dcterms:W3CDTF">2018-03-07T10:04:08Z</dcterms:created>
  <dcterms:modified xsi:type="dcterms:W3CDTF">2018-04-22T08:53:59Z</dcterms:modified>
</cp:coreProperties>
</file>