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65" r:id="rId2"/>
    <p:sldId id="347" r:id="rId3"/>
    <p:sldId id="348" r:id="rId4"/>
    <p:sldId id="371" r:id="rId5"/>
    <p:sldId id="349" r:id="rId6"/>
    <p:sldId id="350" r:id="rId7"/>
    <p:sldId id="351" r:id="rId8"/>
    <p:sldId id="352" r:id="rId9"/>
    <p:sldId id="353" r:id="rId10"/>
    <p:sldId id="367" r:id="rId11"/>
    <p:sldId id="354" r:id="rId12"/>
    <p:sldId id="355" r:id="rId13"/>
    <p:sldId id="368" r:id="rId14"/>
    <p:sldId id="356" r:id="rId15"/>
    <p:sldId id="357" r:id="rId16"/>
    <p:sldId id="358" r:id="rId17"/>
    <p:sldId id="359" r:id="rId18"/>
    <p:sldId id="360" r:id="rId19"/>
    <p:sldId id="362" r:id="rId20"/>
    <p:sldId id="363" r:id="rId21"/>
    <p:sldId id="372" r:id="rId22"/>
    <p:sldId id="314" r:id="rId23"/>
    <p:sldId id="364" r:id="rId24"/>
    <p:sldId id="369" r:id="rId25"/>
    <p:sldId id="3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056"/>
    <a:srgbClr val="A5C6B4"/>
    <a:srgbClr val="F806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5" autoAdjust="0"/>
    <p:restoredTop sz="92594" autoAdjust="0"/>
  </p:normalViewPr>
  <p:slideViewPr>
    <p:cSldViewPr snapToGrid="0">
      <p:cViewPr varScale="1">
        <p:scale>
          <a:sx n="62" d="100"/>
          <a:sy n="62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more recently, packages</a:t>
            </a:r>
            <a:r>
              <a:rPr lang="en-US" baseline="0"/>
              <a:t> like spacy have made enormous progress in dealing with noisy data, given their ubiquity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the best performance still tends to be achieved by Twitter-specific NER</a:t>
            </a:r>
            <a:r>
              <a:rPr lang="en-US" baseline="0"/>
              <a:t> systems. These systems have some common themes, and we describe both a classic and a more recent example shortly. In the notebooks, a link and description is provided for TwitterNER, a recently developed system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people the link to TwitterNER in the notebook, but we will not be doing the hands on in the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problem is known as co-reference resolution and is very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8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NLP community one tries to link the entity extractions to a canonical knowledge base like Dbpedia. Other communities pursue the same problem in slightly different ways (e.g., record linkage)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Entity 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</a:t>
            </a:r>
            <a:r>
              <a:rPr lang="en-US">
                <a:solidFill>
                  <a:srgbClr val="FF0000"/>
                </a:solidFill>
              </a:rPr>
              <a:t>sense-awar</a:t>
            </a:r>
            <a:r>
              <a:rPr lang="en-US"/>
              <a:t>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154811" y="2640948"/>
            <a:ext cx="66012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2060"/>
                </a:solidFill>
              </a:rPr>
              <a:t>Demonstration of fastText over Twitter data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660399" y="3281046"/>
            <a:ext cx="750993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002060"/>
                </a:solidFill>
              </a:rPr>
              <a:t>Tools like SpaCy and Stanford NER can work directly with embeddings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B1F-69D0-45C7-9A40-FAC7318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06" y="365126"/>
            <a:ext cx="8771382" cy="1325563"/>
          </a:xfrm>
        </p:spPr>
        <p:txBody>
          <a:bodyPr/>
          <a:lstStyle/>
          <a:p>
            <a:r>
              <a:rPr lang="en-US"/>
              <a:t>Powerful Tools Available</a:t>
            </a:r>
          </a:p>
        </p:txBody>
      </p:sp>
      <p:pic>
        <p:nvPicPr>
          <p:cNvPr id="2050" name="Picture 2" descr="Image result for spacy ner">
            <a:extLst>
              <a:ext uri="{FF2B5EF4-FFF2-40B4-BE49-F238E27FC236}">
                <a16:creationId xmlns:a16="http://schemas.microsoft.com/office/drawing/2014/main" id="{BF8CE563-B98B-4D8B-85DB-9319C6BB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" y="2029447"/>
            <a:ext cx="3962400" cy="20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1664F-3E2D-44D1-869B-2D54C62E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4565120"/>
            <a:ext cx="4090226" cy="21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EEDD-DFDA-43E7-BDEF-132D6284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" y="3730017"/>
            <a:ext cx="3284692" cy="246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4D1C3-2098-4FA9-9AE9-B6310FFD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12" y="2602471"/>
            <a:ext cx="1757118" cy="1757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D94560-CDCC-433E-9834-5916B4502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678" y="3299670"/>
            <a:ext cx="2442210" cy="105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F3A1EB-BA6B-484A-AA20-176F12D3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770" y="1342696"/>
            <a:ext cx="3106118" cy="1619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450849"/>
            <a:ext cx="8827008" cy="5035296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A38355-5A7F-4B61-8049-EB7D4C4B3DC5}"/>
              </a:ext>
            </a:extLst>
          </p:cNvPr>
          <p:cNvSpPr txBox="1">
            <a:spLocks/>
          </p:cNvSpPr>
          <p:nvPr/>
        </p:nvSpPr>
        <p:spPr>
          <a:xfrm>
            <a:off x="1914144" y="3281046"/>
            <a:ext cx="566928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Demonstration of SpaCy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 b="1"/>
              <a:t>Example:</a:t>
            </a:r>
            <a:r>
              <a:rPr lang="en-US"/>
              <a:t>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30D90-CBA2-46EA-91F2-0573C998920B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68" y="3761064"/>
            <a:ext cx="5910665" cy="20302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6B083CC-4209-47D3-8AFB-A755190E41BB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Are Off-the-shelf Tools Good Enough?</a:t>
            </a:r>
          </a:p>
        </p:txBody>
      </p:sp>
    </p:spTree>
    <p:extLst>
      <p:ext uri="{BB962C8B-B14F-4D97-AF65-F5344CB8AC3E}">
        <p14:creationId xmlns:p14="http://schemas.microsoft.com/office/powerpoint/2010/main" val="175342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Are Off-the-shelf Tools Good Enough?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ED2A46-1714-4043-8859-0515A435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7886700" cy="4351338"/>
          </a:xfrm>
        </p:spPr>
        <p:txBody>
          <a:bodyPr/>
          <a:lstStyle/>
          <a:p>
            <a:r>
              <a:rPr lang="en-US"/>
              <a:t>Example: Stanford NER (off-the-shelf) vs. T-SEG (a Twitter-specific NER tool)</a:t>
            </a:r>
          </a:p>
          <a:p>
            <a:r>
              <a:rPr lang="en-US"/>
              <a:t>P, R and F1 below stand for Precision, Recall and F1-Measure resp.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CD10C-D795-43F9-9BE2-0158C5C2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2" y="3473196"/>
            <a:ext cx="7090456" cy="243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16647-0CBA-4CDC-A66E-8FCBED8E4481}"/>
              </a:ext>
            </a:extLst>
          </p:cNvPr>
          <p:cNvSpPr/>
          <p:nvPr/>
        </p:nvSpPr>
        <p:spPr>
          <a:xfrm>
            <a:off x="304800" y="1690689"/>
            <a:ext cx="8595360" cy="1930335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3F1C3-6003-4D94-915E-6A63B46DBE1C}"/>
              </a:ext>
            </a:extLst>
          </p:cNvPr>
          <p:cNvSpPr txBox="1"/>
          <p:nvPr/>
        </p:nvSpPr>
        <p:spPr>
          <a:xfrm>
            <a:off x="900685" y="2042602"/>
            <a:ext cx="7595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Training Twitter-specific models and using Twitter-specific features offers significant performance advantages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AA111D-A7A9-4A20-AA18-6ABD3344B561}"/>
              </a:ext>
            </a:extLst>
          </p:cNvPr>
          <p:cNvSpPr/>
          <p:nvPr/>
        </p:nvSpPr>
        <p:spPr>
          <a:xfrm>
            <a:off x="6693408" y="3473196"/>
            <a:ext cx="1281730" cy="257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BDA680-BA2B-49A7-BB1B-55390EF54BAA}"/>
              </a:ext>
            </a:extLst>
          </p:cNvPr>
          <p:cNvCxnSpPr/>
          <p:nvPr/>
        </p:nvCxnSpPr>
        <p:spPr>
          <a:xfrm>
            <a:off x="4645152" y="3473196"/>
            <a:ext cx="2170176" cy="428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662CE1-4096-4132-B041-42E280DDC82E}"/>
              </a:ext>
            </a:extLst>
          </p:cNvPr>
          <p:cNvSpPr txBox="1"/>
          <p:nvPr/>
        </p:nvSpPr>
        <p:spPr>
          <a:xfrm>
            <a:off x="6400800" y="6361629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5577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D3C8-49EA-4FD6-AA72-3757D455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Twitter-specific NER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1084-3E46-400D-BE22-90BD771E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46" y="2313304"/>
            <a:ext cx="4065270" cy="435133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Best systems maximize ‘signal’ by leveraging joint contexts, distributional similarity, word embeddings and even URLs</a:t>
            </a:r>
          </a:p>
          <a:p>
            <a:r>
              <a:rPr lang="en-US" sz="2400"/>
              <a:t>Geotagging tweets has emerged as its own ‘mini-area’ of research in the KDD, SW and WWW communities</a:t>
            </a:r>
          </a:p>
          <a:p>
            <a:r>
              <a:rPr lang="en-US" sz="2400"/>
              <a:t>Performance is improving slowly, albeit still far from performance on traditional inputs like newswire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304FCA-E1F7-4952-AD14-0BCA8C5AD477}"/>
              </a:ext>
            </a:extLst>
          </p:cNvPr>
          <p:cNvSpPr txBox="1">
            <a:spLocks/>
          </p:cNvSpPr>
          <p:nvPr/>
        </p:nvSpPr>
        <p:spPr>
          <a:xfrm>
            <a:off x="4462272" y="2334512"/>
            <a:ext cx="4450080" cy="42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Social-media specific NLP packages have emerged e.g., ArkNLP, T-SEG; workshops, shared competitions etc. </a:t>
            </a:r>
          </a:p>
          <a:p>
            <a:r>
              <a:rPr lang="en-US" sz="2400"/>
              <a:t>Lots of research into how to parse irregular text, NLP methods have arguably become more robust as a result</a:t>
            </a:r>
          </a:p>
          <a:p>
            <a:r>
              <a:rPr lang="en-US" sz="2400"/>
              <a:t>Spurred research on joint models, cross-domain entity linking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8DBB-8D56-4255-A54A-976A80CEAE97}"/>
              </a:ext>
            </a:extLst>
          </p:cNvPr>
          <p:cNvSpPr txBox="1"/>
          <p:nvPr/>
        </p:nvSpPr>
        <p:spPr>
          <a:xfrm>
            <a:off x="5803392" y="1564015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D7F7-ADAC-4080-A271-18B84408AA8B}"/>
              </a:ext>
            </a:extLst>
          </p:cNvPr>
          <p:cNvSpPr txBox="1"/>
          <p:nvPr/>
        </p:nvSpPr>
        <p:spPr>
          <a:xfrm>
            <a:off x="847344" y="1564015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Common Themes</a:t>
            </a:r>
          </a:p>
        </p:txBody>
      </p:sp>
    </p:spTree>
    <p:extLst>
      <p:ext uri="{BB962C8B-B14F-4D97-AF65-F5344CB8AC3E}">
        <p14:creationId xmlns:p14="http://schemas.microsoft.com/office/powerpoint/2010/main" val="186621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System: T-SEG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825624"/>
            <a:ext cx="8825484" cy="47214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First system to (arguably) show that Twitter-specific NER far outperforms off-the-shelf state-of-the-art NERs </a:t>
            </a:r>
          </a:p>
          <a:p>
            <a:r>
              <a:rPr lang="en-US"/>
              <a:t>Standard features e.g., POS tags, with some optimized for Twitter</a:t>
            </a:r>
          </a:p>
          <a:p>
            <a:pPr lvl="1"/>
            <a:r>
              <a:rPr lang="en-US"/>
              <a:t>Twitter-specific features include new tags for hashtags, retweets etc.</a:t>
            </a:r>
          </a:p>
          <a:p>
            <a:pPr lvl="1"/>
            <a:r>
              <a:rPr lang="en-US"/>
              <a:t>Showed results earlier</a:t>
            </a:r>
          </a:p>
          <a:p>
            <a:r>
              <a:rPr lang="en-US"/>
              <a:t>In-domain training data i.e. </a:t>
            </a:r>
            <a:r>
              <a:rPr lang="en-US" i="1"/>
              <a:t>actual tweets</a:t>
            </a:r>
          </a:p>
          <a:p>
            <a:pPr lvl="1"/>
            <a:r>
              <a:rPr lang="en-US"/>
              <a:t>Also used IRC chat data to supplement small training data</a:t>
            </a:r>
          </a:p>
          <a:p>
            <a:r>
              <a:rPr lang="en-US"/>
              <a:t>Used distributional similarity to account for spelling variations, </a:t>
            </a:r>
          </a:p>
          <a:p>
            <a:pPr lvl="1"/>
            <a:r>
              <a:rPr lang="en-US"/>
              <a:t>Predated similar ‘word embedding’ techniques like fastText by many years (conceptually)!</a:t>
            </a:r>
          </a:p>
          <a:p>
            <a:pPr lvl="1"/>
            <a:r>
              <a:rPr lang="en-US"/>
              <a:t>Clusters words like ‘tomarrow’, ‘tomm’, ‘tommarow’, ‘tommarrow’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0541E-0039-47AC-8A76-8ED40D7DA676}"/>
              </a:ext>
            </a:extLst>
          </p:cNvPr>
          <p:cNvSpPr txBox="1"/>
          <p:nvPr/>
        </p:nvSpPr>
        <p:spPr>
          <a:xfrm>
            <a:off x="6425184" y="6468882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10102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6CEF-80A3-4CFD-A9BB-1C66D281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Recent System: TwitterNER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5482-83E4-4D7B-BC28-ED9C8462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BBBCF-B341-4F96-8E03-7D7F78D47761}"/>
              </a:ext>
            </a:extLst>
          </p:cNvPr>
          <p:cNvSpPr txBox="1"/>
          <p:nvPr/>
        </p:nvSpPr>
        <p:spPr>
          <a:xfrm>
            <a:off x="6107176" y="6471849"/>
            <a:ext cx="296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(Mishra and Diesner, 2013)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808EF-D515-4A45-9CCD-07E40B1F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770"/>
            <a:ext cx="8327136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15B1-1873-4C36-A684-2B8B2559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Further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422C-9FED-4D43-9DE4-F348D1C7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707"/>
            <a:ext cx="7886700" cy="125075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Models can be made more precise by treating each entity type (such as locations) individually i.e. train type-specific models</a:t>
            </a:r>
          </a:p>
          <a:p>
            <a:r>
              <a:rPr lang="en-US" sz="2000"/>
              <a:t>In some instances, entities can be </a:t>
            </a:r>
            <a:r>
              <a:rPr lang="en-US" sz="2000" i="1"/>
              <a:t>inferred</a:t>
            </a:r>
            <a:r>
              <a:rPr lang="en-US" sz="2000"/>
              <a:t> despite not being explicitly present in the text (e.g., geotagging)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38BC7-3CD4-4E62-A18A-AA14B5C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" y="2957467"/>
            <a:ext cx="6973824" cy="3812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477D6-868B-4AB9-912E-B6282710D329}"/>
              </a:ext>
            </a:extLst>
          </p:cNvPr>
          <p:cNvSpPr txBox="1"/>
          <p:nvPr/>
        </p:nvSpPr>
        <p:spPr>
          <a:xfrm>
            <a:off x="5071872" y="6462574"/>
            <a:ext cx="407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</p:spTree>
    <p:extLst>
      <p:ext uri="{BB962C8B-B14F-4D97-AF65-F5344CB8AC3E}">
        <p14:creationId xmlns:p14="http://schemas.microsoft.com/office/powerpoint/2010/main" val="41003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7550" cy="4351338"/>
          </a:xfrm>
        </p:spPr>
        <p:txBody>
          <a:bodyPr>
            <a:normAutofit/>
          </a:bodyPr>
          <a:lstStyle/>
          <a:p>
            <a:r>
              <a:rPr lang="en-US" sz="2400"/>
              <a:t>More technically known as Named Entity Recognition (NER)</a:t>
            </a:r>
          </a:p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1FE2-5119-40AB-8F6D-A5602534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4" y="3392019"/>
            <a:ext cx="6556163" cy="291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EE332-0527-44B9-8D26-43A95831B2A9}"/>
              </a:ext>
            </a:extLst>
          </p:cNvPr>
          <p:cNvSpPr txBox="1"/>
          <p:nvPr/>
        </p:nvSpPr>
        <p:spPr>
          <a:xfrm>
            <a:off x="6570132" y="6484358"/>
            <a:ext cx="257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(Nadeau and Sakine, 2007)</a:t>
            </a:r>
          </a:p>
        </p:txBody>
      </p:sp>
    </p:spTree>
    <p:extLst>
      <p:ext uri="{BB962C8B-B14F-4D97-AF65-F5344CB8AC3E}">
        <p14:creationId xmlns:p14="http://schemas.microsoft.com/office/powerpoint/2010/main" val="206585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2582-8475-4CBA-99BF-EE1B1218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438"/>
            <a:ext cx="7886700" cy="1325563"/>
          </a:xfrm>
        </p:spPr>
        <p:txBody>
          <a:bodyPr/>
          <a:lstStyle/>
          <a:p>
            <a:r>
              <a:rPr lang="en-US"/>
              <a:t>Example of crisis domain-specific geotagging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B137C-E58F-4AC3-8CEF-EC596EC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89056"/>
            <a:ext cx="5059174" cy="5039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B7534-065D-4816-A9F0-9CCA32AC6182}"/>
              </a:ext>
            </a:extLst>
          </p:cNvPr>
          <p:cNvSpPr txBox="1"/>
          <p:nvPr/>
        </p:nvSpPr>
        <p:spPr>
          <a:xfrm>
            <a:off x="5700613" y="6474462"/>
            <a:ext cx="341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(Middleton, Middleton and Modafferi, 2014)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9CEA3-A89E-4E57-A178-B5D793065B35}"/>
              </a:ext>
            </a:extLst>
          </p:cNvPr>
          <p:cNvCxnSpPr>
            <a:cxnSpLocks/>
          </p:cNvCxnSpPr>
          <p:nvPr/>
        </p:nvCxnSpPr>
        <p:spPr>
          <a:xfrm flipH="1">
            <a:off x="1670304" y="2962656"/>
            <a:ext cx="4523232" cy="1146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6E134F-64B3-46A4-B49E-8DB2D3E500AE}"/>
              </a:ext>
            </a:extLst>
          </p:cNvPr>
          <p:cNvCxnSpPr>
            <a:cxnSpLocks/>
          </p:cNvCxnSpPr>
          <p:nvPr/>
        </p:nvCxnSpPr>
        <p:spPr>
          <a:xfrm flipH="1">
            <a:off x="3974592" y="3157728"/>
            <a:ext cx="2218944" cy="9509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7DF206-C4E3-46B7-ABF9-506862DBEA57}"/>
              </a:ext>
            </a:extLst>
          </p:cNvPr>
          <p:cNvCxnSpPr>
            <a:cxnSpLocks/>
          </p:cNvCxnSpPr>
          <p:nvPr/>
        </p:nvCxnSpPr>
        <p:spPr>
          <a:xfrm flipH="1">
            <a:off x="4096006" y="3352800"/>
            <a:ext cx="2097530" cy="22128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615D40-23A7-416E-9244-6D7350CAE14D}"/>
              </a:ext>
            </a:extLst>
          </p:cNvPr>
          <p:cNvSpPr txBox="1"/>
          <p:nvPr/>
        </p:nvSpPr>
        <p:spPr>
          <a:xfrm>
            <a:off x="6193536" y="2639490"/>
            <a:ext cx="242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Examples of domain-specific components</a:t>
            </a:r>
          </a:p>
        </p:txBody>
      </p:sp>
    </p:spTree>
    <p:extLst>
      <p:ext uri="{BB962C8B-B14F-4D97-AF65-F5344CB8AC3E}">
        <p14:creationId xmlns:p14="http://schemas.microsoft.com/office/powerpoint/2010/main" val="219281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131D-C39F-4462-9A46-61EBA763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95220" cy="1325563"/>
          </a:xfrm>
        </p:spPr>
        <p:txBody>
          <a:bodyPr/>
          <a:lstStyle/>
          <a:p>
            <a:r>
              <a:rPr lang="en-US"/>
              <a:t>Is NER enough for query/analytics?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0386-F317-4502-A835-CE7EA040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the same entity got extracted </a:t>
            </a:r>
            <a:r>
              <a:rPr lang="en-US" b="1"/>
              <a:t>multiple times</a:t>
            </a:r>
            <a:r>
              <a:rPr lang="en-US"/>
              <a:t> in the text?</a:t>
            </a:r>
          </a:p>
          <a:p>
            <a:r>
              <a:rPr lang="en-US"/>
              <a:t>What is the same entity got extracted </a:t>
            </a:r>
            <a:r>
              <a:rPr lang="en-US" b="1"/>
              <a:t>multiple times </a:t>
            </a:r>
            <a:r>
              <a:rPr lang="en-US"/>
              <a:t>in </a:t>
            </a:r>
            <a:r>
              <a:rPr lang="en-US" b="1"/>
              <a:t>multiple texts</a:t>
            </a:r>
            <a:r>
              <a:rPr lang="en-US"/>
              <a:t>?</a:t>
            </a:r>
          </a:p>
          <a:p>
            <a:r>
              <a:rPr lang="en-US"/>
              <a:t>How can the system tell that it is dealing with ‘one’ entity?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9265D09B-7884-441B-89F7-381058F8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48" y="4835010"/>
            <a:ext cx="6413157" cy="158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5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Linking/Resolution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80" y="2604100"/>
            <a:ext cx="7886700" cy="3265359"/>
          </a:xfrm>
        </p:spPr>
        <p:txBody>
          <a:bodyPr/>
          <a:lstStyle/>
          <a:p>
            <a:r>
              <a:rPr lang="en-US"/>
              <a:t>DBpedia </a:t>
            </a:r>
            <a:r>
              <a:rPr lang="en-US" dirty="0"/>
              <a:t>Spotlight</a:t>
            </a:r>
          </a:p>
          <a:p>
            <a:r>
              <a:rPr lang="en-US" dirty="0"/>
              <a:t>Alchemy (IBM)</a:t>
            </a:r>
          </a:p>
          <a:p>
            <a:r>
              <a:rPr lang="en-US" dirty="0" err="1"/>
              <a:t>Babelfy</a:t>
            </a:r>
            <a:r>
              <a:rPr lang="en-US" dirty="0"/>
              <a:t> (</a:t>
            </a:r>
            <a:r>
              <a:rPr lang="en-US" dirty="0" err="1"/>
              <a:t>BabelNet</a:t>
            </a:r>
            <a:r>
              <a:rPr lang="en-US" dirty="0"/>
              <a:t>)</a:t>
            </a:r>
          </a:p>
          <a:p>
            <a:r>
              <a:rPr lang="en-US" dirty="0"/>
              <a:t>Text Razor NLP API</a:t>
            </a:r>
          </a:p>
          <a:p>
            <a:r>
              <a:rPr lang="en-US" dirty="0" err="1"/>
              <a:t>Aylien</a:t>
            </a:r>
            <a:r>
              <a:rPr lang="en-US" dirty="0"/>
              <a:t> Text Analysis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70" y="3759655"/>
            <a:ext cx="1813560" cy="45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7" y="3631951"/>
            <a:ext cx="1933575" cy="706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60" y="2738773"/>
            <a:ext cx="1748697" cy="72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9" y="2755062"/>
            <a:ext cx="2056448" cy="63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21" y="4533294"/>
            <a:ext cx="2150077" cy="3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7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Accuracy still low for social media (SM) NER</a:t>
            </a:r>
          </a:p>
          <a:p>
            <a:pPr lvl="1"/>
            <a:r>
              <a:rPr lang="en-US"/>
              <a:t>How to improve performance without increasing training annotations?</a:t>
            </a:r>
          </a:p>
          <a:p>
            <a:r>
              <a:rPr lang="en-US"/>
              <a:t>How to work directly with noisy inputs (e.g., machine translated texts) and consume noisy NER outputs?</a:t>
            </a:r>
          </a:p>
          <a:p>
            <a:r>
              <a:rPr lang="en-US"/>
              <a:t>NER for cross-domain and multi-lingual/non-English SM</a:t>
            </a:r>
          </a:p>
          <a:p>
            <a:pPr lvl="1"/>
            <a:r>
              <a:rPr lang="en-US"/>
              <a:t>Chinese social media (He and Sun, AAAI’17)</a:t>
            </a:r>
          </a:p>
        </p:txBody>
      </p:sp>
    </p:spTree>
    <p:extLst>
      <p:ext uri="{BB962C8B-B14F-4D97-AF65-F5344CB8AC3E}">
        <p14:creationId xmlns:p14="http://schemas.microsoft.com/office/powerpoint/2010/main" val="335245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487424"/>
            <a:ext cx="8222742" cy="5181600"/>
          </a:xfrm>
        </p:spPr>
        <p:txBody>
          <a:bodyPr>
            <a:normAutofit/>
          </a:bodyPr>
          <a:lstStyle/>
          <a:p>
            <a:r>
              <a:rPr lang="en-US"/>
              <a:t>How to leverage external contexts such as URLs in tweets, images, multi-modal signals, entity linking to sources like DBpedia...?</a:t>
            </a:r>
          </a:p>
          <a:p>
            <a:pPr lvl="1"/>
            <a:r>
              <a:rPr lang="en-US"/>
              <a:t>Can significantly enhance the ‘signal’ in the data e.g., see (Gattani et al., VLDB’13)</a:t>
            </a:r>
          </a:p>
          <a:p>
            <a:r>
              <a:rPr lang="en-US"/>
              <a:t>How to combine NER and event identification/extraction models by leveraging joint context?</a:t>
            </a:r>
          </a:p>
          <a:p>
            <a:pPr lvl="1"/>
            <a:r>
              <a:rPr lang="en-US"/>
              <a:t>Promising work in this area e.g., (Vavliakis et al., DKE, 13)</a:t>
            </a:r>
          </a:p>
          <a:p>
            <a:r>
              <a:rPr lang="en-US"/>
              <a:t>Novel applications and interfaces for crisis informatics pipelines</a:t>
            </a:r>
          </a:p>
        </p:txBody>
      </p:sp>
    </p:spTree>
    <p:extLst>
      <p:ext uri="{BB962C8B-B14F-4D97-AF65-F5344CB8AC3E}">
        <p14:creationId xmlns:p14="http://schemas.microsoft.com/office/powerpoint/2010/main" val="61578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8D96-6E58-4983-981B-1D7B3A8A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AEE7-34A6-41E7-AC69-3175B3C4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Named Entity Recognition (NER) is an important problem in NLP and any situational awareness pipeline</a:t>
            </a:r>
          </a:p>
          <a:p>
            <a:r>
              <a:rPr lang="en-US"/>
              <a:t>NER quality is much lower on Twitter data than ‘ordinary’ corpora like news or long text articles</a:t>
            </a:r>
          </a:p>
          <a:p>
            <a:r>
              <a:rPr lang="en-US"/>
              <a:t>State-of-the-art techniques make extensive use of embeddings and other creative uses of neural networks</a:t>
            </a:r>
          </a:p>
          <a:p>
            <a:r>
              <a:rPr lang="en-US"/>
              <a:t>NER is only the first step, one must also perform co-reference resolution and entity linking! </a:t>
            </a:r>
          </a:p>
        </p:txBody>
      </p:sp>
    </p:spTree>
    <p:extLst>
      <p:ext uri="{BB962C8B-B14F-4D97-AF65-F5344CB8AC3E}">
        <p14:creationId xmlns:p14="http://schemas.microsoft.com/office/powerpoint/2010/main" val="235375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Entity Recognition (NER)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AA5913-BC8F-49AE-83AD-A535765E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85" y="1627916"/>
            <a:ext cx="7563880" cy="4351338"/>
          </a:xfrm>
        </p:spPr>
        <p:txBody>
          <a:bodyPr>
            <a:normAutofit/>
          </a:bodyPr>
          <a:lstStyle/>
          <a:p>
            <a:r>
              <a:rPr lang="en-US" sz="2400"/>
              <a:t>NER is a classic problem in the NLP literature</a:t>
            </a:r>
          </a:p>
          <a:p>
            <a:pPr lvl="1"/>
            <a:r>
              <a:rPr lang="en-US" sz="2000"/>
              <a:t>Decades of research, with recent methods including deep </a:t>
            </a:r>
          </a:p>
          <a:p>
            <a:r>
              <a:rPr lang="en-US" sz="2400"/>
              <a:t>Social media involves unique NER challenges due to irregular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D3FFF-CBA4-4672-8CFC-76ADC6C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8" y="3355169"/>
            <a:ext cx="5529755" cy="2364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CB4B4-ABDB-482D-B80B-413EB31EB1B1}"/>
              </a:ext>
            </a:extLst>
          </p:cNvPr>
          <p:cNvSpPr txBox="1"/>
          <p:nvPr/>
        </p:nvSpPr>
        <p:spPr>
          <a:xfrm>
            <a:off x="6475476" y="6484358"/>
            <a:ext cx="266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002060"/>
                </a:solidFill>
              </a:rPr>
              <a:t>(Ritter et al., 2011)</a:t>
            </a:r>
          </a:p>
        </p:txBody>
      </p:sp>
    </p:spTree>
    <p:extLst>
      <p:ext uri="{BB962C8B-B14F-4D97-AF65-F5344CB8AC3E}">
        <p14:creationId xmlns:p14="http://schemas.microsoft.com/office/powerpoint/2010/main" val="21074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1688-37C0-4FB8-98B9-6DD8554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89DA-C2AA-48DD-B415-45630612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</a:t>
            </a:r>
            <a:r>
              <a:rPr lang="en-US" i="1"/>
              <a:t>entity types </a:t>
            </a:r>
            <a:r>
              <a:rPr lang="en-US"/>
              <a:t>(e.g., PERSON, LOCATION, ORGANIZATION...) and a text corpus, automatically detect and extract type instances (entities) from the text </a:t>
            </a:r>
          </a:p>
          <a:p>
            <a:pPr lvl="1"/>
            <a:r>
              <a:rPr lang="en-US"/>
              <a:t>The finer-grained the types (or the ontology), the harder the problem!</a:t>
            </a:r>
          </a:p>
        </p:txBody>
      </p:sp>
    </p:spTree>
    <p:extLst>
      <p:ext uri="{BB962C8B-B14F-4D97-AF65-F5344CB8AC3E}">
        <p14:creationId xmlns:p14="http://schemas.microsoft.com/office/powerpoint/2010/main" val="20728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in tweets and social media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73548-AD6F-4936-98C2-4C8F902E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2979420"/>
            <a:ext cx="8628126" cy="128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EC7DE-502D-4D73-9E1E-0919F80B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801298"/>
            <a:ext cx="8045451" cy="1034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7CCDA-0121-422A-A1C4-E09689454311}"/>
              </a:ext>
            </a:extLst>
          </p:cNvPr>
          <p:cNvSpPr/>
          <p:nvPr/>
        </p:nvSpPr>
        <p:spPr>
          <a:xfrm>
            <a:off x="97536" y="2730500"/>
            <a:ext cx="639064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D2F74-D1A6-4348-BEE6-51AADC969511}"/>
              </a:ext>
            </a:extLst>
          </p:cNvPr>
          <p:cNvSpPr/>
          <p:nvPr/>
        </p:nvSpPr>
        <p:spPr>
          <a:xfrm>
            <a:off x="8515350" y="2730500"/>
            <a:ext cx="533400" cy="344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9BCA7-2E67-459E-BD66-6F6B6967B217}"/>
              </a:ext>
            </a:extLst>
          </p:cNvPr>
          <p:cNvSpPr/>
          <p:nvPr/>
        </p:nvSpPr>
        <p:spPr>
          <a:xfrm rot="5400000">
            <a:off x="4417830" y="-1267053"/>
            <a:ext cx="362858" cy="8357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862B6-C16B-47F8-9F98-8F8A4A4AD4AC}"/>
              </a:ext>
            </a:extLst>
          </p:cNvPr>
          <p:cNvSpPr/>
          <p:nvPr/>
        </p:nvSpPr>
        <p:spPr>
          <a:xfrm>
            <a:off x="5425440" y="3633216"/>
            <a:ext cx="1914144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63E471-40E4-41B6-978E-01DC7E7378BD}"/>
              </a:ext>
            </a:extLst>
          </p:cNvPr>
          <p:cNvSpPr/>
          <p:nvPr/>
        </p:nvSpPr>
        <p:spPr>
          <a:xfrm>
            <a:off x="1932432" y="3907536"/>
            <a:ext cx="143256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7F17B-A4FB-4D72-A311-593B770633CD}"/>
              </a:ext>
            </a:extLst>
          </p:cNvPr>
          <p:cNvSpPr/>
          <p:nvPr/>
        </p:nvSpPr>
        <p:spPr>
          <a:xfrm>
            <a:off x="4279392" y="3895344"/>
            <a:ext cx="57302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121EA-6AD7-4BA9-8A91-CD68E3806E19}"/>
              </a:ext>
            </a:extLst>
          </p:cNvPr>
          <p:cNvSpPr/>
          <p:nvPr/>
        </p:nvSpPr>
        <p:spPr>
          <a:xfrm>
            <a:off x="4852416" y="3938016"/>
            <a:ext cx="1341120" cy="26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62579-EB7B-4D1D-BA56-6F323EDBA8AC}"/>
              </a:ext>
            </a:extLst>
          </p:cNvPr>
          <p:cNvSpPr/>
          <p:nvPr/>
        </p:nvSpPr>
        <p:spPr>
          <a:xfrm>
            <a:off x="1499616" y="51816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FF930-DFB6-4A85-A24D-4531F112F1E0}"/>
              </a:ext>
            </a:extLst>
          </p:cNvPr>
          <p:cNvSpPr/>
          <p:nvPr/>
        </p:nvSpPr>
        <p:spPr>
          <a:xfrm>
            <a:off x="4419600" y="5468112"/>
            <a:ext cx="177393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AD430-A92C-40AB-8EF1-E27C29877604}"/>
              </a:ext>
            </a:extLst>
          </p:cNvPr>
          <p:cNvSpPr/>
          <p:nvPr/>
        </p:nvSpPr>
        <p:spPr>
          <a:xfrm>
            <a:off x="4538472" y="5181600"/>
            <a:ext cx="19354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0C085B-1FAB-49A8-9D06-919097FB53D1}"/>
              </a:ext>
            </a:extLst>
          </p:cNvPr>
          <p:cNvSpPr/>
          <p:nvPr/>
        </p:nvSpPr>
        <p:spPr>
          <a:xfrm>
            <a:off x="7113270" y="5199888"/>
            <a:ext cx="1402080" cy="286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pPr lvl="1"/>
            <a:r>
              <a:rPr lang="en-US"/>
              <a:t>What locations have received ‘Storm Surge Warnings’ from the NHC in the last 10 days?</a:t>
            </a:r>
          </a:p>
          <a:p>
            <a:pPr lvl="1"/>
            <a:r>
              <a:rPr lang="en-US"/>
              <a:t>What organizations were involved in relief efforts for Hurricane Irma?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F44C-1A70-4DDC-B6C1-F78384CF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6853-3F6F-4F58-A37E-45DAEC46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named entities mentioned in tweets and other social media</a:t>
            </a:r>
          </a:p>
          <a:p>
            <a:r>
              <a:rPr lang="en-US"/>
              <a:t>Extracting such entities (and also relations) enables us to pose interesting queries</a:t>
            </a:r>
          </a:p>
          <a:p>
            <a:r>
              <a:rPr lang="en-US"/>
              <a:t>Interesting research question: what </a:t>
            </a:r>
            <a:r>
              <a:rPr lang="en-US" i="1"/>
              <a:t>is</a:t>
            </a:r>
            <a:r>
              <a:rPr lang="en-US"/>
              <a:t> an entity?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FBEAF-7F86-415F-A421-630C0631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" y="4613148"/>
            <a:ext cx="8628126" cy="1287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3D486C-EB90-481F-A0F5-6971C9707494}"/>
              </a:ext>
            </a:extLst>
          </p:cNvPr>
          <p:cNvSpPr/>
          <p:nvPr/>
        </p:nvSpPr>
        <p:spPr>
          <a:xfrm>
            <a:off x="1719072" y="5254752"/>
            <a:ext cx="178003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C1F01-6FC6-41B6-986B-614A7417DC21}"/>
              </a:ext>
            </a:extLst>
          </p:cNvPr>
          <p:cNvCxnSpPr/>
          <p:nvPr/>
        </p:nvCxnSpPr>
        <p:spPr>
          <a:xfrm flipH="1">
            <a:off x="2816352" y="3962400"/>
            <a:ext cx="3377184" cy="12923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1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Classic NER Approach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D3C029-F9AA-4E5C-8627-46A9ED12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8" y="1690689"/>
            <a:ext cx="8198358" cy="4351338"/>
          </a:xfrm>
        </p:spPr>
        <p:txBody>
          <a:bodyPr/>
          <a:lstStyle/>
          <a:p>
            <a:r>
              <a:rPr lang="en-US"/>
              <a:t>Till recently, most models framed the problem as ‘sequence labeling’ using techniques like Conditional Random Fields or (earlier) Hidden Markov Models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10228010-65D9-4664-9A19-50D2A1151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6" y="3013939"/>
            <a:ext cx="8058912" cy="35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FB3C83-0C7A-4535-96AA-E84D929A4E6A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(Lafferty et al., 2001)</a:t>
            </a:r>
          </a:p>
        </p:txBody>
      </p:sp>
    </p:spTree>
    <p:extLst>
      <p:ext uri="{BB962C8B-B14F-4D97-AF65-F5344CB8AC3E}">
        <p14:creationId xmlns:p14="http://schemas.microsoft.com/office/powerpoint/2010/main" val="423300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972C-1277-45AF-857F-5C44DCA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6E95-FB39-4A81-BE0C-47FCB771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952" y="1825625"/>
            <a:ext cx="3565398" cy="4351338"/>
          </a:xfrm>
        </p:spPr>
        <p:txBody>
          <a:bodyPr/>
          <a:lstStyle/>
          <a:p>
            <a:r>
              <a:rPr lang="en-US"/>
              <a:t>Feature engineering was an impediment to training robust and powerful CRFs</a:t>
            </a:r>
          </a:p>
          <a:p>
            <a:r>
              <a:rPr lang="en-US"/>
              <a:t>Recently, word embeddings (and more complex sense-aware variants) have been used to address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F759C-413A-4273-876B-1CA3A928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32" y="1945005"/>
            <a:ext cx="1682115" cy="14374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D490B-F863-49BB-82B1-21ED41AC47F8}"/>
              </a:ext>
            </a:extLst>
          </p:cNvPr>
          <p:cNvCxnSpPr>
            <a:cxnSpLocks/>
          </p:cNvCxnSpPr>
          <p:nvPr/>
        </p:nvCxnSpPr>
        <p:spPr>
          <a:xfrm flipV="1">
            <a:off x="628650" y="1566669"/>
            <a:ext cx="0" cy="42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8D38CF-57BF-4AE7-A5CD-D7AB3F163338}"/>
              </a:ext>
            </a:extLst>
          </p:cNvPr>
          <p:cNvCxnSpPr>
            <a:cxnSpLocks/>
          </p:cNvCxnSpPr>
          <p:nvPr/>
        </p:nvCxnSpPr>
        <p:spPr>
          <a:xfrm>
            <a:off x="628650" y="5796785"/>
            <a:ext cx="432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BFADC-AEDA-4227-BD9E-21855850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97" y="2386678"/>
            <a:ext cx="2284655" cy="1557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571D6-AE91-4354-BED2-D90B6DFEE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23" y="3876670"/>
            <a:ext cx="2109217" cy="1920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FE4D04-D2D0-40F7-BA00-7F0C0CCD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" y="4246037"/>
            <a:ext cx="1502474" cy="9189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9FF996-CE2C-4DDA-95B7-85B9DFD7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2" y="3165538"/>
            <a:ext cx="2056739" cy="869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5C8D01-6480-45BB-8A5C-D4D82BEB4E5E}"/>
              </a:ext>
            </a:extLst>
          </p:cNvPr>
          <p:cNvSpPr txBox="1"/>
          <p:nvPr/>
        </p:nvSpPr>
        <p:spPr>
          <a:xfrm>
            <a:off x="6475476" y="6484358"/>
            <a:ext cx="266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002060"/>
                </a:solidFill>
              </a:rPr>
              <a:t>(Mikolov et al., 2013)</a:t>
            </a:r>
          </a:p>
        </p:txBody>
      </p:sp>
    </p:spTree>
    <p:extLst>
      <p:ext uri="{BB962C8B-B14F-4D97-AF65-F5344CB8AC3E}">
        <p14:creationId xmlns:p14="http://schemas.microsoft.com/office/powerpoint/2010/main" val="376456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13893</TotalTime>
  <Words>1245</Words>
  <Application>Microsoft Office PowerPoint</Application>
  <PresentationFormat>On-screen Show (4:3)</PresentationFormat>
  <Paragraphs>122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 Light</vt:lpstr>
      <vt:lpstr>Office Theme</vt:lpstr>
      <vt:lpstr>Entity Extraction</vt:lpstr>
      <vt:lpstr>Entity Extraction</vt:lpstr>
      <vt:lpstr>Named Entity Recognition (NER)</vt:lpstr>
      <vt:lpstr>Definition: NER</vt:lpstr>
      <vt:lpstr>Motivation for NER</vt:lpstr>
      <vt:lpstr>Motivation for NER</vt:lpstr>
      <vt:lpstr>Motivation for NER</vt:lpstr>
      <vt:lpstr>Classic NER Approach</vt:lpstr>
      <vt:lpstr>Embedding-based Models</vt:lpstr>
      <vt:lpstr>Embedding-based Models</vt:lpstr>
      <vt:lpstr>Powerful Tools Available</vt:lpstr>
      <vt:lpstr>Powerful Tools Available</vt:lpstr>
      <vt:lpstr>Powerful Tools Available</vt:lpstr>
      <vt:lpstr>PowerPoint Presentation</vt:lpstr>
      <vt:lpstr>Are Off-the-shelf Tools Good Enough?</vt:lpstr>
      <vt:lpstr>Twitter-specific NER Systems</vt:lpstr>
      <vt:lpstr>Classic System: T-SEG</vt:lpstr>
      <vt:lpstr>More Recent System: TwitterNER</vt:lpstr>
      <vt:lpstr>How to Further Improve?</vt:lpstr>
      <vt:lpstr>Example of crisis domain-specific geotagging system</vt:lpstr>
      <vt:lpstr>Is NER enough for query/analytics? </vt:lpstr>
      <vt:lpstr>Entity Linking/Resolution</vt:lpstr>
      <vt:lpstr>Open Research Issues</vt:lpstr>
      <vt:lpstr>Open Research Issues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Mayank Kejriwal</cp:lastModifiedBy>
  <cp:revision>158</cp:revision>
  <dcterms:created xsi:type="dcterms:W3CDTF">2018-03-07T10:04:08Z</dcterms:created>
  <dcterms:modified xsi:type="dcterms:W3CDTF">2018-04-19T05:40:28Z</dcterms:modified>
</cp:coreProperties>
</file>