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2" r:id="rId2"/>
    <p:sldId id="333" r:id="rId3"/>
    <p:sldId id="334" r:id="rId4"/>
    <p:sldId id="347" r:id="rId5"/>
    <p:sldId id="348" r:id="rId6"/>
    <p:sldId id="349" r:id="rId7"/>
    <p:sldId id="346" r:id="rId8"/>
    <p:sldId id="340" r:id="rId9"/>
    <p:sldId id="335" r:id="rId10"/>
    <p:sldId id="337" r:id="rId11"/>
    <p:sldId id="341" r:id="rId12"/>
    <p:sldId id="342" r:id="rId13"/>
    <p:sldId id="352" r:id="rId14"/>
    <p:sldId id="351" r:id="rId15"/>
    <p:sldId id="353" r:id="rId16"/>
    <p:sldId id="339" r:id="rId17"/>
    <p:sldId id="3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08"/>
    <a:srgbClr val="358056"/>
    <a:srgbClr val="A5C6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3910" autoAdjust="0"/>
  </p:normalViewPr>
  <p:slideViewPr>
    <p:cSldViewPr snapToGrid="0">
      <p:cViewPr>
        <p:scale>
          <a:sx n="60" d="100"/>
          <a:sy n="60" d="100"/>
        </p:scale>
        <p:origin x="155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the simple example shows how complicated it can be to extract a structured event from unstructured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do not have to be independent! Nor is it the case that sentence ordering indicates temporal ordering. Time can have a relative notion, e.g., how can one automatically convert ‘earlier Saturday’ into a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 indicate different kinds of annotations in CAMEO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steps involved before an event extraction system ‘works’ including high level clustering, semantic annotations and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BC1CD-1EE2-4208-818E-52B98A3ECF1E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(Hogenboom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15" y="2995615"/>
            <a:ext cx="6502127" cy="318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8533" y="5156201"/>
            <a:ext cx="6275642" cy="143933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060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7C763-8035-4578-80B5-FB9A63F2A85A}"/>
              </a:ext>
            </a:extLst>
          </p:cNvPr>
          <p:cNvSpPr txBox="1"/>
          <p:nvPr/>
        </p:nvSpPr>
        <p:spPr>
          <a:xfrm>
            <a:off x="457201" y="1645920"/>
            <a:ext cx="818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Techniques tend to be classified along several dimensions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type of event is specified or unspecified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method is supervised or 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task is to detect retrospective events (RED) or new events (NED)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856F9-56A1-47D0-8C19-210D0A5CE5E0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414952"/>
            <a:ext cx="7331489" cy="369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91EA1-7BAA-4735-8ED1-BC46AD3776C9}"/>
              </a:ext>
            </a:extLst>
          </p:cNvPr>
          <p:cNvSpPr txBox="1"/>
          <p:nvPr/>
        </p:nvSpPr>
        <p:spPr>
          <a:xfrm>
            <a:off x="455024" y="1632858"/>
            <a:ext cx="700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general, many features are necessary to achieve good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survey by Atefeh and Khreich (2013) for full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01DBD-31A6-4FD9-BDA0-F2352DC96A44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 was to model event and entity extraction as a joint problem</a:t>
            </a:r>
          </a:p>
          <a:p>
            <a:pPr lvl="1"/>
            <a:r>
              <a:rPr lang="en-US"/>
              <a:t>Model the jointness using a graphical model such as factor graph</a:t>
            </a:r>
          </a:p>
          <a:p>
            <a:r>
              <a:rPr lang="en-US"/>
              <a:t>Outperformed state-of-the-art systems at the time</a:t>
            </a:r>
          </a:p>
          <a:p>
            <a:r>
              <a:rPr lang="en-US"/>
              <a:t>Joint models continue to be state-of-the-art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292418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46225"/>
            <a:ext cx="7886700" cy="4351338"/>
          </a:xfrm>
        </p:spPr>
        <p:txBody>
          <a:bodyPr/>
          <a:lstStyle/>
          <a:p>
            <a:r>
              <a:rPr lang="en-US"/>
              <a:t>Features used in Yang and Mitchell’s joint IE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4866D-D367-47A7-A520-E685A785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935162"/>
            <a:ext cx="6900863" cy="44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B40E-C981-49E2-87BA-1C957818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(ACE2005 test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FEAC-3E84-47C6-B4DC-C9E11080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2130425"/>
            <a:ext cx="7886700" cy="4351338"/>
          </a:xfrm>
        </p:spPr>
        <p:txBody>
          <a:bodyPr/>
          <a:lstStyle/>
          <a:p>
            <a:r>
              <a:rPr lang="en-US"/>
              <a:t>P=Precision, R=Recall and F1=F1-Measure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412F9-1200-481A-81D5-AB0FFEFC6BFA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FB340-7B65-4A14-8AE3-DDCA2B87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3198812"/>
            <a:ext cx="8656479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 extraction is a difficult problem for which performance continues to be relatively poor (compared to NER)</a:t>
            </a:r>
          </a:p>
          <a:p>
            <a:r>
              <a:rPr lang="en-US"/>
              <a:t>Some sub-tasks (e.g., event trigger identification) tend to be easier than others (e.g., argument role classification)</a:t>
            </a:r>
          </a:p>
          <a:p>
            <a:r>
              <a:rPr lang="en-US"/>
              <a:t>Joint models have emerged as a solid choice for relatively clean text</a:t>
            </a:r>
          </a:p>
          <a:p>
            <a:r>
              <a:rPr lang="en-US"/>
              <a:t>Twitter presents new challenges that continue to be the subject of ongoing research</a:t>
            </a:r>
          </a:p>
          <a:p>
            <a:r>
              <a:rPr lang="en-US"/>
              <a:t>Techniques can be classified along many dimensions, depending on application, algorithm, 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3966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CFEC6-9813-4E58-B12C-F055AF0312C0}"/>
              </a:ext>
            </a:extLst>
          </p:cNvPr>
          <p:cNvSpPr txBox="1"/>
          <p:nvPr/>
        </p:nvSpPr>
        <p:spPr>
          <a:xfrm>
            <a:off x="1460501" y="5614938"/>
            <a:ext cx="468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provides </a:t>
            </a:r>
            <a:r>
              <a:rPr lang="en-US" sz="2400" b="1"/>
              <a:t>context</a:t>
            </a:r>
            <a:r>
              <a:rPr lang="en-US" sz="24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49605-0246-411E-A2F1-308CC50FEB7C}"/>
              </a:ext>
            </a:extLst>
          </p:cNvPr>
          <p:cNvSpPr txBox="1"/>
          <p:nvPr/>
        </p:nvSpPr>
        <p:spPr>
          <a:xfrm>
            <a:off x="1460501" y="2066187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</a:t>
            </a:r>
            <a:r>
              <a:rPr lang="en-US" sz="2400"/>
              <a:t>Entities and spatio-temporal info are</a:t>
            </a:r>
            <a:r>
              <a:rPr lang="en-US" sz="2400" i="1"/>
              <a:t> italicized&gt;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111472"/>
            <a:ext cx="4258733" cy="1825216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A2522-B431-4550-9B96-92248ED5D301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an </a:t>
            </a:r>
            <a:r>
              <a:rPr lang="en-US" i="1"/>
              <a:t>event ontology O</a:t>
            </a:r>
            <a:r>
              <a:rPr lang="en-US"/>
              <a:t>, and a text corpus of documents, </a:t>
            </a:r>
            <a:r>
              <a:rPr lang="en-US" b="1"/>
              <a:t>event extraction </a:t>
            </a:r>
            <a:r>
              <a:rPr lang="en-US"/>
              <a:t>is the problem of automatically extracting </a:t>
            </a:r>
            <a:r>
              <a:rPr lang="en-US" i="1"/>
              <a:t>instances</a:t>
            </a:r>
            <a:r>
              <a:rPr lang="en-US"/>
              <a:t> (‘events’) in terms of the </a:t>
            </a:r>
            <a:r>
              <a:rPr lang="en-US" i="1"/>
              <a:t>event classes </a:t>
            </a:r>
            <a:r>
              <a:rPr lang="en-US"/>
              <a:t>in </a:t>
            </a:r>
            <a:r>
              <a:rPr lang="en-US" i="1"/>
              <a:t>O</a:t>
            </a:r>
          </a:p>
          <a:p>
            <a:pPr lvl="1"/>
            <a:r>
              <a:rPr lang="en-US"/>
              <a:t>Because of the ontology, events are structured representations amenable to querying/analytics</a:t>
            </a:r>
          </a:p>
          <a:p>
            <a:pPr lvl="1"/>
            <a:r>
              <a:rPr lang="en-US"/>
              <a:t>What do real-world event ontologies ‘look’ like?</a:t>
            </a:r>
          </a:p>
          <a:p>
            <a:r>
              <a:rPr lang="en-US"/>
              <a:t>In many versions of the problem, the ontology is implicit, not known or not required by the extractor</a:t>
            </a:r>
          </a:p>
          <a:p>
            <a:pPr lvl="1"/>
            <a:r>
              <a:rPr lang="en-US"/>
              <a:t>But still in the background, conceptually</a:t>
            </a:r>
          </a:p>
        </p:txBody>
      </p:sp>
    </p:spTree>
    <p:extLst>
      <p:ext uri="{BB962C8B-B14F-4D97-AF65-F5344CB8AC3E}">
        <p14:creationId xmlns:p14="http://schemas.microsoft.com/office/powerpoint/2010/main" val="16805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event classes in CAMEO ontology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3506247"/>
            <a:ext cx="8172728" cy="26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involve entities, relations, triggers, verbs, modifiers</a:t>
            </a:r>
            <a:r>
              <a:rPr lang="mr-IN"/>
              <a:t>…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989667"/>
            <a:ext cx="8748020" cy="2225879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much harder problem than just extracting entities!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Correctly classifying an extracted event with respect to an event type in ontologies like CAMEO (containing hundreds of types) also difficult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Event co-reference resolution also a hard problem: F-measures well below 50% in state of the art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1" y="4003590"/>
            <a:ext cx="8537195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pPr lvl="1"/>
            <a:r>
              <a:rPr lang="en-US"/>
              <a:t>Can be defined as a binary classification problem: </a:t>
            </a:r>
            <a:r>
              <a:rPr lang="en-US" i="1"/>
              <a:t>does the tweet describe an event or not?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14058</TotalTime>
  <Words>858</Words>
  <Application>Microsoft Office PowerPoint</Application>
  <PresentationFormat>On-screen Show (4:3)</PresentationFormat>
  <Paragraphs>96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Roboto Light</vt:lpstr>
      <vt:lpstr>Office Theme</vt:lpstr>
      <vt:lpstr>Event Extraction</vt:lpstr>
      <vt:lpstr>Simple Motivating Example</vt:lpstr>
      <vt:lpstr>(More Complex) Motivating Example</vt:lpstr>
      <vt:lpstr>Definition: Event Extraction</vt:lpstr>
      <vt:lpstr>Examples of event classes in CAMEO ontology</vt:lpstr>
      <vt:lpstr>Events involve entities, relations, triggers, verbs, modifiers…</vt:lpstr>
      <vt:lpstr>In Social Media…</vt:lpstr>
      <vt:lpstr>Event Detection in Twitter: Examples</vt:lpstr>
      <vt:lpstr>An Example Workflow</vt:lpstr>
      <vt:lpstr>Classification of Techniques</vt:lpstr>
      <vt:lpstr>Event Detection in Twitter: A Taxonomy</vt:lpstr>
      <vt:lpstr>Feature Representation</vt:lpstr>
      <vt:lpstr>Case Study: Joint Event Extraction</vt:lpstr>
      <vt:lpstr>Case Study: Joint Event Extraction</vt:lpstr>
      <vt:lpstr>Experimental Results (ACE2005 test set)</vt:lpstr>
      <vt:lpstr>Open Research Issues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Mayank Kejriwal</cp:lastModifiedBy>
  <cp:revision>167</cp:revision>
  <dcterms:created xsi:type="dcterms:W3CDTF">2018-03-07T10:04:08Z</dcterms:created>
  <dcterms:modified xsi:type="dcterms:W3CDTF">2018-04-19T05:22:02Z</dcterms:modified>
</cp:coreProperties>
</file>