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32" r:id="rId2"/>
    <p:sldId id="333" r:id="rId3"/>
    <p:sldId id="334" r:id="rId4"/>
    <p:sldId id="347" r:id="rId5"/>
    <p:sldId id="354" r:id="rId6"/>
    <p:sldId id="348" r:id="rId7"/>
    <p:sldId id="349" r:id="rId8"/>
    <p:sldId id="346" r:id="rId9"/>
    <p:sldId id="340" r:id="rId10"/>
    <p:sldId id="335" r:id="rId11"/>
    <p:sldId id="355" r:id="rId12"/>
    <p:sldId id="356" r:id="rId13"/>
    <p:sldId id="337" r:id="rId14"/>
    <p:sldId id="341" r:id="rId15"/>
    <p:sldId id="342" r:id="rId16"/>
    <p:sldId id="352" r:id="rId17"/>
    <p:sldId id="351" r:id="rId18"/>
    <p:sldId id="353" r:id="rId19"/>
    <p:sldId id="339" r:id="rId20"/>
    <p:sldId id="35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608"/>
    <a:srgbClr val="358056"/>
    <a:srgbClr val="A5C6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7" autoAdjust="0"/>
    <p:restoredTop sz="93887" autoAdjust="0"/>
  </p:normalViewPr>
  <p:slideViewPr>
    <p:cSldViewPr snapToGrid="0">
      <p:cViewPr>
        <p:scale>
          <a:sx n="100" d="100"/>
          <a:sy n="100" d="100"/>
        </p:scale>
        <p:origin x="1608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56C8-1BA4-4200-90F3-9413893DDEA5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FAC-92B7-4344-B8CE-D78B9752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Even the simple example shows how complicated it can be to extract a structured event from unstructured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5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Events do not have to be independent! Nor is it the case that sentence ordering indicates temporal ordering. Time can have a relative notion, e.g., how can one automatically convert ‘earlier Saturday’ into a date?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9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Colors indicate different kinds of annotations in CAMEO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90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8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steps involved before an event extraction system ‘works’ including high level clustering, semantic annotations and preprocessing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12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show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5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6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1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8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A2F6-2F19-4AE6-AE33-E09CFF174DCA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8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Extraction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8408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Collect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1090" y="4902822"/>
            <a:ext cx="1065097" cy="6109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Analyse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3772" y="4902822"/>
            <a:ext cx="1447254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Understand &amp; </a:t>
            </a:r>
            <a:r>
              <a:rPr lang="en-GB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Visualise</a:t>
            </a: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2913505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016187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 txBox="1">
            <a:spLocks/>
          </p:cNvSpPr>
          <p:nvPr/>
        </p:nvSpPr>
        <p:spPr>
          <a:xfrm>
            <a:off x="1757640" y="5610895"/>
            <a:ext cx="1155865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Gather</a:t>
            </a:r>
            <a:r>
              <a:rPr lang="en-GB" sz="1400" dirty="0">
                <a:cs typeface="Roboto Light"/>
              </a:rPr>
              <a:t> data from various information sources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687071" y="5610895"/>
            <a:ext cx="1593134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Extract</a:t>
            </a:r>
            <a:r>
              <a:rPr lang="en-GB" sz="1400" dirty="0">
                <a:cs typeface="Roboto Light"/>
              </a:rPr>
              <a:t> key information, verify trustworthiness, classify, etc.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100116" y="5610895"/>
            <a:ext cx="1354566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Connect </a:t>
            </a:r>
            <a:r>
              <a:rPr lang="en-GB" sz="1400" dirty="0">
                <a:cs typeface="Roboto Light"/>
              </a:rPr>
              <a:t>and</a:t>
            </a:r>
            <a:r>
              <a:rPr lang="en-GB" sz="1400" b="1" dirty="0">
                <a:cs typeface="Roboto Light"/>
              </a:rPr>
              <a:t> Visualise</a:t>
            </a:r>
            <a:r>
              <a:rPr lang="en-GB" sz="1400" dirty="0">
                <a:cs typeface="Roboto Light"/>
              </a:rPr>
              <a:t> information.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5571460" y="5610894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 flipV="1">
            <a:off x="5016187" y="4659776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4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Workflow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5FA5E3F-93A3-49D6-87CB-54DA033C2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67" y="1825625"/>
            <a:ext cx="6206066" cy="39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8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Extraction Sub-Problems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Extracting </a:t>
            </a:r>
            <a:r>
              <a:rPr lang="en-US" i="1"/>
              <a:t>entity mentions</a:t>
            </a:r>
          </a:p>
          <a:p>
            <a:r>
              <a:rPr lang="en-US"/>
              <a:t>Extracting </a:t>
            </a:r>
            <a:r>
              <a:rPr lang="en-US" i="1"/>
              <a:t>time expressions</a:t>
            </a:r>
            <a:r>
              <a:rPr lang="en-US"/>
              <a:t>, including dates, times of day</a:t>
            </a:r>
            <a:r>
              <a:rPr lang="mr-IN"/>
              <a:t>…</a:t>
            </a:r>
            <a:endParaRPr lang="en-US"/>
          </a:p>
          <a:p>
            <a:r>
              <a:rPr lang="en-US"/>
              <a:t>Extracting </a:t>
            </a:r>
            <a:r>
              <a:rPr lang="en-US" i="1"/>
              <a:t>event mentions, </a:t>
            </a:r>
            <a:r>
              <a:rPr lang="en-US"/>
              <a:t>where a single event mention has </a:t>
            </a:r>
            <a:r>
              <a:rPr lang="en-US" i="1"/>
              <a:t>exactly one trigger</a:t>
            </a:r>
            <a:r>
              <a:rPr lang="en-US"/>
              <a:t>, and an </a:t>
            </a:r>
            <a:r>
              <a:rPr lang="en-US" i="1"/>
              <a:t>arbitrary </a:t>
            </a:r>
            <a:r>
              <a:rPr lang="en-US"/>
              <a:t>number of </a:t>
            </a:r>
            <a:r>
              <a:rPr lang="en-US" i="1"/>
              <a:t>arguments</a:t>
            </a:r>
          </a:p>
          <a:p>
            <a:pPr lvl="1"/>
            <a:r>
              <a:rPr lang="en-US"/>
              <a:t>An event trigger (usually a verb or noun) is the </a:t>
            </a:r>
            <a:r>
              <a:rPr lang="en-US" i="1"/>
              <a:t>main word </a:t>
            </a:r>
            <a:r>
              <a:rPr lang="en-US"/>
              <a:t>that clearly expresses an </a:t>
            </a:r>
            <a:r>
              <a:rPr lang="en-US" i="1"/>
              <a:t>event occurrence</a:t>
            </a:r>
          </a:p>
          <a:p>
            <a:r>
              <a:rPr lang="en-US"/>
              <a:t>Extracting event arguments (roles), defined as </a:t>
            </a:r>
            <a:r>
              <a:rPr lang="en-US" i="1"/>
              <a:t>both </a:t>
            </a:r>
            <a:r>
              <a:rPr lang="en-US"/>
              <a:t>the entity mentions involved in an event (e.g., Baghdad) and their </a:t>
            </a:r>
            <a:r>
              <a:rPr lang="en-US" i="1"/>
              <a:t>relation </a:t>
            </a:r>
            <a:r>
              <a:rPr lang="en-US"/>
              <a:t>to the event (e.g., </a:t>
            </a:r>
            <a:r>
              <a:rPr lang="en-US" i="1"/>
              <a:t>Place</a:t>
            </a:r>
            <a:r>
              <a:rPr lang="en-US"/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Tasks Harder Than Others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1" y="2842570"/>
            <a:ext cx="8890518" cy="3353565"/>
          </a:xfrm>
        </p:spPr>
      </p:pic>
      <p:sp>
        <p:nvSpPr>
          <p:cNvPr id="5" name="Rectangle 4"/>
          <p:cNvSpPr/>
          <p:nvPr/>
        </p:nvSpPr>
        <p:spPr>
          <a:xfrm>
            <a:off x="2806700" y="6156268"/>
            <a:ext cx="3530600" cy="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2607" y="1517007"/>
            <a:ext cx="72608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/>
              <a:t>Blind test set based on ACE newswire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/>
              <a:t>Performance on social media much worse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/>
              <a:t>Even humans don’t do too well on role classification  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1413672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083CC-4209-47D3-8AFB-A755190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A045AF-1B0C-473F-B2BD-16CC0293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1" y="1857557"/>
            <a:ext cx="3924299" cy="223974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Data-driven event extraction</a:t>
            </a:r>
          </a:p>
          <a:p>
            <a:pPr lvl="1"/>
            <a:r>
              <a:rPr lang="en-US"/>
              <a:t>Supervised machine learning models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Inference models</a:t>
            </a:r>
          </a:p>
          <a:p>
            <a:pPr lvl="1"/>
            <a:r>
              <a:rPr lang="en-US"/>
              <a:t>Drawbacks?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60166D7-7B6D-4B68-B8AE-1C1CC6E70202}"/>
              </a:ext>
            </a:extLst>
          </p:cNvPr>
          <p:cNvSpPr txBox="1">
            <a:spLocks/>
          </p:cNvSpPr>
          <p:nvPr/>
        </p:nvSpPr>
        <p:spPr>
          <a:xfrm>
            <a:off x="4947852" y="1776197"/>
            <a:ext cx="3681798" cy="22397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Knowledge-driven event extraction</a:t>
            </a:r>
          </a:p>
          <a:p>
            <a:pPr lvl="1"/>
            <a:r>
              <a:rPr lang="en-US"/>
              <a:t>Lexico-syntactic patterns</a:t>
            </a:r>
          </a:p>
          <a:p>
            <a:pPr lvl="1"/>
            <a:r>
              <a:rPr lang="en-US"/>
              <a:t>Domain expertise</a:t>
            </a:r>
          </a:p>
          <a:p>
            <a:pPr lvl="1"/>
            <a:r>
              <a:rPr lang="en-US"/>
              <a:t>Knowledge bases</a:t>
            </a:r>
          </a:p>
          <a:p>
            <a:pPr lvl="1"/>
            <a:r>
              <a:rPr lang="en-US"/>
              <a:t>Drawbacks?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D1E8C985-9E37-43C2-AD20-259A38EF2B2D}"/>
              </a:ext>
            </a:extLst>
          </p:cNvPr>
          <p:cNvSpPr/>
          <p:nvPr/>
        </p:nvSpPr>
        <p:spPr>
          <a:xfrm rot="1980029">
            <a:off x="1504940" y="4589115"/>
            <a:ext cx="2168491" cy="21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5DE865FC-39D0-4B3E-808A-72F7CCD94CD8}"/>
              </a:ext>
            </a:extLst>
          </p:cNvPr>
          <p:cNvSpPr txBox="1">
            <a:spLocks/>
          </p:cNvSpPr>
          <p:nvPr/>
        </p:nvSpPr>
        <p:spPr>
          <a:xfrm>
            <a:off x="3366608" y="5407229"/>
            <a:ext cx="3182481" cy="76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Hybrid systems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3AB65389-B784-4AB6-BC15-A38C68139767}"/>
              </a:ext>
            </a:extLst>
          </p:cNvPr>
          <p:cNvSpPr/>
          <p:nvPr/>
        </p:nvSpPr>
        <p:spPr>
          <a:xfrm rot="8666486">
            <a:off x="5012476" y="4626407"/>
            <a:ext cx="2168491" cy="21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04BC1CD-1EE2-4208-818E-52B98A3ECF1E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(Hogenboom et al., 2016)</a:t>
            </a:r>
          </a:p>
        </p:txBody>
      </p:sp>
    </p:spTree>
    <p:extLst>
      <p:ext uri="{BB962C8B-B14F-4D97-AF65-F5344CB8AC3E}">
        <p14:creationId xmlns:p14="http://schemas.microsoft.com/office/powerpoint/2010/main" val="446995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603252"/>
            <a:ext cx="8743950" cy="1325563"/>
          </a:xfrm>
        </p:spPr>
        <p:txBody>
          <a:bodyPr>
            <a:normAutofit/>
          </a:bodyPr>
          <a:lstStyle/>
          <a:p>
            <a:r>
              <a:rPr lang="en-US" sz="4000"/>
              <a:t>Event Detection in Twitter: A Taxonomy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B14148A-CDBC-4010-8E64-009C4BA6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515" y="2995615"/>
            <a:ext cx="6502127" cy="31850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88533" y="5156201"/>
            <a:ext cx="6275642" cy="143933"/>
          </a:xfrm>
          <a:prstGeom prst="rect">
            <a:avLst/>
          </a:prstGeom>
          <a:noFill/>
          <a:ln>
            <a:solidFill>
              <a:srgbClr val="F80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80608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07C763-8035-4578-80B5-FB9A63F2A85A}"/>
              </a:ext>
            </a:extLst>
          </p:cNvPr>
          <p:cNvSpPr txBox="1"/>
          <p:nvPr/>
        </p:nvSpPr>
        <p:spPr>
          <a:xfrm>
            <a:off x="457201" y="1645920"/>
            <a:ext cx="8181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Techniques tend to be classified along several dimensions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Whether the type of event is specified or unspecified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Whether the method is supervised or unsupervised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Whether the task is to detect retrospective events (RED) or new events (NED)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03856F9-56A1-47D0-8C19-210D0A5CE5E0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(Atefeh and Khreich, 2013)</a:t>
            </a:r>
          </a:p>
        </p:txBody>
      </p:sp>
    </p:spTree>
    <p:extLst>
      <p:ext uri="{BB962C8B-B14F-4D97-AF65-F5344CB8AC3E}">
        <p14:creationId xmlns:p14="http://schemas.microsoft.com/office/powerpoint/2010/main" val="35101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EA10E8-179C-48CA-A962-83AC7A41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9B8793-346A-43E4-A56F-D5655447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414952"/>
            <a:ext cx="7331489" cy="3693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0A91EA1-7BAA-4735-8ED1-BC46AD3776C9}"/>
              </a:ext>
            </a:extLst>
          </p:cNvPr>
          <p:cNvSpPr txBox="1"/>
          <p:nvPr/>
        </p:nvSpPr>
        <p:spPr>
          <a:xfrm>
            <a:off x="455024" y="1632858"/>
            <a:ext cx="700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general, many features are necessary to achieve good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See survey by Atefeh and Khreich (2013) for full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A201DBD-31A6-4FD9-BDA0-F2352DC96A44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(Atefeh and Khreich, 2013)</a:t>
            </a:r>
          </a:p>
        </p:txBody>
      </p:sp>
    </p:spTree>
    <p:extLst>
      <p:ext uri="{BB962C8B-B14F-4D97-AF65-F5344CB8AC3E}">
        <p14:creationId xmlns:p14="http://schemas.microsoft.com/office/powerpoint/2010/main" val="324088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E30C03-57D3-4E50-9234-BB15CDB0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Joint Event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3A5C99-9574-4694-879F-E8E267AB6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Key idea was to model event and entity extraction as a joint problem</a:t>
            </a:r>
          </a:p>
          <a:p>
            <a:pPr lvl="1"/>
            <a:r>
              <a:rPr lang="en-US"/>
              <a:t>Model the jointness using a graphical model such as factor graph</a:t>
            </a:r>
          </a:p>
          <a:p>
            <a:r>
              <a:rPr lang="en-US"/>
              <a:t>Outperformed state-of-the-art systems at the time</a:t>
            </a:r>
          </a:p>
          <a:p>
            <a:r>
              <a:rPr lang="en-US"/>
              <a:t>Joint models continue to be state-of-the-art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AB6A18D-279B-478B-9723-802AFAA889CC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(Yang and Mitchell, 2016)</a:t>
            </a:r>
          </a:p>
        </p:txBody>
      </p:sp>
    </p:spTree>
    <p:extLst>
      <p:ext uri="{BB962C8B-B14F-4D97-AF65-F5344CB8AC3E}">
        <p14:creationId xmlns:p14="http://schemas.microsoft.com/office/powerpoint/2010/main" val="292418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E30C03-57D3-4E50-9234-BB15CDB0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Joint Event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3A5C99-9574-4694-879F-E8E267AB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546225"/>
            <a:ext cx="7886700" cy="4351338"/>
          </a:xfrm>
        </p:spPr>
        <p:txBody>
          <a:bodyPr/>
          <a:lstStyle/>
          <a:p>
            <a:r>
              <a:rPr lang="en-US"/>
              <a:t>Features used in Yang and Mitchell’s joint IE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AB6A18D-279B-478B-9723-802AFAA889CC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(Yang and Mitchell, 2016)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CC4866D-D367-47A7-A520-E685A785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37" y="1935162"/>
            <a:ext cx="6900863" cy="44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43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C3B40E-C981-49E2-87BA-1C957818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Results (ACE2005 test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55FEAC-3E84-47C6-B4DC-C9E11080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0" y="2130425"/>
            <a:ext cx="7886700" cy="4351338"/>
          </a:xfrm>
        </p:spPr>
        <p:txBody>
          <a:bodyPr/>
          <a:lstStyle/>
          <a:p>
            <a:r>
              <a:rPr lang="en-US"/>
              <a:t>P=Precision, R=Recall and F1=F1-Measure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E412F9-1200-481A-81D5-AB0FFEFC6BFA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(Yang and Mitchell, 2016)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59FB340-7B65-4A14-8AE3-DDCA2B87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7" y="3198812"/>
            <a:ext cx="8656479" cy="17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06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7C631-3420-40A0-B136-850967FD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CD4C0B-C44A-44A7-B3C4-2460C4A5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88351" cy="4736042"/>
          </a:xfrm>
        </p:spPr>
        <p:txBody>
          <a:bodyPr>
            <a:normAutofit fontScale="92500"/>
          </a:bodyPr>
          <a:lstStyle/>
          <a:p>
            <a:r>
              <a:rPr lang="en-US"/>
              <a:t>Context-based advantages of data-driven, knowledge-driven or hybrid approaches</a:t>
            </a:r>
          </a:p>
          <a:p>
            <a:r>
              <a:rPr lang="en-US"/>
              <a:t>Understanding the limitations of specific event extraction techniques</a:t>
            </a:r>
          </a:p>
          <a:p>
            <a:r>
              <a:rPr lang="en-US"/>
              <a:t>The domain-dependency of event extraction procedures, affecting both their flexibility and effectiveness</a:t>
            </a:r>
          </a:p>
          <a:p>
            <a:r>
              <a:rPr lang="en-US"/>
              <a:t>The scalability of event extraction approaches when dealing with Big Data</a:t>
            </a:r>
          </a:p>
          <a:p>
            <a:r>
              <a:rPr lang="en-US"/>
              <a:t>The complexity of extracted events</a:t>
            </a:r>
          </a:p>
          <a:p>
            <a:r>
              <a:rPr lang="en-US"/>
              <a:t>Better extraction from noisy sources, including social media</a:t>
            </a:r>
          </a:p>
        </p:txBody>
      </p:sp>
    </p:spTree>
    <p:extLst>
      <p:ext uri="{BB962C8B-B14F-4D97-AF65-F5344CB8AC3E}">
        <p14:creationId xmlns:p14="http://schemas.microsoft.com/office/powerpoint/2010/main" val="87414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Motivating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2CCD1F4-74E1-4EA7-93C2-50DD90CBF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736" y="2431522"/>
            <a:ext cx="5805864" cy="271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8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Event extraction is a difficult problem for which performance continues to be relatively poor (compared to NER)</a:t>
            </a:r>
          </a:p>
          <a:p>
            <a:r>
              <a:rPr lang="en-US"/>
              <a:t>Some sub-tasks (e.g., event trigger identification) tend to be easier than others (e.g., argument role classification)</a:t>
            </a:r>
          </a:p>
          <a:p>
            <a:r>
              <a:rPr lang="en-US"/>
              <a:t>Joint models have emerged as a solid choice for relatively clean text</a:t>
            </a:r>
          </a:p>
          <a:p>
            <a:r>
              <a:rPr lang="en-US"/>
              <a:t>Twitter presents new challenges that continue to be the subject of ongoing research</a:t>
            </a:r>
          </a:p>
          <a:p>
            <a:r>
              <a:rPr lang="en-US"/>
              <a:t>Techniques can be classified along many dimensions, depending on application, algorithm, inputs and outputs </a:t>
            </a:r>
          </a:p>
        </p:txBody>
      </p:sp>
    </p:spTree>
    <p:extLst>
      <p:ext uri="{BB962C8B-B14F-4D97-AF65-F5344CB8AC3E}">
        <p14:creationId xmlns:p14="http://schemas.microsoft.com/office/powerpoint/2010/main" val="39664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65126"/>
            <a:ext cx="8515350" cy="1325563"/>
          </a:xfrm>
        </p:spPr>
        <p:txBody>
          <a:bodyPr/>
          <a:lstStyle/>
          <a:p>
            <a:r>
              <a:rPr lang="en-US"/>
              <a:t>(More Complex) Motivating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3" y="3266958"/>
            <a:ext cx="5064078" cy="1642404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F462F756-659C-4710-82DE-942B1B17E5B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14037" y="2880640"/>
            <a:ext cx="3227858" cy="749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2EB44B3D-A1BD-41F6-A459-EE6FE6AAF2B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821919" y="4720103"/>
            <a:ext cx="2376960" cy="4474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C24041-891F-4770-8AA2-5EE9E1E12059}"/>
              </a:ext>
            </a:extLst>
          </p:cNvPr>
          <p:cNvSpPr txBox="1"/>
          <p:nvPr/>
        </p:nvSpPr>
        <p:spPr>
          <a:xfrm>
            <a:off x="6441895" y="2649807"/>
            <a:ext cx="20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1 anchor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4884E0B-0E26-42F8-A8BC-8ABAE815804F}"/>
              </a:ext>
            </a:extLst>
          </p:cNvPr>
          <p:cNvSpPr txBox="1"/>
          <p:nvPr/>
        </p:nvSpPr>
        <p:spPr>
          <a:xfrm>
            <a:off x="6198879" y="4936688"/>
            <a:ext cx="20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2 anchor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ECCFEC6-9813-4E58-B12C-F055AF0312C0}"/>
              </a:ext>
            </a:extLst>
          </p:cNvPr>
          <p:cNvSpPr txBox="1"/>
          <p:nvPr/>
        </p:nvSpPr>
        <p:spPr>
          <a:xfrm>
            <a:off x="1460501" y="5614938"/>
            <a:ext cx="468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1 provides </a:t>
            </a:r>
            <a:r>
              <a:rPr lang="en-US" sz="2400" b="1"/>
              <a:t>context</a:t>
            </a:r>
            <a:r>
              <a:rPr lang="en-US" sz="2400"/>
              <a:t> for Event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3849605-0246-411E-A2F1-308CC50FEB7C}"/>
              </a:ext>
            </a:extLst>
          </p:cNvPr>
          <p:cNvSpPr txBox="1"/>
          <p:nvPr/>
        </p:nvSpPr>
        <p:spPr>
          <a:xfrm>
            <a:off x="1460501" y="2066187"/>
            <a:ext cx="6220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&lt;</a:t>
            </a:r>
            <a:r>
              <a:rPr lang="en-US" sz="2400"/>
              <a:t>Entities and spatio-temporal info are</a:t>
            </a:r>
            <a:r>
              <a:rPr lang="en-US" sz="2400" i="1"/>
              <a:t> italicized&gt;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3111472"/>
            <a:ext cx="4258733" cy="1825216"/>
          </a:xfrm>
          <a:prstGeom prst="rect">
            <a:avLst/>
          </a:prstGeom>
          <a:noFill/>
          <a:ln>
            <a:solidFill>
              <a:srgbClr val="F80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36A2522-B431-4550-9B96-92248ED5D301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(Yang and Mitchell, 2016)</a:t>
            </a:r>
          </a:p>
        </p:txBody>
      </p:sp>
    </p:spTree>
    <p:extLst>
      <p:ext uri="{BB962C8B-B14F-4D97-AF65-F5344CB8AC3E}">
        <p14:creationId xmlns:p14="http://schemas.microsoft.com/office/powerpoint/2010/main" val="62825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Definition: Event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Given an </a:t>
            </a:r>
            <a:r>
              <a:rPr lang="en-US" i="1"/>
              <a:t>event ontology O</a:t>
            </a:r>
            <a:r>
              <a:rPr lang="en-US"/>
              <a:t>, and a text corpus of documents, </a:t>
            </a:r>
            <a:r>
              <a:rPr lang="en-US" b="1"/>
              <a:t>event extraction </a:t>
            </a:r>
            <a:r>
              <a:rPr lang="en-US"/>
              <a:t>is the problem of automatically extracting </a:t>
            </a:r>
            <a:r>
              <a:rPr lang="en-US" i="1"/>
              <a:t>instances</a:t>
            </a:r>
            <a:r>
              <a:rPr lang="en-US"/>
              <a:t> (‘events’) in terms of the </a:t>
            </a:r>
            <a:r>
              <a:rPr lang="en-US" i="1"/>
              <a:t>event classes </a:t>
            </a:r>
            <a:r>
              <a:rPr lang="en-US"/>
              <a:t>in </a:t>
            </a:r>
            <a:r>
              <a:rPr lang="en-US" i="1"/>
              <a:t>O</a:t>
            </a:r>
          </a:p>
          <a:p>
            <a:pPr lvl="1"/>
            <a:r>
              <a:rPr lang="en-US"/>
              <a:t>Because of the ontology, events are structured representations amenable to querying/analytics</a:t>
            </a:r>
          </a:p>
          <a:p>
            <a:pPr lvl="1"/>
            <a:r>
              <a:rPr lang="en-US"/>
              <a:t>What is an ‘event ontology’?</a:t>
            </a:r>
            <a:endParaRPr lang="en-US"/>
          </a:p>
          <a:p>
            <a:pPr lvl="1"/>
            <a:r>
              <a:rPr lang="en-US"/>
              <a:t>What do real-world event ontologies ‘look’ like?</a:t>
            </a:r>
          </a:p>
          <a:p>
            <a:r>
              <a:rPr lang="en-US"/>
              <a:t>In many versions of the problem, the ontology is implicit, not known or not required by the extractor</a:t>
            </a:r>
          </a:p>
          <a:p>
            <a:pPr lvl="1"/>
            <a:r>
              <a:rPr lang="en-US"/>
              <a:t>But still in the background, conceptually</a:t>
            </a:r>
          </a:p>
        </p:txBody>
      </p:sp>
    </p:spTree>
    <p:extLst>
      <p:ext uri="{BB962C8B-B14F-4D97-AF65-F5344CB8AC3E}">
        <p14:creationId xmlns:p14="http://schemas.microsoft.com/office/powerpoint/2010/main" val="168059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Ontology Example 1: 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Much flatter than Semantic Web ontologies, which contain rich sets of classes, properties and axioms</a:t>
            </a:r>
          </a:p>
          <a:p>
            <a:r>
              <a:rPr lang="en-US"/>
              <a:t>Contains eight event classes, each of which has sub-classes (indicated in parantheses)</a:t>
            </a:r>
          </a:p>
          <a:p>
            <a:pPr lvl="1"/>
            <a:r>
              <a:rPr lang="en-US"/>
              <a:t>Life (Be-Born, Marry, Divorce, Injure, Die)</a:t>
            </a:r>
          </a:p>
          <a:p>
            <a:pPr lvl="1"/>
            <a:r>
              <a:rPr lang="en-US"/>
              <a:t>Movement (Transport)</a:t>
            </a:r>
          </a:p>
          <a:p>
            <a:pPr lvl="1"/>
            <a:r>
              <a:rPr lang="en-US"/>
              <a:t>Transaction (Transfer-Ownership, Transfer-Money)</a:t>
            </a:r>
          </a:p>
          <a:p>
            <a:pPr lvl="1"/>
            <a:r>
              <a:rPr lang="en-US"/>
              <a:t>Business( Start-Org, Merge-org, Declare-Bankruptcy, End-Ord)</a:t>
            </a:r>
          </a:p>
          <a:p>
            <a:pPr lvl="1"/>
            <a:r>
              <a:rPr lang="en-US"/>
              <a:t>Conflict (Attack, Demonstrate)</a:t>
            </a:r>
          </a:p>
          <a:p>
            <a:pPr lvl="1"/>
            <a:r>
              <a:rPr lang="en-US"/>
              <a:t>Contact (Meet, Phone-Write)</a:t>
            </a:r>
          </a:p>
          <a:p>
            <a:pPr lvl="1"/>
            <a:r>
              <a:rPr lang="en-US"/>
              <a:t>Personnel (Start-Position, End-Position, Nominate, Elect)</a:t>
            </a:r>
          </a:p>
          <a:p>
            <a:pPr lvl="1"/>
            <a:r>
              <a:rPr lang="en-US"/>
              <a:t>Justice (Arrest Release, Fine, Execute, Extradite</a:t>
            </a:r>
            <a:r>
              <a:rPr lang="mr-IN"/>
              <a:t>…</a:t>
            </a:r>
            <a:r>
              <a:rPr lang="en-US"/>
              <a:t>)</a:t>
            </a:r>
          </a:p>
          <a:p>
            <a:r>
              <a:rPr lang="en-US"/>
              <a:t>Events have four other attributes: modality, polarity, genericity and tense</a:t>
            </a:r>
          </a:p>
        </p:txBody>
      </p:sp>
    </p:spTree>
    <p:extLst>
      <p:ext uri="{BB962C8B-B14F-4D97-AF65-F5344CB8AC3E}">
        <p14:creationId xmlns:p14="http://schemas.microsoft.com/office/powerpoint/2010/main" val="114091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Ontology Example 2: CAMEO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7" y="2226066"/>
            <a:ext cx="4341283" cy="198948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2226066"/>
            <a:ext cx="4485900" cy="1995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1" y="3506247"/>
            <a:ext cx="8172728" cy="261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1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Events involve many components (entities, relations</a:t>
            </a:r>
            <a:r>
              <a:rPr lang="mr-IN"/>
              <a:t>…</a:t>
            </a:r>
            <a:r>
              <a:rPr lang="en-US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7" y="2226066"/>
            <a:ext cx="4341283" cy="198948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2226066"/>
            <a:ext cx="4485900" cy="19953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0DBC704-3387-4A5D-A8E1-6CA6EEB5ADF6}"/>
              </a:ext>
            </a:extLst>
          </p:cNvPr>
          <p:cNvSpPr/>
          <p:nvPr/>
        </p:nvSpPr>
        <p:spPr>
          <a:xfrm>
            <a:off x="182880" y="1989667"/>
            <a:ext cx="8748020" cy="2225879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A much harder problem than just extracting entities!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Correctly classifying an extracted event with respect to an event type in ontologies like CAMEO (containing hundreds of types) also difficult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Event co-reference resolution also a hard problem: F-measures well below 50% in state of the art systems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1" y="4003590"/>
            <a:ext cx="8537195" cy="273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Social Media</a:t>
            </a:r>
            <a:r>
              <a:rPr lang="mr-IN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Additional problem of first </a:t>
            </a:r>
            <a:r>
              <a:rPr lang="en-US" b="1"/>
              <a:t>detecting</a:t>
            </a:r>
            <a:r>
              <a:rPr lang="en-US"/>
              <a:t> whether the tweet is describing an event</a:t>
            </a:r>
          </a:p>
          <a:p>
            <a:pPr lvl="1"/>
            <a:r>
              <a:rPr lang="en-US"/>
              <a:t>Can be defined as a binary classification problem: </a:t>
            </a:r>
            <a:r>
              <a:rPr lang="en-US" i="1"/>
              <a:t>does the tweet describe an event or not?</a:t>
            </a:r>
          </a:p>
          <a:p>
            <a:r>
              <a:rPr lang="en-US"/>
              <a:t>Short text of tweet makes this essential for performance</a:t>
            </a:r>
          </a:p>
          <a:p>
            <a:r>
              <a:rPr lang="en-US"/>
              <a:t>Detection and extraction complement each other</a:t>
            </a:r>
          </a:p>
          <a:p>
            <a:pPr lvl="1"/>
            <a:r>
              <a:rPr lang="en-US"/>
              <a:t>Forces us to decide what an event really is, for the purposes of extraction/detection/inference</a:t>
            </a:r>
          </a:p>
        </p:txBody>
      </p:sp>
    </p:spTree>
    <p:extLst>
      <p:ext uri="{BB962C8B-B14F-4D97-AF65-F5344CB8AC3E}">
        <p14:creationId xmlns:p14="http://schemas.microsoft.com/office/powerpoint/2010/main" val="26002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F0914-9F89-48D5-A04A-EB8506D2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365126"/>
            <a:ext cx="8686800" cy="1325563"/>
          </a:xfrm>
        </p:spPr>
        <p:txBody>
          <a:bodyPr/>
          <a:lstStyle/>
          <a:p>
            <a:r>
              <a:rPr lang="en-US"/>
              <a:t>Event Detection in Twitter: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5F8127B-3EAF-4D79-B961-9CDCF5DA2CA6}"/>
              </a:ext>
            </a:extLst>
          </p:cNvPr>
          <p:cNvSpPr/>
          <p:nvPr/>
        </p:nvSpPr>
        <p:spPr>
          <a:xfrm>
            <a:off x="735330" y="3295596"/>
            <a:ext cx="8012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</a:t>
            </a:r>
            <a:r>
              <a:rPr lang="en-US" sz="2400" dirty="0">
                <a:solidFill>
                  <a:srgbClr val="0070C0"/>
                </a:solidFill>
              </a:rPr>
              <a:t>@Stump4TrumpPAC</a:t>
            </a:r>
            <a:r>
              <a:rPr lang="en-US" sz="2400" dirty="0"/>
              <a:t>: These are the 58 people killed in the Las Vegas massacre, the deadliest mass shooting in modern U.S. history.. 💐🙏🏻 http…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B041536-BBFD-40FB-8C12-11420F37DDEA}"/>
              </a:ext>
            </a:extLst>
          </p:cNvPr>
          <p:cNvSpPr/>
          <p:nvPr/>
        </p:nvSpPr>
        <p:spPr>
          <a:xfrm>
            <a:off x="735330" y="4819140"/>
            <a:ext cx="80162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</a:t>
            </a:r>
            <a:r>
              <a:rPr lang="en-US" sz="2400" dirty="0">
                <a:solidFill>
                  <a:srgbClr val="0070C0"/>
                </a:solidFill>
              </a:rPr>
              <a:t>@</a:t>
            </a:r>
            <a:r>
              <a:rPr lang="en-US" sz="2400" dirty="0" err="1">
                <a:solidFill>
                  <a:srgbClr val="0070C0"/>
                </a:solidFill>
              </a:rPr>
              <a:t>dragoner_JP</a:t>
            </a:r>
            <a:r>
              <a:rPr lang="en-US" sz="2400" dirty="0"/>
              <a:t>: うげえ……「ラスベガス銃撃の(カナダ人)犠牲者が巨額の医療費に直面」→ Las Vegas shooting victims facing large medical bills </a:t>
            </a:r>
            <a:r>
              <a:rPr lang="en-US" sz="2400" dirty="0">
                <a:solidFill>
                  <a:srgbClr val="0070C0"/>
                </a:solidFill>
              </a:rPr>
              <a:t>https://</a:t>
            </a:r>
            <a:r>
              <a:rPr lang="en-US" sz="2400" dirty="0" err="1">
                <a:solidFill>
                  <a:srgbClr val="0070C0"/>
                </a:solidFill>
              </a:rPr>
              <a:t>t.co</a:t>
            </a:r>
            <a:r>
              <a:rPr lang="en-US" sz="2400" dirty="0">
                <a:solidFill>
                  <a:srgbClr val="0070C0"/>
                </a:solidFill>
              </a:rPr>
              <a:t>/1F3bgH17Jv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5F8127B-3EAF-4D79-B961-9CDCF5DA2CA6}"/>
              </a:ext>
            </a:extLst>
          </p:cNvPr>
          <p:cNvSpPr/>
          <p:nvPr/>
        </p:nvSpPr>
        <p:spPr>
          <a:xfrm>
            <a:off x="735330" y="1772052"/>
            <a:ext cx="8012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</a:t>
            </a:r>
            <a:r>
              <a:rPr lang="en-US" sz="2400" dirty="0">
                <a:solidFill>
                  <a:srgbClr val="0070C0"/>
                </a:solidFill>
              </a:rPr>
              <a:t>@jc_stubbs</a:t>
            </a:r>
            <a:r>
              <a:rPr lang="en-US" sz="2400" dirty="0"/>
              <a:t>: Another tragic day in </a:t>
            </a:r>
            <a:r>
              <a:rPr lang="en-US" sz="2400" dirty="0">
                <a:solidFill>
                  <a:srgbClr val="0070C0"/>
                </a:solidFill>
              </a:rPr>
              <a:t>#Ukraine </a:t>
            </a:r>
            <a:r>
              <a:rPr lang="mr-IN" sz="2400" dirty="0"/>
              <a:t>–</a:t>
            </a:r>
            <a:r>
              <a:rPr lang="en-US" sz="2400" dirty="0"/>
              <a:t> More than 50 rebels killed as new leader unleashes assault: </a:t>
            </a:r>
            <a:r>
              <a:rPr lang="en-US" sz="2400" dirty="0">
                <a:solidFill>
                  <a:srgbClr val="0070C0"/>
                </a:solidFill>
              </a:rPr>
              <a:t>http://t.co/wcfU3kyAFX</a:t>
            </a:r>
          </a:p>
        </p:txBody>
      </p:sp>
    </p:spTree>
    <p:extLst>
      <p:ext uri="{BB962C8B-B14F-4D97-AF65-F5344CB8AC3E}">
        <p14:creationId xmlns:p14="http://schemas.microsoft.com/office/powerpoint/2010/main" val="155699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14075</TotalTime>
  <Words>1061</Words>
  <Application>Microsoft Macintosh PowerPoint</Application>
  <PresentationFormat>On-screen Show (4:3)</PresentationFormat>
  <Paragraphs>119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Mangal</vt:lpstr>
      <vt:lpstr>Roboto Light</vt:lpstr>
      <vt:lpstr>Arial</vt:lpstr>
      <vt:lpstr>Office Theme</vt:lpstr>
      <vt:lpstr>Event Extraction</vt:lpstr>
      <vt:lpstr>Simple Motivating Example</vt:lpstr>
      <vt:lpstr>(More Complex) Motivating Example</vt:lpstr>
      <vt:lpstr>Definition: Event Extraction</vt:lpstr>
      <vt:lpstr>Ontology Example 1: ACE </vt:lpstr>
      <vt:lpstr>Ontology Example 2: CAMEO</vt:lpstr>
      <vt:lpstr>Events involve many components (entities, relations…)</vt:lpstr>
      <vt:lpstr>In Social Media…</vt:lpstr>
      <vt:lpstr>Event Detection in Twitter: Examples</vt:lpstr>
      <vt:lpstr>An Example Workflow</vt:lpstr>
      <vt:lpstr>Event Extraction Sub-Problems</vt:lpstr>
      <vt:lpstr>Some Tasks Harder Than Others</vt:lpstr>
      <vt:lpstr>Classification of Techniques</vt:lpstr>
      <vt:lpstr>Event Detection in Twitter: A Taxonomy</vt:lpstr>
      <vt:lpstr>Feature Representation</vt:lpstr>
      <vt:lpstr>Case Study: Joint Event Extraction</vt:lpstr>
      <vt:lpstr>Case Study: Joint Event Extraction</vt:lpstr>
      <vt:lpstr>Experimental Results (ACE2005 test set)</vt:lpstr>
      <vt:lpstr>Open Research Issues</vt:lpstr>
      <vt:lpstr>Summary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Gregoire.Burel</dc:creator>
  <cp:lastModifiedBy>Microsoft Office User</cp:lastModifiedBy>
  <cp:revision>169</cp:revision>
  <dcterms:created xsi:type="dcterms:W3CDTF">2018-03-07T10:04:08Z</dcterms:created>
  <dcterms:modified xsi:type="dcterms:W3CDTF">2018-04-20T00:05:39Z</dcterms:modified>
</cp:coreProperties>
</file>