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366" r:id="rId2"/>
    <p:sldId id="380" r:id="rId3"/>
    <p:sldId id="382" r:id="rId4"/>
    <p:sldId id="373" r:id="rId5"/>
    <p:sldId id="384" r:id="rId6"/>
    <p:sldId id="377" r:id="rId7"/>
    <p:sldId id="379" r:id="rId8"/>
    <p:sldId id="374" r:id="rId9"/>
    <p:sldId id="375" r:id="rId10"/>
    <p:sldId id="376" r:id="rId11"/>
    <p:sldId id="378" r:id="rId12"/>
    <p:sldId id="385" r:id="rId13"/>
    <p:sldId id="387" r:id="rId14"/>
    <p:sldId id="38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6]" lastIdx="1" clrIdx="0"/>
  <p:cmAuthor id="2" name="Microsoft Office User" initials="Office [7]" lastIdx="1" clrIdx="1"/>
  <p:cmAuthor id="3" name="Microsoft Office User" initials="Office [8]" lastIdx="1" clrIdx="2"/>
  <p:cmAuthor id="4" name="Microsoft Office User" initials="Office [9]"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8056"/>
    <a:srgbClr val="A5C6B4"/>
    <a:srgbClr val="F8060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02" autoAdjust="0"/>
    <p:restoredTop sz="74893" autoAdjust="0"/>
  </p:normalViewPr>
  <p:slideViewPr>
    <p:cSldViewPr snapToGrid="0">
      <p:cViewPr varScale="1">
        <p:scale>
          <a:sx n="78" d="100"/>
          <a:sy n="78" d="100"/>
        </p:scale>
        <p:origin x="90" y="4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1256C8-1BA4-4200-90F3-9413893DDEA5}" type="datetimeFigureOut">
              <a:rPr lang="en-US" smtClean="0"/>
              <a:t>4/22/2018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3E0FAC-92B7-4344-B8CE-D78B9752AB0B}" type="slidenum">
              <a:rPr lang="en-US" smtClean="0"/>
              <a:t>‹#›</a:t>
            </a:fld>
            <a:endParaRPr lang="en-US"/>
          </a:p>
        </p:txBody>
      </p:sp>
    </p:spTree>
    <p:extLst>
      <p:ext uri="{BB962C8B-B14F-4D97-AF65-F5344CB8AC3E}">
        <p14:creationId xmlns:p14="http://schemas.microsoft.com/office/powerpoint/2010/main" val="3608014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D3E0FAC-92B7-4344-B8CE-D78B9752AB0B}" type="slidenum">
              <a:rPr lang="en-US" smtClean="0"/>
              <a:t>1</a:t>
            </a:fld>
            <a:endParaRPr lang="en-US"/>
          </a:p>
        </p:txBody>
      </p:sp>
    </p:spTree>
    <p:extLst>
      <p:ext uri="{BB962C8B-B14F-4D97-AF65-F5344CB8AC3E}">
        <p14:creationId xmlns:p14="http://schemas.microsoft.com/office/powerpoint/2010/main" val="36717463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could be a way to sort out</a:t>
            </a:r>
            <a:r>
              <a:rPr lang="en-US" baseline="0" dirty="0" smtClean="0"/>
              <a:t> your data based on temporal parameters, for instance which one are the latest or old. Or which have been addressed in a temporal order. So, as I said, there is not one particular way to treat your information and your needs as a stake holder in crisis situations. Obviously for different stakeholders chances are that the need for </a:t>
            </a:r>
            <a:r>
              <a:rPr lang="en-US" baseline="0" dirty="0" err="1" smtClean="0"/>
              <a:t>visualising</a:t>
            </a:r>
            <a:r>
              <a:rPr lang="en-US" baseline="0" dirty="0" smtClean="0"/>
              <a:t> the information would vary. But there are some of the ways to go about it.</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10</a:t>
            </a:fld>
            <a:endParaRPr lang="en-US"/>
          </a:p>
        </p:txBody>
      </p:sp>
    </p:spTree>
    <p:extLst>
      <p:ext uri="{BB962C8B-B14F-4D97-AF65-F5344CB8AC3E}">
        <p14:creationId xmlns:p14="http://schemas.microsoft.com/office/powerpoint/2010/main" val="1034697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we will move ahead to another hands on </a:t>
            </a:r>
            <a:r>
              <a:rPr lang="en-US" baseline="0" dirty="0" err="1" smtClean="0"/>
              <a:t>excerise</a:t>
            </a:r>
            <a:r>
              <a:rPr lang="en-US" baseline="0" dirty="0" smtClean="0"/>
              <a:t> </a:t>
            </a:r>
            <a:r>
              <a:rPr lang="en-US" baseline="0" smtClean="0"/>
              <a:t>for platform demo.</a:t>
            </a:r>
            <a:endParaRPr lang="en-US"/>
          </a:p>
        </p:txBody>
      </p:sp>
      <p:sp>
        <p:nvSpPr>
          <p:cNvPr id="4" name="Slide Number Placeholder 3"/>
          <p:cNvSpPr>
            <a:spLocks noGrp="1"/>
          </p:cNvSpPr>
          <p:nvPr>
            <p:ph type="sldNum" sz="quarter" idx="10"/>
          </p:nvPr>
        </p:nvSpPr>
        <p:spPr/>
        <p:txBody>
          <a:bodyPr/>
          <a:lstStyle/>
          <a:p>
            <a:fld id="{9D3E0FAC-92B7-4344-B8CE-D78B9752AB0B}" type="slidenum">
              <a:rPr lang="en-US" smtClean="0"/>
              <a:t>11</a:t>
            </a:fld>
            <a:endParaRPr lang="en-US"/>
          </a:p>
        </p:txBody>
      </p:sp>
    </p:spTree>
    <p:extLst>
      <p:ext uri="{BB962C8B-B14F-4D97-AF65-F5344CB8AC3E}">
        <p14:creationId xmlns:p14="http://schemas.microsoft.com/office/powerpoint/2010/main" val="136551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Visualisation</a:t>
            </a:r>
            <a:r>
              <a:rPr lang="en-US" dirty="0" smtClean="0"/>
              <a:t> forms</a:t>
            </a:r>
            <a:r>
              <a:rPr lang="en-US" baseline="0" dirty="0" smtClean="0"/>
              <a:t> an important part of data analysis and sense making. Interpreting the data through visual observations is the crucial most aspect of this entire process.</a:t>
            </a:r>
          </a:p>
          <a:p>
            <a:endParaRPr lang="en-US" baseline="0" dirty="0" smtClean="0"/>
          </a:p>
          <a:p>
            <a:r>
              <a:rPr lang="en-US" baseline="0" dirty="0" smtClean="0"/>
              <a:t>Given the nature of this field, as it is related to crisis management, the need to </a:t>
            </a:r>
            <a:r>
              <a:rPr lang="en-US" baseline="0" dirty="0" err="1" smtClean="0"/>
              <a:t>visualise</a:t>
            </a:r>
            <a:r>
              <a:rPr lang="en-US" baseline="0" dirty="0" smtClean="0"/>
              <a:t> and comprehend the information can be driven by various objectives. It can be a geospatial </a:t>
            </a:r>
            <a:r>
              <a:rPr lang="en-US" baseline="0" dirty="0" err="1" smtClean="0"/>
              <a:t>picturisation</a:t>
            </a:r>
            <a:r>
              <a:rPr lang="en-US" baseline="0" dirty="0" smtClean="0"/>
              <a:t> of the situation (like what is happening where), the current trending information, how different sections of people are responding or reacting, mapping the logistics- supply chain progress of logistics, and predicting what might emerge.</a:t>
            </a:r>
          </a:p>
        </p:txBody>
      </p:sp>
      <p:sp>
        <p:nvSpPr>
          <p:cNvPr id="4" name="Slide Number Placeholder 3"/>
          <p:cNvSpPr>
            <a:spLocks noGrp="1"/>
          </p:cNvSpPr>
          <p:nvPr>
            <p:ph type="sldNum" sz="quarter" idx="10"/>
          </p:nvPr>
        </p:nvSpPr>
        <p:spPr/>
        <p:txBody>
          <a:bodyPr/>
          <a:lstStyle/>
          <a:p>
            <a:fld id="{9D3E0FAC-92B7-4344-B8CE-D78B9752AB0B}" type="slidenum">
              <a:rPr lang="en-US" smtClean="0"/>
              <a:t>2</a:t>
            </a:fld>
            <a:endParaRPr lang="en-US"/>
          </a:p>
        </p:txBody>
      </p:sp>
    </p:spTree>
    <p:extLst>
      <p:ext uri="{BB962C8B-B14F-4D97-AF65-F5344CB8AC3E}">
        <p14:creationId xmlns:p14="http://schemas.microsoft.com/office/powerpoint/2010/main" val="1513313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of the crisis related tools:</a:t>
            </a:r>
            <a:r>
              <a:rPr lang="en-US" baseline="0" dirty="0" smtClean="0"/>
              <a:t> </a:t>
            </a:r>
            <a:r>
              <a:rPr lang="en-US" baseline="0" dirty="0" err="1" smtClean="0"/>
              <a:t>Ushanidi</a:t>
            </a:r>
            <a:r>
              <a:rPr lang="en-US" baseline="0" dirty="0" smtClean="0"/>
              <a:t> and </a:t>
            </a:r>
            <a:r>
              <a:rPr lang="en-US" baseline="0" dirty="0" err="1" smtClean="0"/>
              <a:t>Sahana</a:t>
            </a:r>
            <a:r>
              <a:rPr lang="en-US" baseline="0" dirty="0" smtClean="0"/>
              <a:t> Foundation. They provide software solutions for crisis data management. Not everything is fully automated, but they are more like solutions to manage the data based on an architecture that suits the disaster management processes. Then there are popular libraries to use for </a:t>
            </a:r>
            <a:r>
              <a:rPr lang="en-US" baseline="0" dirty="0" err="1" smtClean="0"/>
              <a:t>visualisation</a:t>
            </a:r>
            <a:r>
              <a:rPr lang="en-US" baseline="0" dirty="0" smtClean="0"/>
              <a:t> D3 and </a:t>
            </a:r>
            <a:r>
              <a:rPr lang="en-US" baseline="0" dirty="0" err="1" smtClean="0"/>
              <a:t>Plotly</a:t>
            </a:r>
            <a:r>
              <a:rPr lang="en-US" baseline="0" dirty="0" smtClean="0"/>
              <a:t>. You might need to bring your data in certain </a:t>
            </a:r>
            <a:r>
              <a:rPr lang="en-US" baseline="0" dirty="0" err="1" smtClean="0"/>
              <a:t>formats:CSV</a:t>
            </a:r>
            <a:r>
              <a:rPr lang="en-US" baseline="0" dirty="0" smtClean="0"/>
              <a:t>, </a:t>
            </a:r>
            <a:r>
              <a:rPr lang="en-US" baseline="0" dirty="0" err="1" smtClean="0"/>
              <a:t>json</a:t>
            </a:r>
            <a:r>
              <a:rPr lang="en-US" baseline="0" dirty="0" smtClean="0"/>
              <a:t>. You also have Humanitarian Data Exchange solutions.</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3</a:t>
            </a:fld>
            <a:endParaRPr lang="en-US"/>
          </a:p>
        </p:txBody>
      </p:sp>
    </p:spTree>
    <p:extLst>
      <p:ext uri="{BB962C8B-B14F-4D97-AF65-F5344CB8AC3E}">
        <p14:creationId xmlns:p14="http://schemas.microsoft.com/office/powerpoint/2010/main" val="1946293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Ushahidi</a:t>
            </a:r>
            <a:r>
              <a:rPr lang="en-US" dirty="0" smtClean="0"/>
              <a:t> platform provides plotting the information on maps.</a:t>
            </a:r>
            <a:r>
              <a:rPr lang="en-US" baseline="0" dirty="0" smtClean="0"/>
              <a:t> Here is an example of an analysis done by our team in collaboration with </a:t>
            </a:r>
            <a:r>
              <a:rPr lang="en-US" baseline="0" dirty="0" err="1" smtClean="0"/>
              <a:t>Ushahidi</a:t>
            </a:r>
            <a:r>
              <a:rPr lang="en-US" baseline="0" dirty="0" smtClean="0"/>
              <a:t>. This demonstrates various reports/user generated content based on location.</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4</a:t>
            </a:fld>
            <a:endParaRPr lang="en-US"/>
          </a:p>
        </p:txBody>
      </p:sp>
    </p:spTree>
    <p:extLst>
      <p:ext uri="{BB962C8B-B14F-4D97-AF65-F5344CB8AC3E}">
        <p14:creationId xmlns:p14="http://schemas.microsoft.com/office/powerpoint/2010/main" val="494549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5</a:t>
            </a:fld>
            <a:endParaRPr lang="en-US"/>
          </a:p>
        </p:txBody>
      </p:sp>
    </p:spTree>
    <p:extLst>
      <p:ext uri="{BB962C8B-B14F-4D97-AF65-F5344CB8AC3E}">
        <p14:creationId xmlns:p14="http://schemas.microsoft.com/office/powerpoint/2010/main" val="2051122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THOR is a tool developed by Pedro/</a:t>
            </a:r>
            <a:r>
              <a:rPr lang="en-US" dirty="0" err="1" smtClean="0"/>
              <a:t>Mayank</a:t>
            </a:r>
            <a:r>
              <a:rPr lang="en-US" dirty="0" smtClean="0"/>
              <a:t> from ISI,</a:t>
            </a:r>
            <a:r>
              <a:rPr lang="en-US" baseline="0" dirty="0" smtClean="0"/>
              <a:t> USC. It is a tool developed to process low-resource languages during crisis situations. They also have a DEMO of the same, so wait </a:t>
            </a:r>
            <a:r>
              <a:rPr lang="en-US" baseline="0" smtClean="0"/>
              <a:t>for it to know about it.</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6</a:t>
            </a:fld>
            <a:endParaRPr lang="en-US"/>
          </a:p>
        </p:txBody>
      </p:sp>
    </p:spTree>
    <p:extLst>
      <p:ext uri="{BB962C8B-B14F-4D97-AF65-F5344CB8AC3E}">
        <p14:creationId xmlns:p14="http://schemas.microsoft.com/office/powerpoint/2010/main" val="1163222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not sure about details</a:t>
            </a:r>
            <a:r>
              <a:rPr lang="en-US" baseline="0" dirty="0" smtClean="0"/>
              <a:t> of this slide.</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7</a:t>
            </a:fld>
            <a:endParaRPr lang="en-US"/>
          </a:p>
        </p:txBody>
      </p:sp>
    </p:spTree>
    <p:extLst>
      <p:ext uri="{BB962C8B-B14F-4D97-AF65-F5344CB8AC3E}">
        <p14:creationId xmlns:p14="http://schemas.microsoft.com/office/powerpoint/2010/main" val="429555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 example from commercially</a:t>
            </a:r>
            <a:r>
              <a:rPr lang="en-US" baseline="0" dirty="0" smtClean="0"/>
              <a:t> software, which are not strictly crisis management software, but just mentioning them here to give a brief idea about how sense making approaches prevail in industry otherwise. </a:t>
            </a:r>
            <a:r>
              <a:rPr lang="en-US" baseline="0" dirty="0" err="1" smtClean="0"/>
              <a:t>Brandwatch</a:t>
            </a:r>
            <a:r>
              <a:rPr lang="en-US" baseline="0" dirty="0" smtClean="0"/>
              <a:t> is a popular enterprise which excels in harvesting insights from social media data for advertisement and brand management purpose. Here is a good example of word cloud analysis of the data.</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8</a:t>
            </a:fld>
            <a:endParaRPr lang="en-US"/>
          </a:p>
        </p:txBody>
      </p:sp>
    </p:spTree>
    <p:extLst>
      <p:ext uri="{BB962C8B-B14F-4D97-AF65-F5344CB8AC3E}">
        <p14:creationId xmlns:p14="http://schemas.microsoft.com/office/powerpoint/2010/main" val="957068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Similarly,</a:t>
            </a:r>
            <a:r>
              <a:rPr lang="en-US" baseline="0" dirty="0" smtClean="0"/>
              <a:t> Crimson Hexagon has an expertise in similar practices. This is an example to showcase, how you can </a:t>
            </a:r>
            <a:r>
              <a:rPr lang="en-US" baseline="0" dirty="0" err="1" smtClean="0"/>
              <a:t>visualise</a:t>
            </a:r>
            <a:r>
              <a:rPr lang="en-US" baseline="0" dirty="0" smtClean="0"/>
              <a:t> the data based on certain metric of each document, lets say which one is more informative or which one has most impressions or clicks or retweeted. As I said, based on your objectives.</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9</a:t>
            </a:fld>
            <a:endParaRPr lang="en-US"/>
          </a:p>
        </p:txBody>
      </p:sp>
    </p:spTree>
    <p:extLst>
      <p:ext uri="{BB962C8B-B14F-4D97-AF65-F5344CB8AC3E}">
        <p14:creationId xmlns:p14="http://schemas.microsoft.com/office/powerpoint/2010/main" val="1699904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2872CC-06FC-4E71-B0E5-9089A2833916}" type="datetime1">
              <a:rPr lang="en-GB" smtClean="0"/>
              <a:t>22/04/2018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4086998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2EF7F0-BA49-47BA-9D08-29D7BC138DE9}" type="datetime1">
              <a:rPr lang="en-GB" smtClean="0"/>
              <a:t>22/04/2018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3151413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872BE6-7975-49D3-BAD4-DD34A6C45AEC}" type="datetime1">
              <a:rPr lang="en-GB" smtClean="0"/>
              <a:t>22/04/2018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4032034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5B5C0-79B3-444E-9257-6B27128175CD}" type="datetime1">
              <a:rPr lang="en-GB" smtClean="0"/>
              <a:t>22/04/2018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282206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16752A-5F02-4FCE-A450-0E45BFD0870E}" type="datetime1">
              <a:rPr lang="en-GB" smtClean="0"/>
              <a:t>22/04/2018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3232305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36795A-7EF6-46A5-BBFB-9EA255734A13}" type="datetime1">
              <a:rPr lang="en-GB" smtClean="0"/>
              <a:t>22/04/2018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1382487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5F0547-2F0D-4D46-9201-66F8A2163DD4}" type="datetime1">
              <a:rPr lang="en-GB" smtClean="0"/>
              <a:t>22/04/2018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1065450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418847-162F-4B4B-97DA-5E6CCC9AC169}" type="datetime1">
              <a:rPr lang="en-GB" smtClean="0"/>
              <a:t>22/04/2018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1237331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A62DDF-3A88-40EA-850B-8A28206A4DE2}" type="datetime1">
              <a:rPr lang="en-GB" smtClean="0"/>
              <a:t>22/04/2018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3856856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C9CEF1-5CE4-41FB-8FE1-5E410DE061A2}" type="datetime1">
              <a:rPr lang="en-GB" smtClean="0"/>
              <a:t>22/04/2018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611572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AA8D90-C086-4AED-9781-FF65B81D5682}" type="datetime1">
              <a:rPr lang="en-GB" smtClean="0"/>
              <a:t>22/04/2018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2794451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F4D62B-B867-4E2E-9A86-51E1299ED9B8}" type="datetime1">
              <a:rPr lang="en-GB" smtClean="0"/>
              <a:t>22/04/2018</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3D4D68-E5E1-497F-B018-33FA9D88ECA8}" type="slidenum">
              <a:rPr lang="en-GB" smtClean="0"/>
              <a:t>‹#›</a:t>
            </a:fld>
            <a:endParaRPr lang="en-GB"/>
          </a:p>
        </p:txBody>
      </p:sp>
    </p:spTree>
    <p:extLst>
      <p:ext uri="{BB962C8B-B14F-4D97-AF65-F5344CB8AC3E}">
        <p14:creationId xmlns:p14="http://schemas.microsoft.com/office/powerpoint/2010/main" val="13372859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tiff"/><Relationship Id="rId7" Type="http://schemas.openxmlformats.org/officeDocument/2006/relationships/image" Target="../media/image16.jpeg"/><Relationship Id="rId2" Type="http://schemas.openxmlformats.org/officeDocument/2006/relationships/image" Target="../media/image11.tiff"/><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tiff"/><Relationship Id="rId4" Type="http://schemas.openxmlformats.org/officeDocument/2006/relationships/image" Target="../media/image13.tiff"/></Relationships>
</file>

<file path=ppt/slides/_rels/slide13.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image" Target="../media/image11.tiff"/><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hyperlink" Target="http://github.com/evhart/smasac-tutoria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SMASAC - Visualizations, End-to-End Systems and Conclusion</a:t>
            </a:r>
            <a:endParaRPr lang="en-US" dirty="0"/>
          </a:p>
        </p:txBody>
      </p:sp>
      <p:sp>
        <p:nvSpPr>
          <p:cNvPr id="3" name="Rectangle 2"/>
          <p:cNvSpPr/>
          <p:nvPr/>
        </p:nvSpPr>
        <p:spPr>
          <a:xfrm>
            <a:off x="1848408" y="4902822"/>
            <a:ext cx="106509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latin typeface="+mj-lt"/>
                <a:ea typeface="Roboto Light" charset="0"/>
                <a:cs typeface="Roboto Light" charset="0"/>
              </a:rPr>
              <a:t>Collect</a:t>
            </a:r>
          </a:p>
        </p:txBody>
      </p:sp>
      <p:sp>
        <p:nvSpPr>
          <p:cNvPr id="4" name="Rectangle 3"/>
          <p:cNvSpPr/>
          <p:nvPr/>
        </p:nvSpPr>
        <p:spPr>
          <a:xfrm>
            <a:off x="3951090" y="4902822"/>
            <a:ext cx="106509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bg1"/>
                </a:solidFill>
                <a:latin typeface="+mj-lt"/>
                <a:ea typeface="Roboto Light" charset="0"/>
                <a:cs typeface="Roboto Light" charset="0"/>
              </a:rPr>
              <a:t>Analyse</a:t>
            </a:r>
          </a:p>
        </p:txBody>
      </p:sp>
      <p:sp>
        <p:nvSpPr>
          <p:cNvPr id="5" name="Rectangle 4"/>
          <p:cNvSpPr/>
          <p:nvPr/>
        </p:nvSpPr>
        <p:spPr>
          <a:xfrm>
            <a:off x="6053772" y="4902822"/>
            <a:ext cx="1447254" cy="610935"/>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mj-lt"/>
                <a:ea typeface="Roboto Light" charset="0"/>
                <a:cs typeface="Roboto Light" charset="0"/>
              </a:rPr>
              <a:t>Understand &amp; </a:t>
            </a:r>
            <a:r>
              <a:rPr lang="en-GB" sz="1600" dirty="0">
                <a:solidFill>
                  <a:schemeClr val="bg1"/>
                </a:solidFill>
                <a:latin typeface="+mj-lt"/>
                <a:ea typeface="Roboto Light" charset="0"/>
                <a:cs typeface="Roboto Light" charset="0"/>
              </a:rPr>
              <a:t>Visualise</a:t>
            </a:r>
          </a:p>
        </p:txBody>
      </p:sp>
      <p:cxnSp>
        <p:nvCxnSpPr>
          <p:cNvPr id="6" name="Straight Arrow Connector 5"/>
          <p:cNvCxnSpPr>
            <a:stCxn id="3" idx="3"/>
            <a:endCxn id="4" idx="1"/>
          </p:cNvCxnSpPr>
          <p:nvPr/>
        </p:nvCxnSpPr>
        <p:spPr>
          <a:xfrm>
            <a:off x="2913505" y="5208290"/>
            <a:ext cx="1037585"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a:stCxn id="4" idx="3"/>
            <a:endCxn id="5" idx="1"/>
          </p:cNvCxnSpPr>
          <p:nvPr/>
        </p:nvCxnSpPr>
        <p:spPr>
          <a:xfrm>
            <a:off x="5016187" y="5208290"/>
            <a:ext cx="1037585"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 name="Content Placeholder 7"/>
          <p:cNvSpPr txBox="1">
            <a:spLocks/>
          </p:cNvSpPr>
          <p:nvPr/>
        </p:nvSpPr>
        <p:spPr>
          <a:xfrm>
            <a:off x="1757640" y="5610895"/>
            <a:ext cx="1155865"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Gather</a:t>
            </a:r>
            <a:r>
              <a:rPr lang="en-GB" sz="1400" dirty="0">
                <a:cs typeface="Roboto Light"/>
              </a:rPr>
              <a:t> data from various information sources</a:t>
            </a:r>
          </a:p>
        </p:txBody>
      </p:sp>
      <p:sp>
        <p:nvSpPr>
          <p:cNvPr id="9" name="Content Placeholder 7"/>
          <p:cNvSpPr txBox="1">
            <a:spLocks/>
          </p:cNvSpPr>
          <p:nvPr/>
        </p:nvSpPr>
        <p:spPr>
          <a:xfrm>
            <a:off x="3687071" y="5610895"/>
            <a:ext cx="1593134"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Extract</a:t>
            </a:r>
            <a:r>
              <a:rPr lang="en-GB" sz="1400" dirty="0">
                <a:cs typeface="Roboto Light"/>
              </a:rPr>
              <a:t> key information, verify trustworthiness, classify, etc.</a:t>
            </a:r>
          </a:p>
        </p:txBody>
      </p:sp>
      <p:sp>
        <p:nvSpPr>
          <p:cNvPr id="10" name="Content Placeholder 7"/>
          <p:cNvSpPr txBox="1">
            <a:spLocks/>
          </p:cNvSpPr>
          <p:nvPr/>
        </p:nvSpPr>
        <p:spPr>
          <a:xfrm>
            <a:off x="6100116" y="5610895"/>
            <a:ext cx="1354566"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Connect </a:t>
            </a:r>
            <a:r>
              <a:rPr lang="en-GB" sz="1400" dirty="0">
                <a:cs typeface="Roboto Light"/>
              </a:rPr>
              <a:t>and</a:t>
            </a:r>
            <a:r>
              <a:rPr lang="en-GB" sz="1400" b="1" dirty="0">
                <a:cs typeface="Roboto Light"/>
              </a:rPr>
              <a:t> Visualise</a:t>
            </a:r>
            <a:r>
              <a:rPr lang="en-GB" sz="1400" dirty="0">
                <a:cs typeface="Roboto Light"/>
              </a:rPr>
              <a:t> information.</a:t>
            </a:r>
          </a:p>
        </p:txBody>
      </p:sp>
      <p:sp>
        <p:nvSpPr>
          <p:cNvPr id="11" name="Subtitle 2"/>
          <p:cNvSpPr>
            <a:spLocks noGrp="1"/>
          </p:cNvSpPr>
          <p:nvPr>
            <p:ph type="subTitle" idx="1"/>
          </p:nvPr>
        </p:nvSpPr>
        <p:spPr>
          <a:xfrm>
            <a:off x="1143000" y="3602038"/>
            <a:ext cx="6858000" cy="1655762"/>
          </a:xfrm>
        </p:spPr>
        <p:txBody>
          <a:bodyPr/>
          <a:lstStyle/>
          <a:p>
            <a:r>
              <a:rPr lang="en-GB" dirty="0" smtClean="0"/>
              <a:t>GRÉGOIRE BUREL, MAYANK KEJRIWAL AND </a:t>
            </a:r>
            <a:r>
              <a:rPr lang="en-GB" u="sng" dirty="0" smtClean="0"/>
              <a:t>PRASHANT KHARE</a:t>
            </a:r>
          </a:p>
          <a:p>
            <a:endParaRPr lang="en-GB" dirty="0"/>
          </a:p>
        </p:txBody>
      </p:sp>
    </p:spTree>
    <p:extLst>
      <p:ext uri="{BB962C8B-B14F-4D97-AF65-F5344CB8AC3E}">
        <p14:creationId xmlns:p14="http://schemas.microsoft.com/office/powerpoint/2010/main" val="37119831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6FA740-88C2-4438-BE74-8C45FDCFD8D6}"/>
              </a:ext>
            </a:extLst>
          </p:cNvPr>
          <p:cNvSpPr>
            <a:spLocks noGrp="1"/>
          </p:cNvSpPr>
          <p:nvPr>
            <p:ph type="title"/>
          </p:nvPr>
        </p:nvSpPr>
        <p:spPr/>
        <p:txBody>
          <a:bodyPr/>
          <a:lstStyle/>
          <a:p>
            <a:r>
              <a:rPr lang="en-US" dirty="0"/>
              <a:t>Commercial - </a:t>
            </a:r>
            <a:r>
              <a:rPr lang="en-US" dirty="0" smtClean="0"/>
              <a:t>- Social Data Visualization</a:t>
            </a:r>
            <a:endParaRPr lang="en-US" dirty="0"/>
          </a:p>
        </p:txBody>
      </p:sp>
      <p:sp>
        <p:nvSpPr>
          <p:cNvPr id="5" name="TextBox 4"/>
          <p:cNvSpPr txBox="1"/>
          <p:nvPr/>
        </p:nvSpPr>
        <p:spPr>
          <a:xfrm>
            <a:off x="6457950" y="6079352"/>
            <a:ext cx="1839818" cy="276999"/>
          </a:xfrm>
          <a:prstGeom prst="rect">
            <a:avLst/>
          </a:prstGeom>
          <a:noFill/>
        </p:spPr>
        <p:txBody>
          <a:bodyPr wrap="square" rtlCol="0">
            <a:spAutoFit/>
          </a:bodyPr>
          <a:lstStyle/>
          <a:p>
            <a:r>
              <a:rPr lang="en-US" sz="1200" dirty="0" smtClean="0"/>
              <a:t>Source: Crimson Hexagon</a:t>
            </a:r>
            <a:endParaRPr lang="en-US" sz="12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6283" y="2503617"/>
            <a:ext cx="5682528" cy="3437236"/>
          </a:xfrm>
          <a:prstGeom prst="rect">
            <a:avLst/>
          </a:prstGeom>
        </p:spPr>
      </p:pic>
      <p:sp>
        <p:nvSpPr>
          <p:cNvPr id="3" name="Slide Number Placeholder 2"/>
          <p:cNvSpPr>
            <a:spLocks noGrp="1"/>
          </p:cNvSpPr>
          <p:nvPr>
            <p:ph type="sldNum" sz="quarter" idx="12"/>
          </p:nvPr>
        </p:nvSpPr>
        <p:spPr/>
        <p:txBody>
          <a:bodyPr/>
          <a:lstStyle/>
          <a:p>
            <a:fld id="{D63D4D68-E5E1-497F-B018-33FA9D88ECA8}" type="slidenum">
              <a:rPr lang="en-GB" smtClean="0"/>
              <a:t>10</a:t>
            </a:fld>
            <a:endParaRPr lang="en-GB"/>
          </a:p>
        </p:txBody>
      </p:sp>
      <p:sp>
        <p:nvSpPr>
          <p:cNvPr id="6" name="TextBox 5"/>
          <p:cNvSpPr txBox="1"/>
          <p:nvPr/>
        </p:nvSpPr>
        <p:spPr>
          <a:xfrm>
            <a:off x="628650" y="1728160"/>
            <a:ext cx="5574890" cy="369332"/>
          </a:xfrm>
          <a:prstGeom prst="rect">
            <a:avLst/>
          </a:prstGeom>
          <a:noFill/>
        </p:spPr>
        <p:txBody>
          <a:bodyPr wrap="square" rtlCol="0">
            <a:spAutoFit/>
          </a:bodyPr>
          <a:lstStyle/>
          <a:p>
            <a:r>
              <a:rPr lang="en-US" dirty="0" smtClean="0"/>
              <a:t>Sort tweets/documents based on temporal relevance.</a:t>
            </a:r>
            <a:endParaRPr lang="en-US" dirty="0"/>
          </a:p>
        </p:txBody>
      </p:sp>
    </p:spTree>
    <p:extLst>
      <p:ext uri="{BB962C8B-B14F-4D97-AF65-F5344CB8AC3E}">
        <p14:creationId xmlns:p14="http://schemas.microsoft.com/office/powerpoint/2010/main" val="3448141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Platforms Demo</a:t>
            </a:r>
            <a:endParaRPr lang="en-GB" dirty="0"/>
          </a:p>
        </p:txBody>
      </p:sp>
      <p:sp>
        <p:nvSpPr>
          <p:cNvPr id="3" name="Subtitle 2"/>
          <p:cNvSpPr>
            <a:spLocks noGrp="1"/>
          </p:cNvSpPr>
          <p:nvPr>
            <p:ph type="subTitle" idx="1"/>
          </p:nvPr>
        </p:nvSpPr>
        <p:spPr/>
        <p:txBody>
          <a:bodyPr/>
          <a:lstStyle/>
          <a:p>
            <a:r>
              <a:rPr lang="en-GB" dirty="0"/>
              <a:t>Hands-on</a:t>
            </a:r>
          </a:p>
        </p:txBody>
      </p:sp>
    </p:spTree>
    <p:extLst>
      <p:ext uri="{BB962C8B-B14F-4D97-AF65-F5344CB8AC3E}">
        <p14:creationId xmlns:p14="http://schemas.microsoft.com/office/powerpoint/2010/main" val="33091064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396" y="326827"/>
            <a:ext cx="7886700" cy="1325563"/>
          </a:xfrm>
        </p:spPr>
        <p:txBody>
          <a:bodyPr>
            <a:normAutofit/>
          </a:bodyPr>
          <a:lstStyle/>
          <a:p>
            <a:r>
              <a:rPr lang="en-GB" sz="4000" dirty="0" smtClean="0"/>
              <a:t>Summary – Data Processing Pipeline</a:t>
            </a:r>
            <a:endParaRPr lang="en-GB" sz="4000" dirty="0"/>
          </a:p>
        </p:txBody>
      </p:sp>
      <p:sp>
        <p:nvSpPr>
          <p:cNvPr id="4" name="Rectangle 3"/>
          <p:cNvSpPr/>
          <p:nvPr/>
        </p:nvSpPr>
        <p:spPr>
          <a:xfrm>
            <a:off x="1146660" y="3841404"/>
            <a:ext cx="106509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latin typeface="+mj-lt"/>
                <a:ea typeface="Roboto Light" charset="0"/>
                <a:cs typeface="Roboto Light" charset="0"/>
              </a:rPr>
              <a:t>Collect</a:t>
            </a:r>
          </a:p>
        </p:txBody>
      </p:sp>
      <p:sp>
        <p:nvSpPr>
          <p:cNvPr id="5" name="Rectangle 4"/>
          <p:cNvSpPr/>
          <p:nvPr/>
        </p:nvSpPr>
        <p:spPr>
          <a:xfrm>
            <a:off x="2940997" y="3841404"/>
            <a:ext cx="106509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bg1"/>
                </a:solidFill>
                <a:latin typeface="+mj-lt"/>
                <a:ea typeface="Roboto Light" charset="0"/>
                <a:cs typeface="Roboto Light" charset="0"/>
              </a:rPr>
              <a:t>Analyse</a:t>
            </a:r>
          </a:p>
        </p:txBody>
      </p:sp>
      <p:sp>
        <p:nvSpPr>
          <p:cNvPr id="6" name="Rectangle 5"/>
          <p:cNvSpPr/>
          <p:nvPr/>
        </p:nvSpPr>
        <p:spPr>
          <a:xfrm>
            <a:off x="4796010" y="3841404"/>
            <a:ext cx="1447254"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mj-lt"/>
                <a:ea typeface="Roboto Light" charset="0"/>
                <a:cs typeface="Roboto Light" charset="0"/>
              </a:rPr>
              <a:t>Understand &amp; </a:t>
            </a:r>
            <a:r>
              <a:rPr lang="en-GB" sz="1600" dirty="0">
                <a:solidFill>
                  <a:schemeClr val="bg1"/>
                </a:solidFill>
                <a:latin typeface="+mj-lt"/>
                <a:ea typeface="Roboto Light" charset="0"/>
                <a:cs typeface="Roboto Light" charset="0"/>
              </a:rPr>
              <a:t>Visualise</a:t>
            </a:r>
          </a:p>
        </p:txBody>
      </p:sp>
      <p:sp>
        <p:nvSpPr>
          <p:cNvPr id="7" name="Rectangle 6"/>
          <p:cNvSpPr/>
          <p:nvPr/>
        </p:nvSpPr>
        <p:spPr>
          <a:xfrm>
            <a:off x="7029331" y="3841404"/>
            <a:ext cx="772159"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bg1"/>
                </a:solidFill>
                <a:latin typeface="+mj-lt"/>
                <a:ea typeface="Roboto Light" charset="0"/>
                <a:cs typeface="Roboto Light" charset="0"/>
              </a:rPr>
              <a:t>Act</a:t>
            </a:r>
            <a:endParaRPr lang="en-US" dirty="0">
              <a:solidFill>
                <a:schemeClr val="bg1"/>
              </a:solidFill>
              <a:latin typeface="+mj-lt"/>
              <a:ea typeface="Roboto Light" charset="0"/>
              <a:cs typeface="Roboto Light" charset="0"/>
            </a:endParaRPr>
          </a:p>
        </p:txBody>
      </p:sp>
      <p:cxnSp>
        <p:nvCxnSpPr>
          <p:cNvPr id="8" name="Straight Arrow Connector 7"/>
          <p:cNvCxnSpPr>
            <a:stCxn id="4" idx="3"/>
            <a:endCxn id="5" idx="1"/>
          </p:cNvCxnSpPr>
          <p:nvPr/>
        </p:nvCxnSpPr>
        <p:spPr>
          <a:xfrm>
            <a:off x="2211757" y="4146872"/>
            <a:ext cx="729240"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5" idx="3"/>
            <a:endCxn id="6" idx="1"/>
          </p:cNvCxnSpPr>
          <p:nvPr/>
        </p:nvCxnSpPr>
        <p:spPr>
          <a:xfrm>
            <a:off x="4006094" y="4146872"/>
            <a:ext cx="789916"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6" idx="3"/>
            <a:endCxn id="7" idx="1"/>
          </p:cNvCxnSpPr>
          <p:nvPr/>
        </p:nvCxnSpPr>
        <p:spPr>
          <a:xfrm>
            <a:off x="6243264" y="4146872"/>
            <a:ext cx="786067"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Content Placeholder 7"/>
          <p:cNvSpPr txBox="1">
            <a:spLocks/>
          </p:cNvSpPr>
          <p:nvPr/>
        </p:nvSpPr>
        <p:spPr>
          <a:xfrm>
            <a:off x="1118869" y="4579759"/>
            <a:ext cx="1155865"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Gather</a:t>
            </a:r>
            <a:r>
              <a:rPr lang="en-GB" sz="1400" dirty="0">
                <a:cs typeface="Roboto Light"/>
              </a:rPr>
              <a:t> data from various information sources</a:t>
            </a:r>
          </a:p>
        </p:txBody>
      </p:sp>
      <p:sp>
        <p:nvSpPr>
          <p:cNvPr id="12" name="Content Placeholder 7"/>
          <p:cNvSpPr txBox="1">
            <a:spLocks/>
          </p:cNvSpPr>
          <p:nvPr/>
        </p:nvSpPr>
        <p:spPr>
          <a:xfrm>
            <a:off x="2676978" y="4579759"/>
            <a:ext cx="1593134"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Extract</a:t>
            </a:r>
            <a:r>
              <a:rPr lang="en-GB" sz="1400" dirty="0">
                <a:cs typeface="Roboto Light"/>
              </a:rPr>
              <a:t> key information, verify trustworthiness, classify, etc.</a:t>
            </a:r>
          </a:p>
        </p:txBody>
      </p:sp>
      <p:sp>
        <p:nvSpPr>
          <p:cNvPr id="13" name="Content Placeholder 7"/>
          <p:cNvSpPr txBox="1">
            <a:spLocks/>
          </p:cNvSpPr>
          <p:nvPr/>
        </p:nvSpPr>
        <p:spPr>
          <a:xfrm>
            <a:off x="4867495" y="4631979"/>
            <a:ext cx="1354566"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Connect </a:t>
            </a:r>
            <a:r>
              <a:rPr lang="en-GB" sz="1400" dirty="0">
                <a:cs typeface="Roboto Light"/>
              </a:rPr>
              <a:t>and</a:t>
            </a:r>
            <a:r>
              <a:rPr lang="en-GB" sz="1400" b="1" dirty="0">
                <a:cs typeface="Roboto Light"/>
              </a:rPr>
              <a:t> Visualise</a:t>
            </a:r>
            <a:r>
              <a:rPr lang="en-GB" sz="1400" dirty="0">
                <a:cs typeface="Roboto Light"/>
              </a:rPr>
              <a:t> information.</a:t>
            </a:r>
          </a:p>
        </p:txBody>
      </p:sp>
      <p:sp>
        <p:nvSpPr>
          <p:cNvPr id="14" name="Content Placeholder 7"/>
          <p:cNvSpPr txBox="1">
            <a:spLocks/>
          </p:cNvSpPr>
          <p:nvPr/>
        </p:nvSpPr>
        <p:spPr>
          <a:xfrm>
            <a:off x="6819444" y="4579759"/>
            <a:ext cx="1202806"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Decide</a:t>
            </a:r>
            <a:r>
              <a:rPr lang="en-GB" sz="1400" dirty="0">
                <a:cs typeface="Roboto Light"/>
              </a:rPr>
              <a:t> what to do and organise actors and resources.</a:t>
            </a:r>
          </a:p>
        </p:txBody>
      </p:sp>
      <p:pic>
        <p:nvPicPr>
          <p:cNvPr id="15" name="Picture 14"/>
          <p:cNvPicPr>
            <a:picLocks noChangeAspect="1"/>
          </p:cNvPicPr>
          <p:nvPr/>
        </p:nvPicPr>
        <p:blipFill>
          <a:blip r:embed="rId2"/>
          <a:stretch>
            <a:fillRect/>
          </a:stretch>
        </p:blipFill>
        <p:spPr>
          <a:xfrm>
            <a:off x="1277630" y="5674291"/>
            <a:ext cx="407524" cy="222529"/>
          </a:xfrm>
          <a:prstGeom prst="rect">
            <a:avLst/>
          </a:prstGeom>
        </p:spPr>
      </p:pic>
      <p:pic>
        <p:nvPicPr>
          <p:cNvPr id="16" name="Picture 15"/>
          <p:cNvPicPr>
            <a:picLocks noChangeAspect="1"/>
          </p:cNvPicPr>
          <p:nvPr/>
        </p:nvPicPr>
        <p:blipFill>
          <a:blip r:embed="rId3"/>
          <a:stretch>
            <a:fillRect/>
          </a:stretch>
        </p:blipFill>
        <p:spPr>
          <a:xfrm>
            <a:off x="1279684" y="6026195"/>
            <a:ext cx="448604" cy="251218"/>
          </a:xfrm>
          <a:prstGeom prst="rect">
            <a:avLst/>
          </a:prstGeom>
        </p:spPr>
      </p:pic>
      <p:pic>
        <p:nvPicPr>
          <p:cNvPr id="17" name="Picture 16"/>
          <p:cNvPicPr>
            <a:picLocks noChangeAspect="1"/>
          </p:cNvPicPr>
          <p:nvPr/>
        </p:nvPicPr>
        <p:blipFill>
          <a:blip r:embed="rId4"/>
          <a:stretch>
            <a:fillRect/>
          </a:stretch>
        </p:blipFill>
        <p:spPr>
          <a:xfrm>
            <a:off x="1778721" y="5666986"/>
            <a:ext cx="267588" cy="267588"/>
          </a:xfrm>
          <a:prstGeom prst="rect">
            <a:avLst/>
          </a:prstGeom>
        </p:spPr>
      </p:pic>
      <p:pic>
        <p:nvPicPr>
          <p:cNvPr id="18" name="Picture 17"/>
          <p:cNvPicPr>
            <a:picLocks noChangeAspect="1"/>
          </p:cNvPicPr>
          <p:nvPr/>
        </p:nvPicPr>
        <p:blipFill>
          <a:blip r:embed="rId5"/>
          <a:stretch>
            <a:fillRect/>
          </a:stretch>
        </p:blipFill>
        <p:spPr>
          <a:xfrm>
            <a:off x="1803919" y="6035414"/>
            <a:ext cx="244226" cy="244226"/>
          </a:xfrm>
          <a:prstGeom prst="rect">
            <a:avLst/>
          </a:prstGeom>
        </p:spPr>
      </p:pic>
      <p:cxnSp>
        <p:nvCxnSpPr>
          <p:cNvPr id="19" name="Straight Connector 18"/>
          <p:cNvCxnSpPr/>
          <p:nvPr/>
        </p:nvCxnSpPr>
        <p:spPr>
          <a:xfrm>
            <a:off x="6630319" y="3810857"/>
            <a:ext cx="0" cy="672029"/>
          </a:xfrm>
          <a:prstGeom prst="line">
            <a:avLst/>
          </a:prstGeom>
          <a:ln>
            <a:solidFill>
              <a:schemeClr val="bg1">
                <a:lumMod val="50000"/>
                <a:alpha val="36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23" name="Content Placeholder 7"/>
          <p:cNvSpPr txBox="1">
            <a:spLocks/>
          </p:cNvSpPr>
          <p:nvPr/>
        </p:nvSpPr>
        <p:spPr>
          <a:xfrm>
            <a:off x="628650" y="1482274"/>
            <a:ext cx="7656193" cy="422144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600" dirty="0" smtClean="0">
                <a:cs typeface="Roboto Light"/>
              </a:rPr>
              <a:t>In this tutorial we showed how </a:t>
            </a:r>
            <a:r>
              <a:rPr lang="en-GB" sz="1600" b="1" dirty="0" smtClean="0">
                <a:cs typeface="Roboto Light"/>
              </a:rPr>
              <a:t>to collect, analyse and represent</a:t>
            </a:r>
            <a:r>
              <a:rPr lang="en-GB" sz="1600" dirty="0" smtClean="0">
                <a:cs typeface="Roboto Light"/>
              </a:rPr>
              <a:t> crisis-related social media using multiple data processing techniques:</a:t>
            </a:r>
            <a:endParaRPr lang="en-GB" sz="1600" b="1" dirty="0">
              <a:cs typeface="Roboto Light"/>
            </a:endParaRPr>
          </a:p>
        </p:txBody>
      </p:sp>
      <p:pic>
        <p:nvPicPr>
          <p:cNvPr id="25" name="Picture 22"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94955" y="6380481"/>
            <a:ext cx="259752" cy="2597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8" descr="Related imag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84067" y="6380481"/>
            <a:ext cx="247724" cy="24277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descr="Image result for dhn network community interaction"/>
          <p:cNvPicPr>
            <a:picLocks noChangeAspect="1" noChangeArrowheads="1"/>
          </p:cNvPicPr>
          <p:nvPr/>
        </p:nvPicPr>
        <p:blipFill rotWithShape="1">
          <a:blip r:embed="rId8">
            <a:extLst>
              <a:ext uri="{28A0092B-C50C-407E-A947-70E740481C1C}">
                <a14:useLocalDpi xmlns:a14="http://schemas.microsoft.com/office/drawing/2010/main" val="0"/>
              </a:ext>
            </a:extLst>
          </a:blip>
          <a:srcRect l="5434" t="50959" r="72664" b="20799"/>
          <a:stretch/>
        </p:blipFill>
        <p:spPr bwMode="auto">
          <a:xfrm>
            <a:off x="6852704" y="2401642"/>
            <a:ext cx="1081572" cy="1019843"/>
          </a:xfrm>
          <a:prstGeom prst="rect">
            <a:avLst/>
          </a:prstGeom>
          <a:noFill/>
          <a:extLst>
            <a:ext uri="{909E8E84-426E-40DD-AFC4-6F175D3DCCD1}">
              <a14:hiddenFill xmlns:a14="http://schemas.microsoft.com/office/drawing/2010/main">
                <a:solidFill>
                  <a:srgbClr val="FFFFFF"/>
                </a:solidFill>
              </a14:hiddenFill>
            </a:ext>
          </a:extLst>
        </p:spPr>
      </p:pic>
      <p:cxnSp>
        <p:nvCxnSpPr>
          <p:cNvPr id="40" name="Straight Connector 39"/>
          <p:cNvCxnSpPr/>
          <p:nvPr/>
        </p:nvCxnSpPr>
        <p:spPr>
          <a:xfrm>
            <a:off x="1144327" y="3109879"/>
            <a:ext cx="5098937" cy="0"/>
          </a:xfrm>
          <a:prstGeom prst="line">
            <a:avLst/>
          </a:prstGeom>
        </p:spPr>
        <p:style>
          <a:lnRef idx="1">
            <a:schemeClr val="dk1"/>
          </a:lnRef>
          <a:fillRef idx="0">
            <a:schemeClr val="dk1"/>
          </a:fillRef>
          <a:effectRef idx="0">
            <a:schemeClr val="dk1"/>
          </a:effectRef>
          <a:fontRef idx="minor">
            <a:schemeClr val="tx1"/>
          </a:fontRef>
        </p:style>
      </p:cxnSp>
      <p:pic>
        <p:nvPicPr>
          <p:cNvPr id="37" name="Picture 8" descr="Image result for dhn network community interaction"/>
          <p:cNvPicPr>
            <a:picLocks noChangeAspect="1" noChangeArrowheads="1"/>
          </p:cNvPicPr>
          <p:nvPr/>
        </p:nvPicPr>
        <p:blipFill rotWithShape="1">
          <a:blip r:embed="rId8">
            <a:extLst>
              <a:ext uri="{28A0092B-C50C-407E-A947-70E740481C1C}">
                <a14:useLocalDpi xmlns:a14="http://schemas.microsoft.com/office/drawing/2010/main" val="0"/>
              </a:ext>
            </a:extLst>
          </a:blip>
          <a:srcRect l="543" t="6831" r="77555" b="78269"/>
          <a:stretch/>
        </p:blipFill>
        <p:spPr bwMode="auto">
          <a:xfrm>
            <a:off x="3192967" y="2771474"/>
            <a:ext cx="1263779" cy="628682"/>
          </a:xfrm>
          <a:prstGeom prst="rect">
            <a:avLst/>
          </a:prstGeom>
          <a:noFill/>
          <a:extLst>
            <a:ext uri="{909E8E84-426E-40DD-AFC4-6F175D3DCCD1}">
              <a14:hiddenFill xmlns:a14="http://schemas.microsoft.com/office/drawing/2010/main">
                <a:solidFill>
                  <a:srgbClr val="FFFFFF"/>
                </a:solidFill>
              </a14:hiddenFill>
            </a:ext>
          </a:extLst>
        </p:spPr>
      </p:pic>
      <p:cxnSp>
        <p:nvCxnSpPr>
          <p:cNvPr id="47" name="Straight Arrow Connector 46"/>
          <p:cNvCxnSpPr/>
          <p:nvPr/>
        </p:nvCxnSpPr>
        <p:spPr>
          <a:xfrm>
            <a:off x="5544778" y="3109879"/>
            <a:ext cx="789916"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8" name="Elbow Connector 47"/>
          <p:cNvCxnSpPr/>
          <p:nvPr/>
        </p:nvCxnSpPr>
        <p:spPr>
          <a:xfrm rot="10800000" flipV="1">
            <a:off x="1146660" y="2653553"/>
            <a:ext cx="5188034" cy="456326"/>
          </a:xfrm>
          <a:prstGeom prst="bentConnector3">
            <a:avLst>
              <a:gd name="adj1" fmla="val 10011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D63D4D68-E5E1-497F-B018-33FA9D88ECA8}" type="slidenum">
              <a:rPr lang="en-GB" smtClean="0"/>
              <a:t>12</a:t>
            </a:fld>
            <a:endParaRPr lang="en-GB" dirty="0"/>
          </a:p>
        </p:txBody>
      </p:sp>
    </p:spTree>
    <p:extLst>
      <p:ext uri="{BB962C8B-B14F-4D97-AF65-F5344CB8AC3E}">
        <p14:creationId xmlns:p14="http://schemas.microsoft.com/office/powerpoint/2010/main" val="12311343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Summary - Automatic </a:t>
            </a:r>
            <a:r>
              <a:rPr lang="en-GB" sz="4000" dirty="0"/>
              <a:t>Processing Pipeline</a:t>
            </a:r>
          </a:p>
        </p:txBody>
      </p:sp>
      <p:sp>
        <p:nvSpPr>
          <p:cNvPr id="23" name="Content Placeholder 7"/>
          <p:cNvSpPr txBox="1">
            <a:spLocks/>
          </p:cNvSpPr>
          <p:nvPr/>
        </p:nvSpPr>
        <p:spPr>
          <a:xfrm>
            <a:off x="628650" y="1482274"/>
            <a:ext cx="7656193" cy="422144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600" dirty="0">
                <a:cs typeface="Roboto Light"/>
              </a:rPr>
              <a:t>Supervised or semi-supervised methods as well as </a:t>
            </a:r>
            <a:r>
              <a:rPr lang="en-GB" sz="1600" b="1" dirty="0">
                <a:cs typeface="Roboto Light"/>
              </a:rPr>
              <a:t>APIs</a:t>
            </a:r>
            <a:r>
              <a:rPr lang="en-GB" sz="1600" dirty="0">
                <a:cs typeface="Roboto Light"/>
              </a:rPr>
              <a:t> an automatic tools can be used for collecting data</a:t>
            </a:r>
            <a:r>
              <a:rPr lang="en-GB" sz="1600" b="1" dirty="0">
                <a:cs typeface="Roboto Light"/>
              </a:rPr>
              <a:t>.</a:t>
            </a:r>
          </a:p>
        </p:txBody>
      </p:sp>
      <p:sp>
        <p:nvSpPr>
          <p:cNvPr id="22" name="Rectangle 21"/>
          <p:cNvSpPr/>
          <p:nvPr/>
        </p:nvSpPr>
        <p:spPr>
          <a:xfrm>
            <a:off x="2384612" y="3872916"/>
            <a:ext cx="5513294" cy="959061"/>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1039082" y="3107118"/>
            <a:ext cx="106509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latin typeface="+mj-lt"/>
                <a:ea typeface="Roboto Light" charset="0"/>
                <a:cs typeface="Roboto Light" charset="0"/>
              </a:rPr>
              <a:t>Collect</a:t>
            </a:r>
          </a:p>
        </p:txBody>
      </p:sp>
      <p:sp>
        <p:nvSpPr>
          <p:cNvPr id="27" name="Rectangle 26"/>
          <p:cNvSpPr/>
          <p:nvPr/>
        </p:nvSpPr>
        <p:spPr>
          <a:xfrm>
            <a:off x="2613904" y="4049227"/>
            <a:ext cx="1479999" cy="61093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mj-lt"/>
                <a:ea typeface="Roboto Light" charset="0"/>
                <a:cs typeface="Roboto Light" charset="0"/>
              </a:rPr>
              <a:t>Curation and Filtering</a:t>
            </a:r>
          </a:p>
        </p:txBody>
      </p:sp>
      <p:sp>
        <p:nvSpPr>
          <p:cNvPr id="28" name="Rectangle 27"/>
          <p:cNvSpPr/>
          <p:nvPr/>
        </p:nvSpPr>
        <p:spPr>
          <a:xfrm>
            <a:off x="4396175" y="4049227"/>
            <a:ext cx="1479999" cy="61093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mj-lt"/>
                <a:ea typeface="Roboto Light" charset="0"/>
                <a:cs typeface="Roboto Light" charset="0"/>
              </a:rPr>
              <a:t>Classification</a:t>
            </a:r>
          </a:p>
        </p:txBody>
      </p:sp>
      <p:sp>
        <p:nvSpPr>
          <p:cNvPr id="29" name="Rectangle 28"/>
          <p:cNvSpPr/>
          <p:nvPr/>
        </p:nvSpPr>
        <p:spPr>
          <a:xfrm>
            <a:off x="6178446" y="4049227"/>
            <a:ext cx="1479999" cy="61093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mj-lt"/>
                <a:ea typeface="Roboto Light" charset="0"/>
                <a:cs typeface="Roboto Light" charset="0"/>
              </a:rPr>
              <a:t>Entity Extraction</a:t>
            </a:r>
          </a:p>
        </p:txBody>
      </p:sp>
      <p:sp>
        <p:nvSpPr>
          <p:cNvPr id="30" name="Rectangle 29"/>
          <p:cNvSpPr/>
          <p:nvPr/>
        </p:nvSpPr>
        <p:spPr>
          <a:xfrm>
            <a:off x="2613904" y="5815090"/>
            <a:ext cx="1479999" cy="61093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dirty="0">
                <a:solidFill>
                  <a:schemeClr val="bg1"/>
                </a:solidFill>
                <a:latin typeface="+mj-lt"/>
                <a:ea typeface="Roboto Light" charset="0"/>
                <a:cs typeface="Roboto Light" charset="0"/>
              </a:rPr>
              <a:t>Visualisation</a:t>
            </a:r>
          </a:p>
        </p:txBody>
      </p:sp>
      <p:sp>
        <p:nvSpPr>
          <p:cNvPr id="31" name="Rectangle 30"/>
          <p:cNvSpPr/>
          <p:nvPr/>
        </p:nvSpPr>
        <p:spPr>
          <a:xfrm>
            <a:off x="1039082" y="4049228"/>
            <a:ext cx="106509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bg1"/>
                </a:solidFill>
                <a:latin typeface="+mj-lt"/>
                <a:ea typeface="Roboto Light" charset="0"/>
                <a:cs typeface="Roboto Light" charset="0"/>
              </a:rPr>
              <a:t>Analyse</a:t>
            </a:r>
          </a:p>
        </p:txBody>
      </p:sp>
      <p:sp>
        <p:nvSpPr>
          <p:cNvPr id="32" name="Rectangle 31"/>
          <p:cNvSpPr/>
          <p:nvPr/>
        </p:nvSpPr>
        <p:spPr>
          <a:xfrm>
            <a:off x="848003" y="5815090"/>
            <a:ext cx="1447254"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mj-lt"/>
                <a:ea typeface="Roboto Light" charset="0"/>
                <a:cs typeface="Roboto Light" charset="0"/>
              </a:rPr>
              <a:t>Understand &amp; </a:t>
            </a:r>
            <a:r>
              <a:rPr lang="en-GB" sz="1600" dirty="0">
                <a:solidFill>
                  <a:schemeClr val="bg1"/>
                </a:solidFill>
                <a:latin typeface="+mj-lt"/>
                <a:ea typeface="Roboto Light" charset="0"/>
                <a:cs typeface="Roboto Light" charset="0"/>
              </a:rPr>
              <a:t>Visualise</a:t>
            </a:r>
          </a:p>
        </p:txBody>
      </p:sp>
      <p:cxnSp>
        <p:nvCxnSpPr>
          <p:cNvPr id="33" name="Straight Arrow Connector 32"/>
          <p:cNvCxnSpPr>
            <a:stCxn id="24" idx="2"/>
            <a:endCxn id="31" idx="0"/>
          </p:cNvCxnSpPr>
          <p:nvPr/>
        </p:nvCxnSpPr>
        <p:spPr>
          <a:xfrm>
            <a:off x="1571631" y="3718053"/>
            <a:ext cx="0" cy="331175"/>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31" idx="2"/>
            <a:endCxn id="32" idx="0"/>
          </p:cNvCxnSpPr>
          <p:nvPr/>
        </p:nvCxnSpPr>
        <p:spPr>
          <a:xfrm flipH="1">
            <a:off x="1571630" y="4660163"/>
            <a:ext cx="1" cy="1154927"/>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pic>
        <p:nvPicPr>
          <p:cNvPr id="35" name="Picture 34"/>
          <p:cNvPicPr>
            <a:picLocks noChangeAspect="1"/>
          </p:cNvPicPr>
          <p:nvPr/>
        </p:nvPicPr>
        <p:blipFill>
          <a:blip r:embed="rId2"/>
          <a:stretch>
            <a:fillRect/>
          </a:stretch>
        </p:blipFill>
        <p:spPr>
          <a:xfrm>
            <a:off x="1582766" y="2355213"/>
            <a:ext cx="407524" cy="222529"/>
          </a:xfrm>
          <a:prstGeom prst="rect">
            <a:avLst/>
          </a:prstGeom>
        </p:spPr>
      </p:pic>
      <p:pic>
        <p:nvPicPr>
          <p:cNvPr id="36" name="Picture 35"/>
          <p:cNvPicPr>
            <a:picLocks noChangeAspect="1"/>
          </p:cNvPicPr>
          <p:nvPr/>
        </p:nvPicPr>
        <p:blipFill>
          <a:blip r:embed="rId3"/>
          <a:stretch>
            <a:fillRect/>
          </a:stretch>
        </p:blipFill>
        <p:spPr>
          <a:xfrm>
            <a:off x="1145212" y="2351411"/>
            <a:ext cx="448604" cy="251218"/>
          </a:xfrm>
          <a:prstGeom prst="rect">
            <a:avLst/>
          </a:prstGeom>
        </p:spPr>
      </p:pic>
      <p:pic>
        <p:nvPicPr>
          <p:cNvPr id="37" name="Picture 22"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60483" y="2705697"/>
            <a:ext cx="259752" cy="25975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8"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49595" y="2705697"/>
            <a:ext cx="247724" cy="242770"/>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Straight Arrow Connector 38"/>
          <p:cNvCxnSpPr>
            <a:stCxn id="22" idx="1"/>
            <a:endCxn id="31" idx="3"/>
          </p:cNvCxnSpPr>
          <p:nvPr/>
        </p:nvCxnSpPr>
        <p:spPr>
          <a:xfrm flipH="1">
            <a:off x="2104179" y="4352447"/>
            <a:ext cx="280433" cy="224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30" idx="1"/>
            <a:endCxn id="32" idx="3"/>
          </p:cNvCxnSpPr>
          <p:nvPr/>
        </p:nvCxnSpPr>
        <p:spPr>
          <a:xfrm flipH="1">
            <a:off x="2295257" y="6120558"/>
            <a:ext cx="318647"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1" name="Content Placeholder 7"/>
          <p:cNvSpPr txBox="1">
            <a:spLocks/>
          </p:cNvSpPr>
          <p:nvPr/>
        </p:nvSpPr>
        <p:spPr>
          <a:xfrm>
            <a:off x="2234794" y="3079214"/>
            <a:ext cx="2980001" cy="621887"/>
          </a:xfrm>
          <a:prstGeom prst="rect">
            <a:avLst/>
          </a:prstGeom>
        </p:spPr>
        <p:txBody>
          <a:bodyPr vert="horz" lIns="91440" tIns="45720" rIns="91440" bIns="45720" rtlCol="0" anchor="ct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400" dirty="0">
                <a:cs typeface="Roboto Light"/>
              </a:rPr>
              <a:t>Use</a:t>
            </a:r>
            <a:r>
              <a:rPr lang="en-GB" sz="1400" b="1" dirty="0">
                <a:cs typeface="Roboto Light"/>
              </a:rPr>
              <a:t> API </a:t>
            </a:r>
            <a:r>
              <a:rPr lang="en-GB" sz="1400" dirty="0">
                <a:cs typeface="Roboto Light"/>
              </a:rPr>
              <a:t>for collecting data.</a:t>
            </a:r>
          </a:p>
        </p:txBody>
      </p:sp>
      <p:sp>
        <p:nvSpPr>
          <p:cNvPr id="42" name="Content Placeholder 7"/>
          <p:cNvSpPr txBox="1">
            <a:spLocks/>
          </p:cNvSpPr>
          <p:nvPr/>
        </p:nvSpPr>
        <p:spPr>
          <a:xfrm>
            <a:off x="2454580" y="4965630"/>
            <a:ext cx="1775890" cy="621887"/>
          </a:xfrm>
          <a:prstGeom prst="rect">
            <a:avLst/>
          </a:prstGeom>
        </p:spPr>
        <p:txBody>
          <a:bodyPr vert="horz" lIns="91440" tIns="45720" rIns="91440" bIns="45720" rtlCol="0" anchor="ct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dirty="0">
                <a:cs typeface="Roboto Light"/>
              </a:rPr>
              <a:t>Use </a:t>
            </a:r>
            <a:r>
              <a:rPr lang="en-GB" sz="1400" b="1" dirty="0">
                <a:cs typeface="Roboto Light"/>
              </a:rPr>
              <a:t>event detection </a:t>
            </a:r>
            <a:r>
              <a:rPr lang="en-GB" sz="1400" dirty="0">
                <a:cs typeface="Roboto Light"/>
              </a:rPr>
              <a:t>models for filtering documents.</a:t>
            </a:r>
          </a:p>
        </p:txBody>
      </p:sp>
      <p:sp>
        <p:nvSpPr>
          <p:cNvPr id="43" name="Content Placeholder 7"/>
          <p:cNvSpPr txBox="1">
            <a:spLocks/>
          </p:cNvSpPr>
          <p:nvPr/>
        </p:nvSpPr>
        <p:spPr>
          <a:xfrm>
            <a:off x="4248229" y="4965630"/>
            <a:ext cx="1808539" cy="621887"/>
          </a:xfrm>
          <a:prstGeom prst="rect">
            <a:avLst/>
          </a:prstGeom>
        </p:spPr>
        <p:txBody>
          <a:bodyPr vert="horz" lIns="91440" tIns="45720" rIns="91440" bIns="45720" rtlCol="0" anchor="ct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dirty="0">
                <a:cs typeface="Roboto Light"/>
              </a:rPr>
              <a:t>Supervised / non-supervised </a:t>
            </a:r>
            <a:r>
              <a:rPr lang="en-GB" sz="1400" b="1" dirty="0">
                <a:cs typeface="Roboto Light"/>
              </a:rPr>
              <a:t>classification models.</a:t>
            </a:r>
          </a:p>
        </p:txBody>
      </p:sp>
      <p:sp>
        <p:nvSpPr>
          <p:cNvPr id="44" name="Content Placeholder 7"/>
          <p:cNvSpPr txBox="1">
            <a:spLocks/>
          </p:cNvSpPr>
          <p:nvPr/>
        </p:nvSpPr>
        <p:spPr>
          <a:xfrm>
            <a:off x="4152089" y="5804138"/>
            <a:ext cx="3506356" cy="621887"/>
          </a:xfrm>
          <a:prstGeom prst="rect">
            <a:avLst/>
          </a:prstGeom>
        </p:spPr>
        <p:txBody>
          <a:bodyPr vert="horz" lIns="91440" tIns="45720" rIns="91440" bIns="45720" rtlCol="0" anchor="ct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400" b="1" dirty="0">
                <a:cs typeface="Roboto Light"/>
              </a:rPr>
              <a:t>Use visualisation applications </a:t>
            </a:r>
            <a:r>
              <a:rPr lang="en-GB" sz="1400" dirty="0">
                <a:cs typeface="Roboto Light"/>
              </a:rPr>
              <a:t>(e.g., </a:t>
            </a:r>
            <a:r>
              <a:rPr lang="en-GB" sz="1400" dirty="0" err="1">
                <a:cs typeface="Roboto Light"/>
              </a:rPr>
              <a:t>Ushahidi</a:t>
            </a:r>
            <a:r>
              <a:rPr lang="en-GB" sz="1400" dirty="0">
                <a:cs typeface="Roboto Light"/>
              </a:rPr>
              <a:t>, OSM) or libraries.</a:t>
            </a:r>
          </a:p>
        </p:txBody>
      </p:sp>
      <p:sp>
        <p:nvSpPr>
          <p:cNvPr id="45" name="Content Placeholder 7"/>
          <p:cNvSpPr txBox="1">
            <a:spLocks/>
          </p:cNvSpPr>
          <p:nvPr/>
        </p:nvSpPr>
        <p:spPr>
          <a:xfrm>
            <a:off x="6014175" y="4926682"/>
            <a:ext cx="1808539" cy="621887"/>
          </a:xfrm>
          <a:prstGeom prst="rect">
            <a:avLst/>
          </a:prstGeom>
        </p:spPr>
        <p:txBody>
          <a:bodyPr vert="horz" lIns="91440" tIns="45720" rIns="91440" bIns="45720" rtlCol="0" anchor="ct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Named Entity Recognition </a:t>
            </a:r>
            <a:r>
              <a:rPr lang="en-GB" sz="1400" dirty="0">
                <a:cs typeface="Roboto Light"/>
              </a:rPr>
              <a:t>and Entity Linking.</a:t>
            </a:r>
            <a:endParaRPr lang="en-GB" sz="1400" b="1" dirty="0">
              <a:cs typeface="Roboto Light"/>
            </a:endParaRPr>
          </a:p>
        </p:txBody>
      </p:sp>
      <p:sp>
        <p:nvSpPr>
          <p:cNvPr id="3" name="Slide Number Placeholder 2"/>
          <p:cNvSpPr>
            <a:spLocks noGrp="1"/>
          </p:cNvSpPr>
          <p:nvPr>
            <p:ph type="sldNum" sz="quarter" idx="12"/>
          </p:nvPr>
        </p:nvSpPr>
        <p:spPr/>
        <p:txBody>
          <a:bodyPr/>
          <a:lstStyle/>
          <a:p>
            <a:fld id="{D63D4D68-E5E1-497F-B018-33FA9D88ECA8}" type="slidenum">
              <a:rPr lang="en-GB" smtClean="0"/>
              <a:t>13</a:t>
            </a:fld>
            <a:endParaRPr lang="en-GB" dirty="0"/>
          </a:p>
        </p:txBody>
      </p:sp>
    </p:spTree>
    <p:extLst>
      <p:ext uri="{BB962C8B-B14F-4D97-AF65-F5344CB8AC3E}">
        <p14:creationId xmlns:p14="http://schemas.microsoft.com/office/powerpoint/2010/main" val="31238178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Contact / Feedback</a:t>
            </a:r>
            <a:endParaRPr lang="en-GB" sz="4000" dirty="0"/>
          </a:p>
        </p:txBody>
      </p:sp>
      <p:sp>
        <p:nvSpPr>
          <p:cNvPr id="23" name="Content Placeholder 7"/>
          <p:cNvSpPr txBox="1">
            <a:spLocks/>
          </p:cNvSpPr>
          <p:nvPr/>
        </p:nvSpPr>
        <p:spPr>
          <a:xfrm>
            <a:off x="628650" y="1482274"/>
            <a:ext cx="7656193" cy="422144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GB" sz="1600" b="1" dirty="0">
              <a:cs typeface="Roboto Light"/>
            </a:endParaRPr>
          </a:p>
        </p:txBody>
      </p:sp>
      <p:sp>
        <p:nvSpPr>
          <p:cNvPr id="3" name="Slide Number Placeholder 2"/>
          <p:cNvSpPr>
            <a:spLocks noGrp="1"/>
          </p:cNvSpPr>
          <p:nvPr>
            <p:ph type="sldNum" sz="quarter" idx="12"/>
          </p:nvPr>
        </p:nvSpPr>
        <p:spPr/>
        <p:txBody>
          <a:bodyPr/>
          <a:lstStyle/>
          <a:p>
            <a:fld id="{D63D4D68-E5E1-497F-B018-33FA9D88ECA8}" type="slidenum">
              <a:rPr lang="en-GB" smtClean="0"/>
              <a:t>14</a:t>
            </a:fld>
            <a:endParaRPr lang="en-GB" dirty="0"/>
          </a:p>
        </p:txBody>
      </p:sp>
      <p:pic>
        <p:nvPicPr>
          <p:cNvPr id="26" name="Picture 2" descr="Grégoire Burel"/>
          <p:cNvPicPr>
            <a:picLocks noChangeAspect="1" noChangeArrowheads="1"/>
          </p:cNvPicPr>
          <p:nvPr/>
        </p:nvPicPr>
        <p:blipFill>
          <a:blip r:embed="rId2" cstate="print">
            <a:grayscl/>
            <a:extLst>
              <a:ext uri="{28A0092B-C50C-407E-A947-70E740481C1C}">
                <a14:useLocalDpi xmlns:a14="http://schemas.microsoft.com/office/drawing/2010/main" val="0"/>
              </a:ext>
            </a:extLst>
          </a:blip>
          <a:srcRect/>
          <a:stretch>
            <a:fillRect/>
          </a:stretch>
        </p:blipFill>
        <p:spPr bwMode="auto">
          <a:xfrm>
            <a:off x="1405522" y="1843558"/>
            <a:ext cx="1334659" cy="1334659"/>
          </a:xfrm>
          <a:prstGeom prst="ellipse">
            <a:avLst/>
          </a:prstGeom>
          <a:ln w="3175" cap="rnd">
            <a:no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46" name="Picture 14" descr="Image result for Prashant Khare"/>
          <p:cNvPicPr>
            <a:picLocks noChangeAspect="1" noChangeArrowheads="1"/>
          </p:cNvPicPr>
          <p:nvPr/>
        </p:nvPicPr>
        <p:blipFill rotWithShape="1">
          <a:blip r:embed="rId3">
            <a:extLst>
              <a:ext uri="{28A0092B-C50C-407E-A947-70E740481C1C}">
                <a14:useLocalDpi xmlns:a14="http://schemas.microsoft.com/office/drawing/2010/main" val="0"/>
              </a:ext>
            </a:extLst>
          </a:blip>
          <a:srcRect l="3139" t="7338" r="-3139" b="21391"/>
          <a:stretch/>
        </p:blipFill>
        <p:spPr bwMode="auto">
          <a:xfrm>
            <a:off x="6454867" y="1831096"/>
            <a:ext cx="1320220" cy="1341466"/>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47" name="Picture 16" descr="Mayank Kejriw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9784" y="1878023"/>
            <a:ext cx="1275480" cy="1275480"/>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48" name="Picture 2" descr="Knowledge Media institute |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35607" y="3958411"/>
            <a:ext cx="709147" cy="320573"/>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0" descr="Related image"/>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2239" t="20571" r="22406" b="15945"/>
          <a:stretch/>
        </p:blipFill>
        <p:spPr bwMode="auto">
          <a:xfrm>
            <a:off x="6597801" y="3958411"/>
            <a:ext cx="252291" cy="289341"/>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18" descr="Image result for USC Viterbi School of Engineeri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37029" y="4005526"/>
            <a:ext cx="1210592" cy="423707"/>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Knowledge Media institute |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18944" y="3994677"/>
            <a:ext cx="709147" cy="320573"/>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0" descr="Related image"/>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2239" t="20571" r="22406" b="15945"/>
          <a:stretch/>
        </p:blipFill>
        <p:spPr bwMode="auto">
          <a:xfrm>
            <a:off x="1481138" y="3994677"/>
            <a:ext cx="252291" cy="289341"/>
          </a:xfrm>
          <a:prstGeom prst="rect">
            <a:avLst/>
          </a:prstGeom>
          <a:noFill/>
          <a:extLst>
            <a:ext uri="{909E8E84-426E-40DD-AFC4-6F175D3DCCD1}">
              <a14:hiddenFill xmlns:a14="http://schemas.microsoft.com/office/drawing/2010/main">
                <a:solidFill>
                  <a:srgbClr val="FFFFFF"/>
                </a:solidFill>
              </a14:hiddenFill>
            </a:ext>
          </a:extLst>
        </p:spPr>
      </p:pic>
      <p:sp>
        <p:nvSpPr>
          <p:cNvPr id="53" name="Rectangle 52"/>
          <p:cNvSpPr/>
          <p:nvPr/>
        </p:nvSpPr>
        <p:spPr>
          <a:xfrm>
            <a:off x="6316020" y="3308572"/>
            <a:ext cx="1640064" cy="646331"/>
          </a:xfrm>
          <a:prstGeom prst="rect">
            <a:avLst/>
          </a:prstGeom>
        </p:spPr>
        <p:txBody>
          <a:bodyPr wrap="none">
            <a:spAutoFit/>
          </a:bodyPr>
          <a:lstStyle/>
          <a:p>
            <a:pPr algn="ctr"/>
            <a:r>
              <a:rPr lang="en-GB" b="1" dirty="0"/>
              <a:t>Prashant </a:t>
            </a:r>
            <a:r>
              <a:rPr lang="en-GB" b="1" dirty="0" err="1" smtClean="0"/>
              <a:t>Khare</a:t>
            </a:r>
            <a:endParaRPr lang="en-GB" b="1" dirty="0" smtClean="0"/>
          </a:p>
          <a:p>
            <a:pPr algn="ctr"/>
            <a:r>
              <a:rPr lang="en-GB" dirty="0" smtClean="0"/>
              <a:t>Ph.D. Student</a:t>
            </a:r>
            <a:endParaRPr lang="en-GB" dirty="0"/>
          </a:p>
        </p:txBody>
      </p:sp>
      <p:sp>
        <p:nvSpPr>
          <p:cNvPr id="54" name="Rectangle 53"/>
          <p:cNvSpPr/>
          <p:nvPr/>
        </p:nvSpPr>
        <p:spPr>
          <a:xfrm>
            <a:off x="1057897" y="3313606"/>
            <a:ext cx="1969578" cy="923330"/>
          </a:xfrm>
          <a:prstGeom prst="rect">
            <a:avLst/>
          </a:prstGeom>
        </p:spPr>
        <p:txBody>
          <a:bodyPr wrap="none">
            <a:spAutoFit/>
          </a:bodyPr>
          <a:lstStyle/>
          <a:p>
            <a:pPr algn="ctr"/>
            <a:r>
              <a:rPr lang="en-GB" b="1" dirty="0" err="1" smtClean="0"/>
              <a:t>Grégoire</a:t>
            </a:r>
            <a:r>
              <a:rPr lang="en-GB" b="1" dirty="0" smtClean="0"/>
              <a:t> Burel</a:t>
            </a:r>
          </a:p>
          <a:p>
            <a:pPr algn="ctr"/>
            <a:r>
              <a:rPr lang="en-GB" dirty="0"/>
              <a:t>Research </a:t>
            </a:r>
            <a:r>
              <a:rPr lang="en-GB" dirty="0" smtClean="0"/>
              <a:t>Associate</a:t>
            </a:r>
            <a:endParaRPr lang="en-GB" b="1" dirty="0"/>
          </a:p>
          <a:p>
            <a:pPr algn="ctr"/>
            <a:endParaRPr lang="en-GB" b="1" dirty="0"/>
          </a:p>
        </p:txBody>
      </p:sp>
      <p:sp>
        <p:nvSpPr>
          <p:cNvPr id="55" name="Rectangle 54"/>
          <p:cNvSpPr/>
          <p:nvPr/>
        </p:nvSpPr>
        <p:spPr>
          <a:xfrm>
            <a:off x="3657537" y="3324454"/>
            <a:ext cx="1969577" cy="646331"/>
          </a:xfrm>
          <a:prstGeom prst="rect">
            <a:avLst/>
          </a:prstGeom>
        </p:spPr>
        <p:txBody>
          <a:bodyPr wrap="none">
            <a:spAutoFit/>
          </a:bodyPr>
          <a:lstStyle/>
          <a:p>
            <a:pPr algn="ctr"/>
            <a:r>
              <a:rPr lang="en-GB" b="1" dirty="0" err="1" smtClean="0"/>
              <a:t>Mayank</a:t>
            </a:r>
            <a:r>
              <a:rPr lang="en-GB" b="1" dirty="0" smtClean="0"/>
              <a:t> </a:t>
            </a:r>
            <a:r>
              <a:rPr lang="en-GB" b="1" dirty="0" err="1" smtClean="0"/>
              <a:t>Kejriwal</a:t>
            </a:r>
            <a:endParaRPr lang="en-GB" b="1" dirty="0"/>
          </a:p>
          <a:p>
            <a:pPr algn="ctr"/>
            <a:r>
              <a:rPr lang="en-GB" dirty="0" smtClean="0"/>
              <a:t>Research </a:t>
            </a:r>
            <a:r>
              <a:rPr lang="en-GB" dirty="0" smtClean="0"/>
              <a:t>Associate</a:t>
            </a:r>
            <a:endParaRPr lang="en-GB" b="1" dirty="0"/>
          </a:p>
        </p:txBody>
      </p:sp>
      <p:cxnSp>
        <p:nvCxnSpPr>
          <p:cNvPr id="56" name="Straight Connector 55"/>
          <p:cNvCxnSpPr/>
          <p:nvPr/>
        </p:nvCxnSpPr>
        <p:spPr>
          <a:xfrm>
            <a:off x="779825" y="5380831"/>
            <a:ext cx="7735525" cy="0"/>
          </a:xfrm>
          <a:prstGeom prst="line">
            <a:avLst/>
          </a:prstGeom>
        </p:spPr>
        <p:style>
          <a:lnRef idx="1">
            <a:schemeClr val="dk1"/>
          </a:lnRef>
          <a:fillRef idx="0">
            <a:schemeClr val="dk1"/>
          </a:fillRef>
          <a:effectRef idx="0">
            <a:schemeClr val="dk1"/>
          </a:effectRef>
          <a:fontRef idx="minor">
            <a:schemeClr val="tx1"/>
          </a:fontRef>
        </p:style>
      </p:cxnSp>
      <p:sp>
        <p:nvSpPr>
          <p:cNvPr id="61" name="Rectangle 60"/>
          <p:cNvSpPr/>
          <p:nvPr/>
        </p:nvSpPr>
        <p:spPr>
          <a:xfrm>
            <a:off x="1564910" y="4456900"/>
            <a:ext cx="1013867" cy="369332"/>
          </a:xfrm>
          <a:prstGeom prst="rect">
            <a:avLst/>
          </a:prstGeom>
        </p:spPr>
        <p:txBody>
          <a:bodyPr wrap="none">
            <a:spAutoFit/>
          </a:bodyPr>
          <a:lstStyle/>
          <a:p>
            <a:pPr algn="ctr"/>
            <a:r>
              <a:rPr lang="en-GB" dirty="0" smtClean="0"/>
              <a:t>@</a:t>
            </a:r>
            <a:r>
              <a:rPr lang="en-GB" dirty="0" err="1" smtClean="0"/>
              <a:t>evhart</a:t>
            </a:r>
            <a:endParaRPr lang="en-GB" dirty="0"/>
          </a:p>
        </p:txBody>
      </p:sp>
      <p:sp>
        <p:nvSpPr>
          <p:cNvPr id="62" name="Rectangle 61"/>
          <p:cNvSpPr/>
          <p:nvPr/>
        </p:nvSpPr>
        <p:spPr>
          <a:xfrm>
            <a:off x="3661995" y="4460576"/>
            <a:ext cx="1960665" cy="369332"/>
          </a:xfrm>
          <a:prstGeom prst="rect">
            <a:avLst/>
          </a:prstGeom>
        </p:spPr>
        <p:txBody>
          <a:bodyPr wrap="none">
            <a:spAutoFit/>
          </a:bodyPr>
          <a:lstStyle/>
          <a:p>
            <a:pPr algn="ctr"/>
            <a:r>
              <a:rPr lang="en-GB" dirty="0" smtClean="0"/>
              <a:t>@</a:t>
            </a:r>
            <a:r>
              <a:rPr lang="en-GB" dirty="0" err="1" smtClean="0"/>
              <a:t>kejriwal_mayank</a:t>
            </a:r>
            <a:endParaRPr lang="en-GB" dirty="0"/>
          </a:p>
        </p:txBody>
      </p:sp>
      <p:sp>
        <p:nvSpPr>
          <p:cNvPr id="63" name="Rectangle 62"/>
          <p:cNvSpPr/>
          <p:nvPr/>
        </p:nvSpPr>
        <p:spPr>
          <a:xfrm>
            <a:off x="6360077" y="4485833"/>
            <a:ext cx="1555490" cy="369332"/>
          </a:xfrm>
          <a:prstGeom prst="rect">
            <a:avLst/>
          </a:prstGeom>
        </p:spPr>
        <p:txBody>
          <a:bodyPr wrap="none">
            <a:spAutoFit/>
          </a:bodyPr>
          <a:lstStyle/>
          <a:p>
            <a:pPr algn="ctr"/>
            <a:r>
              <a:rPr lang="en-GB" dirty="0" smtClean="0"/>
              <a:t>@</a:t>
            </a:r>
            <a:r>
              <a:rPr lang="en-GB" dirty="0" err="1" smtClean="0"/>
              <a:t>prash_khare</a:t>
            </a:r>
            <a:endParaRPr lang="en-GB" dirty="0"/>
          </a:p>
        </p:txBody>
      </p:sp>
      <p:pic>
        <p:nvPicPr>
          <p:cNvPr id="64" name="Picture 22" descr="Related image"/>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3555" r="12564" b="26708"/>
          <a:stretch/>
        </p:blipFill>
        <p:spPr bwMode="auto">
          <a:xfrm>
            <a:off x="1322591" y="4538834"/>
            <a:ext cx="332503" cy="268007"/>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2" descr="Related image"/>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3555" r="12564" b="26708"/>
          <a:stretch/>
        </p:blipFill>
        <p:spPr bwMode="auto">
          <a:xfrm>
            <a:off x="3418420" y="4554250"/>
            <a:ext cx="332503" cy="268007"/>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2" descr="Related image"/>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3555" r="12564" b="26708"/>
          <a:stretch/>
        </p:blipFill>
        <p:spPr bwMode="auto">
          <a:xfrm>
            <a:off x="6115325" y="4538834"/>
            <a:ext cx="332503" cy="26800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903258" y="5579069"/>
            <a:ext cx="5106975" cy="400110"/>
          </a:xfrm>
          <a:prstGeom prst="rect">
            <a:avLst/>
          </a:prstGeom>
        </p:spPr>
        <p:txBody>
          <a:bodyPr wrap="none">
            <a:spAutoFit/>
          </a:bodyPr>
          <a:lstStyle/>
          <a:p>
            <a:r>
              <a:rPr lang="en-GB" sz="2000" dirty="0" smtClean="0"/>
              <a:t>Mailing list: smasac-tutorial@googlegroup.com</a:t>
            </a:r>
            <a:endParaRPr lang="en-GB" sz="2000" dirty="0"/>
          </a:p>
        </p:txBody>
      </p:sp>
      <p:sp>
        <p:nvSpPr>
          <p:cNvPr id="68" name="Content Placeholder 2"/>
          <p:cNvSpPr>
            <a:spLocks noGrp="1"/>
          </p:cNvSpPr>
          <p:nvPr>
            <p:ph idx="1"/>
          </p:nvPr>
        </p:nvSpPr>
        <p:spPr>
          <a:xfrm>
            <a:off x="1035002" y="5657798"/>
            <a:ext cx="7073995" cy="937212"/>
          </a:xfrm>
        </p:spPr>
        <p:txBody>
          <a:bodyPr anchor="ctr">
            <a:normAutofit/>
          </a:bodyPr>
          <a:lstStyle/>
          <a:p>
            <a:pPr marL="0" indent="0" algn="ctr">
              <a:buNone/>
            </a:pPr>
            <a:r>
              <a:rPr lang="en-GB" sz="2000" dirty="0"/>
              <a:t>Slides and Code: </a:t>
            </a:r>
            <a:r>
              <a:rPr lang="en-GB" sz="2000" dirty="0">
                <a:hlinkClick r:id="rId9"/>
              </a:rPr>
              <a:t>http://github.com/evhart/smasac-tutorial</a:t>
            </a:r>
            <a:r>
              <a:rPr lang="en-GB" sz="2000" dirty="0"/>
              <a:t> </a:t>
            </a:r>
          </a:p>
        </p:txBody>
      </p:sp>
    </p:spTree>
    <p:extLst>
      <p:ext uri="{BB962C8B-B14F-4D97-AF65-F5344CB8AC3E}">
        <p14:creationId xmlns:p14="http://schemas.microsoft.com/office/powerpoint/2010/main" val="1043762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Data Visualisation</a:t>
            </a:r>
          </a:p>
        </p:txBody>
      </p:sp>
      <p:sp>
        <p:nvSpPr>
          <p:cNvPr id="23" name="Content Placeholder 7"/>
          <p:cNvSpPr txBox="1">
            <a:spLocks/>
          </p:cNvSpPr>
          <p:nvPr/>
        </p:nvSpPr>
        <p:spPr>
          <a:xfrm>
            <a:off x="747418" y="1681674"/>
            <a:ext cx="7601053" cy="422144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800" dirty="0" smtClean="0">
                <a:cs typeface="Roboto Light"/>
              </a:rPr>
              <a:t>Visualisation – a key phase of analysis in crisis informatics.</a:t>
            </a:r>
          </a:p>
          <a:p>
            <a:pPr marL="0" indent="0">
              <a:buNone/>
            </a:pPr>
            <a:endParaRPr lang="en-GB" sz="1800" dirty="0">
              <a:cs typeface="Roboto Light"/>
            </a:endParaRPr>
          </a:p>
          <a:p>
            <a:pPr marL="0" indent="0">
              <a:buNone/>
            </a:pPr>
            <a:r>
              <a:rPr lang="en-GB" sz="1800" dirty="0" smtClean="0">
                <a:cs typeface="Roboto Light"/>
              </a:rPr>
              <a:t>Data interpretation is equally important to data collection and curation.</a:t>
            </a:r>
          </a:p>
          <a:p>
            <a:pPr marL="0" indent="0">
              <a:buNone/>
            </a:pPr>
            <a:endParaRPr lang="en-GB" sz="1800" dirty="0">
              <a:cs typeface="Roboto Light"/>
            </a:endParaRPr>
          </a:p>
          <a:p>
            <a:pPr marL="0" indent="0">
              <a:buNone/>
            </a:pPr>
            <a:r>
              <a:rPr lang="en-GB" sz="1800" dirty="0" smtClean="0">
                <a:cs typeface="Roboto Light"/>
              </a:rPr>
              <a:t>The visualisation can be driven by multiple objectives:</a:t>
            </a:r>
          </a:p>
          <a:p>
            <a:pPr lvl="1"/>
            <a:r>
              <a:rPr lang="en-GB" sz="1800" dirty="0" smtClean="0">
                <a:cs typeface="Roboto Light"/>
              </a:rPr>
              <a:t>Geospatial data visualisation.</a:t>
            </a:r>
          </a:p>
          <a:p>
            <a:pPr lvl="1"/>
            <a:r>
              <a:rPr lang="en-GB" sz="1800" dirty="0" smtClean="0">
                <a:cs typeface="Roboto Light"/>
              </a:rPr>
              <a:t>Emerging trends.</a:t>
            </a:r>
          </a:p>
          <a:p>
            <a:pPr lvl="1"/>
            <a:r>
              <a:rPr lang="en-GB" sz="1800" dirty="0" smtClean="0">
                <a:cs typeface="Roboto Light"/>
              </a:rPr>
              <a:t>Demographic based analysis.</a:t>
            </a:r>
          </a:p>
          <a:p>
            <a:pPr lvl="1"/>
            <a:r>
              <a:rPr lang="en-GB" sz="1800" dirty="0" smtClean="0">
                <a:cs typeface="Roboto Light"/>
              </a:rPr>
              <a:t>Mapping logistics.</a:t>
            </a:r>
          </a:p>
          <a:p>
            <a:pPr lvl="1"/>
            <a:r>
              <a:rPr lang="en-GB" sz="1800" dirty="0" smtClean="0">
                <a:cs typeface="Roboto Light"/>
              </a:rPr>
              <a:t>Predictive analysis.</a:t>
            </a:r>
          </a:p>
        </p:txBody>
      </p:sp>
      <p:sp>
        <p:nvSpPr>
          <p:cNvPr id="4" name="Slide Number Placeholder 3"/>
          <p:cNvSpPr>
            <a:spLocks noGrp="1"/>
          </p:cNvSpPr>
          <p:nvPr>
            <p:ph type="sldNum" sz="quarter" idx="12"/>
          </p:nvPr>
        </p:nvSpPr>
        <p:spPr/>
        <p:txBody>
          <a:bodyPr/>
          <a:lstStyle/>
          <a:p>
            <a:fld id="{D63D4D68-E5E1-497F-B018-33FA9D88ECA8}" type="slidenum">
              <a:rPr lang="en-GB" smtClean="0"/>
              <a:t>2</a:t>
            </a:fld>
            <a:endParaRPr lang="en-GB" dirty="0"/>
          </a:p>
        </p:txBody>
      </p:sp>
      <p:sp>
        <p:nvSpPr>
          <p:cNvPr id="5" name="Rectangle 4"/>
          <p:cNvSpPr/>
          <p:nvPr/>
        </p:nvSpPr>
        <p:spPr>
          <a:xfrm>
            <a:off x="1514775" y="5421806"/>
            <a:ext cx="106509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latin typeface="+mj-lt"/>
                <a:ea typeface="Roboto Light" charset="0"/>
                <a:cs typeface="Roboto Light" charset="0"/>
              </a:rPr>
              <a:t>Collect</a:t>
            </a:r>
          </a:p>
        </p:txBody>
      </p:sp>
      <p:sp>
        <p:nvSpPr>
          <p:cNvPr id="6" name="Rectangle 5"/>
          <p:cNvSpPr/>
          <p:nvPr/>
        </p:nvSpPr>
        <p:spPr>
          <a:xfrm>
            <a:off x="3617457" y="5421806"/>
            <a:ext cx="106509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bg1"/>
                </a:solidFill>
                <a:latin typeface="+mj-lt"/>
                <a:ea typeface="Roboto Light" charset="0"/>
                <a:cs typeface="Roboto Light" charset="0"/>
              </a:rPr>
              <a:t>Analyse</a:t>
            </a:r>
          </a:p>
        </p:txBody>
      </p:sp>
      <p:sp>
        <p:nvSpPr>
          <p:cNvPr id="7" name="Rectangle 6"/>
          <p:cNvSpPr/>
          <p:nvPr/>
        </p:nvSpPr>
        <p:spPr>
          <a:xfrm>
            <a:off x="5720139" y="5421806"/>
            <a:ext cx="1447254" cy="610935"/>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mj-lt"/>
                <a:ea typeface="Roboto Light" charset="0"/>
                <a:cs typeface="Roboto Light" charset="0"/>
              </a:rPr>
              <a:t>Understand &amp; </a:t>
            </a:r>
            <a:r>
              <a:rPr lang="en-GB" sz="1600" dirty="0">
                <a:solidFill>
                  <a:schemeClr val="bg1"/>
                </a:solidFill>
                <a:latin typeface="+mj-lt"/>
                <a:ea typeface="Roboto Light" charset="0"/>
                <a:cs typeface="Roboto Light" charset="0"/>
              </a:rPr>
              <a:t>Visualise</a:t>
            </a:r>
          </a:p>
        </p:txBody>
      </p:sp>
      <p:cxnSp>
        <p:nvCxnSpPr>
          <p:cNvPr id="8" name="Straight Arrow Connector 7"/>
          <p:cNvCxnSpPr>
            <a:stCxn id="5" idx="3"/>
            <a:endCxn id="6" idx="1"/>
          </p:cNvCxnSpPr>
          <p:nvPr/>
        </p:nvCxnSpPr>
        <p:spPr>
          <a:xfrm>
            <a:off x="2579872" y="5727274"/>
            <a:ext cx="1037585"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6" idx="3"/>
            <a:endCxn id="7" idx="1"/>
          </p:cNvCxnSpPr>
          <p:nvPr/>
        </p:nvCxnSpPr>
        <p:spPr>
          <a:xfrm>
            <a:off x="4682554" y="5727274"/>
            <a:ext cx="1037585"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8867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Data Visualisation</a:t>
            </a:r>
          </a:p>
        </p:txBody>
      </p:sp>
      <p:sp>
        <p:nvSpPr>
          <p:cNvPr id="23" name="Content Placeholder 7"/>
          <p:cNvSpPr txBox="1">
            <a:spLocks/>
          </p:cNvSpPr>
          <p:nvPr/>
        </p:nvSpPr>
        <p:spPr>
          <a:xfrm>
            <a:off x="747418" y="1681674"/>
            <a:ext cx="7679889" cy="422144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000" dirty="0" smtClean="0">
                <a:cs typeface="Roboto Light"/>
              </a:rPr>
              <a:t>Platforms/Libraries for visualisation:</a:t>
            </a:r>
          </a:p>
          <a:p>
            <a:pPr lvl="1"/>
            <a:r>
              <a:rPr lang="en-GB" sz="2000" dirty="0" smtClean="0">
                <a:cs typeface="Roboto Light"/>
              </a:rPr>
              <a:t>Situation Awareness Platforms- </a:t>
            </a:r>
            <a:r>
              <a:rPr lang="en-GB" sz="2000" dirty="0" err="1" smtClean="0">
                <a:cs typeface="Roboto Light"/>
              </a:rPr>
              <a:t>Ushahidi</a:t>
            </a:r>
            <a:r>
              <a:rPr lang="en-GB" sz="2000" dirty="0" smtClean="0">
                <a:cs typeface="Roboto Light"/>
              </a:rPr>
              <a:t>, </a:t>
            </a:r>
            <a:r>
              <a:rPr lang="en-GB" sz="2000" dirty="0" err="1" smtClean="0">
                <a:cs typeface="Roboto Light"/>
              </a:rPr>
              <a:t>Sahana</a:t>
            </a:r>
            <a:r>
              <a:rPr lang="en-GB" sz="2000" dirty="0" smtClean="0">
                <a:cs typeface="Roboto Light"/>
              </a:rPr>
              <a:t> Foundation</a:t>
            </a:r>
          </a:p>
          <a:p>
            <a:pPr lvl="1"/>
            <a:r>
              <a:rPr lang="en-GB" sz="2000" dirty="0" smtClean="0">
                <a:cs typeface="Roboto Light"/>
              </a:rPr>
              <a:t>Visualisation Libraries – D3.js , </a:t>
            </a:r>
            <a:r>
              <a:rPr lang="en-GB" sz="2000" dirty="0" err="1" smtClean="0">
                <a:cs typeface="Roboto Light"/>
              </a:rPr>
              <a:t>Plotly</a:t>
            </a:r>
            <a:endParaRPr lang="en-GB" sz="2000" dirty="0" smtClean="0">
              <a:cs typeface="Roboto Light"/>
            </a:endParaRPr>
          </a:p>
          <a:p>
            <a:pPr lvl="1"/>
            <a:r>
              <a:rPr lang="en-GB" sz="2000" dirty="0" smtClean="0">
                <a:cs typeface="Roboto Light"/>
              </a:rPr>
              <a:t>HDX Quick Charts</a:t>
            </a:r>
          </a:p>
          <a:p>
            <a:pPr lvl="1"/>
            <a:r>
              <a:rPr lang="en-GB" sz="2000" dirty="0" smtClean="0">
                <a:cs typeface="Roboto Light"/>
              </a:rPr>
              <a:t>Interactive visualisation of Ontology - </a:t>
            </a:r>
            <a:r>
              <a:rPr lang="en-GB" sz="2000" dirty="0" err="1" smtClean="0">
                <a:cs typeface="Roboto Light"/>
              </a:rPr>
              <a:t>WebOWL</a:t>
            </a:r>
            <a:endParaRPr lang="en-GB" sz="2000" dirty="0" smtClean="0">
              <a:cs typeface="Roboto Light"/>
            </a:endParaRPr>
          </a:p>
        </p:txBody>
      </p:sp>
      <p:sp>
        <p:nvSpPr>
          <p:cNvPr id="4" name="Slide Number Placeholder 3"/>
          <p:cNvSpPr>
            <a:spLocks noGrp="1"/>
          </p:cNvSpPr>
          <p:nvPr>
            <p:ph type="sldNum" sz="quarter" idx="12"/>
          </p:nvPr>
        </p:nvSpPr>
        <p:spPr/>
        <p:txBody>
          <a:bodyPr/>
          <a:lstStyle/>
          <a:p>
            <a:fld id="{D63D4D68-E5E1-497F-B018-33FA9D88ECA8}" type="slidenum">
              <a:rPr lang="en-GB" smtClean="0"/>
              <a:t>3</a:t>
            </a:fld>
            <a:endParaRPr lang="en-GB" dirty="0"/>
          </a:p>
        </p:txBody>
      </p:sp>
      <p:pic>
        <p:nvPicPr>
          <p:cNvPr id="5" name="Picture 2" descr="Image result for ushahidi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43758" y="6079878"/>
            <a:ext cx="1397490" cy="37601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mage result for hdx quick chart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79208" y="4660356"/>
            <a:ext cx="1361544" cy="1143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341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6FA740-88C2-4438-BE74-8C45FDCFD8D6}"/>
              </a:ext>
            </a:extLst>
          </p:cNvPr>
          <p:cNvSpPr>
            <a:spLocks noGrp="1"/>
          </p:cNvSpPr>
          <p:nvPr>
            <p:ph type="title"/>
          </p:nvPr>
        </p:nvSpPr>
        <p:spPr/>
        <p:txBody>
          <a:bodyPr/>
          <a:lstStyle/>
          <a:p>
            <a:r>
              <a:rPr lang="en-US" dirty="0" smtClean="0"/>
              <a:t>Example - </a:t>
            </a:r>
            <a:r>
              <a:rPr lang="en-US" dirty="0" err="1" smtClean="0"/>
              <a:t>Ushahidi</a:t>
            </a:r>
            <a:endParaRPr lang="en-US" dirty="0"/>
          </a:p>
        </p:txBody>
      </p:sp>
      <p:pic>
        <p:nvPicPr>
          <p:cNvPr id="3074" name="Picture 2" descr="Image result for ushahid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1609515"/>
            <a:ext cx="7904080" cy="4462511"/>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D63D4D68-E5E1-497F-B018-33FA9D88ECA8}" type="slidenum">
              <a:rPr lang="en-GB" smtClean="0"/>
              <a:t>4</a:t>
            </a:fld>
            <a:endParaRPr lang="en-GB"/>
          </a:p>
        </p:txBody>
      </p:sp>
    </p:spTree>
    <p:extLst>
      <p:ext uri="{BB962C8B-B14F-4D97-AF65-F5344CB8AC3E}">
        <p14:creationId xmlns:p14="http://schemas.microsoft.com/office/powerpoint/2010/main" val="27009998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6FA740-88C2-4438-BE74-8C45FDCFD8D6}"/>
              </a:ext>
            </a:extLst>
          </p:cNvPr>
          <p:cNvSpPr>
            <a:spLocks noGrp="1"/>
          </p:cNvSpPr>
          <p:nvPr>
            <p:ph type="title"/>
          </p:nvPr>
        </p:nvSpPr>
        <p:spPr/>
        <p:txBody>
          <a:bodyPr/>
          <a:lstStyle/>
          <a:p>
            <a:r>
              <a:rPr lang="en-US" dirty="0" smtClean="0"/>
              <a:t>Example - CREES Google Sheet Add-on</a:t>
            </a:r>
            <a:endParaRPr lang="en-US" dirty="0"/>
          </a:p>
        </p:txBody>
      </p:sp>
      <p:sp>
        <p:nvSpPr>
          <p:cNvPr id="3" name="Slide Number Placeholder 2"/>
          <p:cNvSpPr>
            <a:spLocks noGrp="1"/>
          </p:cNvSpPr>
          <p:nvPr>
            <p:ph type="sldNum" sz="quarter" idx="12"/>
          </p:nvPr>
        </p:nvSpPr>
        <p:spPr/>
        <p:txBody>
          <a:bodyPr/>
          <a:lstStyle/>
          <a:p>
            <a:fld id="{D63D4D68-E5E1-497F-B018-33FA9D88ECA8}" type="slidenum">
              <a:rPr lang="en-GB" smtClean="0"/>
              <a:t>5</a:t>
            </a:fld>
            <a:endParaRPr lang="en-GB"/>
          </a:p>
        </p:txBody>
      </p:sp>
      <p:pic>
        <p:nvPicPr>
          <p:cNvPr id="1026" name="Picture 2" descr="Google Sheets Add-on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897" y="1551215"/>
            <a:ext cx="4336867" cy="27105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oogle Sheets Add-on Examp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934" y="2553598"/>
            <a:ext cx="5982153" cy="3624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59849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6FA740-88C2-4438-BE74-8C45FDCFD8D6}"/>
              </a:ext>
            </a:extLst>
          </p:cNvPr>
          <p:cNvSpPr>
            <a:spLocks noGrp="1"/>
          </p:cNvSpPr>
          <p:nvPr>
            <p:ph type="title"/>
          </p:nvPr>
        </p:nvSpPr>
        <p:spPr/>
        <p:txBody>
          <a:bodyPr/>
          <a:lstStyle/>
          <a:p>
            <a:r>
              <a:rPr lang="en-US" dirty="0" smtClean="0"/>
              <a:t>Example - THOR</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062" y="2470251"/>
            <a:ext cx="7868288" cy="4282570"/>
          </a:xfrm>
          <a:prstGeom prst="rect">
            <a:avLst/>
          </a:prstGeom>
        </p:spPr>
      </p:pic>
      <p:sp>
        <p:nvSpPr>
          <p:cNvPr id="5" name="TextBox 4"/>
          <p:cNvSpPr txBox="1"/>
          <p:nvPr/>
        </p:nvSpPr>
        <p:spPr>
          <a:xfrm>
            <a:off x="744044" y="1285358"/>
            <a:ext cx="8399956" cy="1077218"/>
          </a:xfrm>
          <a:prstGeom prst="rect">
            <a:avLst/>
          </a:prstGeom>
          <a:noFill/>
        </p:spPr>
        <p:txBody>
          <a:bodyPr wrap="square" rtlCol="0">
            <a:spAutoFit/>
          </a:bodyPr>
          <a:lstStyle/>
          <a:p>
            <a:pPr marL="285750" indent="-285750">
              <a:buFont typeface="Arial" charset="0"/>
              <a:buChar char="•"/>
            </a:pPr>
            <a:r>
              <a:rPr lang="en-US" sz="1600"/>
              <a:t>THOR stands for Text-enabled Humanitarian Operations in Real Time</a:t>
            </a:r>
          </a:p>
          <a:p>
            <a:pPr marL="285750" indent="-285750">
              <a:buFont typeface="Arial" charset="0"/>
              <a:buChar char="•"/>
            </a:pPr>
            <a:r>
              <a:rPr lang="en-US" sz="1600"/>
              <a:t>Developed under the DARPA LORELEI program to assist in situational awareness in low-resource regions</a:t>
            </a:r>
          </a:p>
          <a:p>
            <a:pPr marL="285750" indent="-285750">
              <a:buFont typeface="Arial" charset="0"/>
              <a:buChar char="•"/>
            </a:pPr>
            <a:r>
              <a:rPr lang="en-US" sz="1600"/>
              <a:t>Come check out our demo on Uighyur dataset, and 2015 Nepal Earthquake Twitter dataset!</a:t>
            </a:r>
          </a:p>
        </p:txBody>
      </p:sp>
      <p:sp>
        <p:nvSpPr>
          <p:cNvPr id="3" name="Slide Number Placeholder 2"/>
          <p:cNvSpPr>
            <a:spLocks noGrp="1"/>
          </p:cNvSpPr>
          <p:nvPr>
            <p:ph type="sldNum" sz="quarter" idx="12"/>
          </p:nvPr>
        </p:nvSpPr>
        <p:spPr/>
        <p:txBody>
          <a:bodyPr/>
          <a:lstStyle/>
          <a:p>
            <a:fld id="{D63D4D68-E5E1-497F-B018-33FA9D88ECA8}" type="slidenum">
              <a:rPr lang="en-GB" smtClean="0"/>
              <a:t>6</a:t>
            </a:fld>
            <a:endParaRPr lang="en-GB"/>
          </a:p>
        </p:txBody>
      </p:sp>
    </p:spTree>
    <p:extLst>
      <p:ext uri="{BB962C8B-B14F-4D97-AF65-F5344CB8AC3E}">
        <p14:creationId xmlns:p14="http://schemas.microsoft.com/office/powerpoint/2010/main" val="34767398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a:t>
            </a:r>
            <a:r>
              <a:rPr lang="en-US" dirty="0" err="1" smtClean="0"/>
              <a:t>HashViz</a:t>
            </a:r>
            <a:endParaRPr lang="en-US" dirty="0"/>
          </a:p>
        </p:txBody>
      </p:sp>
      <p:sp>
        <p:nvSpPr>
          <p:cNvPr id="3" name="Content Placeholder 2"/>
          <p:cNvSpPr>
            <a:spLocks noGrp="1"/>
          </p:cNvSpPr>
          <p:nvPr>
            <p:ph idx="1"/>
          </p:nvPr>
        </p:nvSpPr>
        <p:spPr>
          <a:xfrm>
            <a:off x="628650" y="1825625"/>
            <a:ext cx="3829326" cy="4351338"/>
          </a:xfrm>
        </p:spPr>
        <p:txBody>
          <a:bodyPr>
            <a:normAutofit lnSpcReduction="10000"/>
          </a:bodyPr>
          <a:lstStyle/>
          <a:p>
            <a:r>
              <a:rPr lang="en-US" dirty="0"/>
              <a:t>Hashtags contain a lot of important semantic information explicitly tagged by users</a:t>
            </a:r>
          </a:p>
          <a:p>
            <a:r>
              <a:rPr lang="en-US" dirty="0"/>
              <a:t>How do we visualize and ‘play with’ hashtags from an arbitrary multi-million tweet corpus collected in the aftermath of the disaster?</a:t>
            </a:r>
          </a:p>
        </p:txBody>
      </p:sp>
      <p:sp>
        <p:nvSpPr>
          <p:cNvPr id="5" name="Slide Number Placeholder 4"/>
          <p:cNvSpPr>
            <a:spLocks noGrp="1"/>
          </p:cNvSpPr>
          <p:nvPr>
            <p:ph type="sldNum" sz="quarter" idx="12"/>
          </p:nvPr>
        </p:nvSpPr>
        <p:spPr/>
        <p:txBody>
          <a:bodyPr/>
          <a:lstStyle/>
          <a:p>
            <a:fld id="{D63D4D68-E5E1-497F-B018-33FA9D88ECA8}" type="slidenum">
              <a:rPr lang="en-GB" smtClean="0"/>
              <a:t>7</a:t>
            </a:fld>
            <a:endParaRPr lang="en-GB"/>
          </a:p>
        </p:txBody>
      </p:sp>
      <p:pic>
        <p:nvPicPr>
          <p:cNvPr id="6" name="Picture 5"/>
          <p:cNvPicPr>
            <a:picLocks noChangeAspect="1"/>
          </p:cNvPicPr>
          <p:nvPr/>
        </p:nvPicPr>
        <p:blipFill>
          <a:blip r:embed="rId3"/>
          <a:stretch>
            <a:fillRect/>
          </a:stretch>
        </p:blipFill>
        <p:spPr>
          <a:xfrm>
            <a:off x="4457976" y="1651324"/>
            <a:ext cx="4340034" cy="4268551"/>
          </a:xfrm>
          <a:prstGeom prst="rect">
            <a:avLst/>
          </a:prstGeom>
        </p:spPr>
      </p:pic>
    </p:spTree>
    <p:extLst>
      <p:ext uri="{BB962C8B-B14F-4D97-AF65-F5344CB8AC3E}">
        <p14:creationId xmlns:p14="http://schemas.microsoft.com/office/powerpoint/2010/main" val="18996504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6FA740-88C2-4438-BE74-8C45FDCFD8D6}"/>
              </a:ext>
            </a:extLst>
          </p:cNvPr>
          <p:cNvSpPr>
            <a:spLocks noGrp="1"/>
          </p:cNvSpPr>
          <p:nvPr>
            <p:ph type="title"/>
          </p:nvPr>
        </p:nvSpPr>
        <p:spPr/>
        <p:txBody>
          <a:bodyPr/>
          <a:lstStyle/>
          <a:p>
            <a:r>
              <a:rPr lang="en-US" dirty="0" smtClean="0"/>
              <a:t>Commercial - Social Data Visualization</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523" y="1956927"/>
            <a:ext cx="8273667" cy="3254443"/>
          </a:xfrm>
          <a:prstGeom prst="rect">
            <a:avLst/>
          </a:prstGeom>
        </p:spPr>
      </p:pic>
      <p:sp>
        <p:nvSpPr>
          <p:cNvPr id="5" name="TextBox 4"/>
          <p:cNvSpPr txBox="1"/>
          <p:nvPr/>
        </p:nvSpPr>
        <p:spPr>
          <a:xfrm>
            <a:off x="3834580" y="5199085"/>
            <a:ext cx="4380271" cy="584775"/>
          </a:xfrm>
          <a:prstGeom prst="rect">
            <a:avLst/>
          </a:prstGeom>
          <a:noFill/>
        </p:spPr>
        <p:txBody>
          <a:bodyPr wrap="square" rtlCol="0">
            <a:spAutoFit/>
          </a:bodyPr>
          <a:lstStyle/>
          <a:p>
            <a:r>
              <a:rPr lang="en-US" sz="1600" b="1" dirty="0" err="1" smtClean="0"/>
              <a:t>Brandwatch</a:t>
            </a:r>
            <a:r>
              <a:rPr lang="en-US" sz="1600" dirty="0" smtClean="0"/>
              <a:t> is an enterprise that provides tools for </a:t>
            </a:r>
            <a:r>
              <a:rPr lang="en-US" sz="1600" dirty="0" err="1" smtClean="0"/>
              <a:t>analysing</a:t>
            </a:r>
            <a:r>
              <a:rPr lang="en-US" sz="1600" dirty="0" smtClean="0"/>
              <a:t> social sensor data.</a:t>
            </a:r>
            <a:endParaRPr lang="en-US" sz="1600" dirty="0"/>
          </a:p>
        </p:txBody>
      </p:sp>
      <p:sp>
        <p:nvSpPr>
          <p:cNvPr id="4" name="Slide Number Placeholder 3"/>
          <p:cNvSpPr>
            <a:spLocks noGrp="1"/>
          </p:cNvSpPr>
          <p:nvPr>
            <p:ph type="sldNum" sz="quarter" idx="12"/>
          </p:nvPr>
        </p:nvSpPr>
        <p:spPr/>
        <p:txBody>
          <a:bodyPr/>
          <a:lstStyle/>
          <a:p>
            <a:fld id="{D63D4D68-E5E1-497F-B018-33FA9D88ECA8}" type="slidenum">
              <a:rPr lang="en-GB" smtClean="0"/>
              <a:t>8</a:t>
            </a:fld>
            <a:endParaRPr lang="en-GB"/>
          </a:p>
        </p:txBody>
      </p:sp>
    </p:spTree>
    <p:extLst>
      <p:ext uri="{BB962C8B-B14F-4D97-AF65-F5344CB8AC3E}">
        <p14:creationId xmlns:p14="http://schemas.microsoft.com/office/powerpoint/2010/main" val="35948982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6FA740-88C2-4438-BE74-8C45FDCFD8D6}"/>
              </a:ext>
            </a:extLst>
          </p:cNvPr>
          <p:cNvSpPr>
            <a:spLocks noGrp="1"/>
          </p:cNvSpPr>
          <p:nvPr>
            <p:ph type="title"/>
          </p:nvPr>
        </p:nvSpPr>
        <p:spPr/>
        <p:txBody>
          <a:bodyPr/>
          <a:lstStyle/>
          <a:p>
            <a:r>
              <a:rPr lang="en-US" dirty="0"/>
              <a:t>Commercial </a:t>
            </a:r>
            <a:r>
              <a:rPr lang="en-US" dirty="0" smtClean="0"/>
              <a:t>- Social Data Visualization</a:t>
            </a:r>
            <a:endParaRPr lang="en-US" dirty="0"/>
          </a:p>
        </p:txBody>
      </p:sp>
      <p:sp>
        <p:nvSpPr>
          <p:cNvPr id="5" name="TextBox 4"/>
          <p:cNvSpPr txBox="1"/>
          <p:nvPr/>
        </p:nvSpPr>
        <p:spPr>
          <a:xfrm>
            <a:off x="2418735" y="5838940"/>
            <a:ext cx="5602233" cy="584775"/>
          </a:xfrm>
          <a:prstGeom prst="rect">
            <a:avLst/>
          </a:prstGeom>
          <a:noFill/>
        </p:spPr>
        <p:txBody>
          <a:bodyPr wrap="square" rtlCol="0">
            <a:spAutoFit/>
          </a:bodyPr>
          <a:lstStyle/>
          <a:p>
            <a:r>
              <a:rPr lang="en-US" sz="1600" b="1" dirty="0" smtClean="0"/>
              <a:t>Crimson Hexagon</a:t>
            </a:r>
            <a:r>
              <a:rPr lang="en-US" sz="1600" dirty="0" smtClean="0"/>
              <a:t> is an enterprise that provides solutions to </a:t>
            </a:r>
            <a:r>
              <a:rPr lang="en-US" sz="1600" dirty="0" err="1" smtClean="0"/>
              <a:t>analyse</a:t>
            </a:r>
            <a:r>
              <a:rPr lang="en-US" sz="1600" dirty="0" smtClean="0"/>
              <a:t> social data and engage deeper with users/audience.</a:t>
            </a:r>
            <a:endParaRPr lang="en-US" sz="1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1718087"/>
            <a:ext cx="7392318" cy="4120853"/>
          </a:xfrm>
          <a:prstGeom prst="rect">
            <a:avLst/>
          </a:prstGeom>
        </p:spPr>
      </p:pic>
      <p:sp>
        <p:nvSpPr>
          <p:cNvPr id="4" name="Slide Number Placeholder 3"/>
          <p:cNvSpPr>
            <a:spLocks noGrp="1"/>
          </p:cNvSpPr>
          <p:nvPr>
            <p:ph type="sldNum" sz="quarter" idx="12"/>
          </p:nvPr>
        </p:nvSpPr>
        <p:spPr/>
        <p:txBody>
          <a:bodyPr/>
          <a:lstStyle/>
          <a:p>
            <a:fld id="{D63D4D68-E5E1-497F-B018-33FA9D88ECA8}" type="slidenum">
              <a:rPr lang="en-GB" smtClean="0"/>
              <a:t>9</a:t>
            </a:fld>
            <a:endParaRPr lang="en-GB"/>
          </a:p>
        </p:txBody>
      </p:sp>
    </p:spTree>
    <p:extLst>
      <p:ext uri="{BB962C8B-B14F-4D97-AF65-F5344CB8AC3E}">
        <p14:creationId xmlns:p14="http://schemas.microsoft.com/office/powerpoint/2010/main" val="4681736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14891</TotalTime>
  <Words>979</Words>
  <Application>Microsoft Office PowerPoint</Application>
  <PresentationFormat>On-screen Show (4:3)</PresentationFormat>
  <Paragraphs>116</Paragraphs>
  <Slides>14</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Roboto Light</vt:lpstr>
      <vt:lpstr>Office Theme</vt:lpstr>
      <vt:lpstr>SMASAC - Visualizations, End-to-End Systems and Conclusion</vt:lpstr>
      <vt:lpstr>Data Visualisation</vt:lpstr>
      <vt:lpstr>Data Visualisation</vt:lpstr>
      <vt:lpstr>Example - Ushahidi</vt:lpstr>
      <vt:lpstr>Example - CREES Google Sheet Add-on</vt:lpstr>
      <vt:lpstr>Example - THOR</vt:lpstr>
      <vt:lpstr>Example - HashViz</vt:lpstr>
      <vt:lpstr>Commercial - Social Data Visualization</vt:lpstr>
      <vt:lpstr>Commercial - Social Data Visualization</vt:lpstr>
      <vt:lpstr>Commercial - - Social Data Visualization</vt:lpstr>
      <vt:lpstr>Platforms Demo</vt:lpstr>
      <vt:lpstr>Summary – Data Processing Pipeline</vt:lpstr>
      <vt:lpstr>Summary - Automatic Processing Pipeline</vt:lpstr>
      <vt:lpstr>Contact / Feedback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Gregoire.Burel</dc:creator>
  <cp:lastModifiedBy>Gregoire.Burel</cp:lastModifiedBy>
  <cp:revision>199</cp:revision>
  <dcterms:created xsi:type="dcterms:W3CDTF">2018-03-07T10:04:08Z</dcterms:created>
  <dcterms:modified xsi:type="dcterms:W3CDTF">2018-04-22T16:54:03Z</dcterms:modified>
</cp:coreProperties>
</file>