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92"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0" autoAdjust="0"/>
    <p:restoredTop sz="92629" autoAdjust="0"/>
  </p:normalViewPr>
  <p:slideViewPr>
    <p:cSldViewPr snapToGrid="0">
      <p:cViewPr varScale="1">
        <p:scale>
          <a:sx n="144" d="100"/>
          <a:sy n="144" d="100"/>
        </p:scale>
        <p:origin x="8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87220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93132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in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text 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22420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20/04/2018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t.co/1guBTcX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pPr marL="0" indent="0">
              <a:buNone/>
            </a:pPr>
            <a:r>
              <a:rPr lang="en-US" dirty="0"/>
              <a:t>Labelled Social Data related to Crisis is available at-</a:t>
            </a:r>
          </a:p>
          <a:p>
            <a:pPr marL="0" indent="0">
              <a:buNone/>
            </a:pPr>
            <a:endParaRPr lang="en-US" dirty="0"/>
          </a:p>
          <a:p>
            <a:r>
              <a:rPr lang="en-US" dirty="0" err="1"/>
              <a:t>CrisisLex</a:t>
            </a:r>
            <a:r>
              <a:rPr lang="en-US" dirty="0"/>
              <a:t>- </a:t>
            </a:r>
            <a:r>
              <a:rPr lang="en-US" sz="1500" dirty="0"/>
              <a:t>http://</a:t>
            </a:r>
            <a:r>
              <a:rPr lang="en-US" sz="1500" dirty="0" err="1"/>
              <a:t>crisislex.org</a:t>
            </a:r>
            <a:r>
              <a:rPr lang="en-US" sz="1500" dirty="0"/>
              <a:t>/</a:t>
            </a:r>
            <a:endParaRPr lang="en-US" sz="1500" dirty="0"/>
          </a:p>
          <a:p>
            <a:endParaRPr lang="en-US" dirty="0"/>
          </a:p>
          <a:p>
            <a:r>
              <a:rPr lang="en-US" dirty="0" err="1" smtClean="0"/>
              <a:t>CrisisNLP</a:t>
            </a:r>
            <a:r>
              <a:rPr lang="en-US" dirty="0"/>
              <a:t> - </a:t>
            </a:r>
            <a:r>
              <a:rPr lang="en-US" sz="1500" dirty="0"/>
              <a:t>http://</a:t>
            </a:r>
            <a:r>
              <a:rPr lang="en-US" sz="1500" dirty="0" err="1"/>
              <a:t>crisisnlp.qcri.org</a:t>
            </a:r>
            <a:r>
              <a:rPr lang="en-US" sz="1500" dirty="0"/>
              <a:t>/</a:t>
            </a:r>
            <a:endParaRPr lang="en-US" sz="1500" dirty="0"/>
          </a:p>
          <a:p>
            <a:endParaRPr lang="en-US" dirty="0"/>
          </a:p>
          <a:p>
            <a:r>
              <a:rPr lang="en-US" dirty="0"/>
              <a:t>Crisis News Sympathy- </a:t>
            </a:r>
            <a:r>
              <a:rPr lang="en-US" sz="1500" dirty="0"/>
              <a:t>https://</a:t>
            </a:r>
            <a:r>
              <a:rPr lang="en-US" sz="1500" dirty="0" err="1"/>
              <a:t>github.com</a:t>
            </a:r>
            <a:r>
              <a:rPr lang="en-US" sz="1500" dirty="0"/>
              <a:t>/</a:t>
            </a:r>
            <a:r>
              <a:rPr lang="en-US" sz="1500" dirty="0" err="1"/>
              <a:t>abdoelali</a:t>
            </a:r>
            <a:r>
              <a:rPr lang="en-US" sz="1500" dirty="0"/>
              <a:t>/</a:t>
            </a:r>
            <a:r>
              <a:rPr lang="en-US" sz="1500" dirty="0" err="1"/>
              <a:t>CrisisNewsSympathy</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p:txBody>
          <a:bodyPr/>
          <a:lstStyle/>
          <a:p>
            <a:r>
              <a:rPr lang="en-US" dirty="0"/>
              <a:t>4 Categories of labels:</a:t>
            </a:r>
          </a:p>
          <a:p>
            <a:pPr lvl="1"/>
            <a:r>
              <a:rPr lang="en-US" dirty="0"/>
              <a:t>Related and Informative</a:t>
            </a:r>
          </a:p>
          <a:p>
            <a:pPr lvl="1"/>
            <a:r>
              <a:rPr lang="en-US" dirty="0"/>
              <a:t>Related and Not Informative</a:t>
            </a:r>
          </a:p>
          <a:p>
            <a:pPr lvl="1"/>
            <a:r>
              <a:rPr lang="en-US" dirty="0"/>
              <a:t>Not Related</a:t>
            </a:r>
          </a:p>
          <a:p>
            <a:pPr lvl="1"/>
            <a:r>
              <a:rPr lang="en-US" dirty="0"/>
              <a:t>Not Applicable</a:t>
            </a:r>
          </a:p>
          <a:p>
            <a:endParaRPr lang="en-US" dirty="0"/>
          </a:p>
          <a:p>
            <a:r>
              <a:rPr lang="en-US" dirty="0"/>
              <a:t>Converge to 2 labels for binary classification:</a:t>
            </a:r>
          </a:p>
          <a:p>
            <a:pPr lvl="1"/>
            <a:r>
              <a:rPr lang="en-US" dirty="0"/>
              <a:t>Related</a:t>
            </a:r>
          </a:p>
          <a:p>
            <a:pPr lvl="1"/>
            <a:r>
              <a:rPr lang="en-US" dirty="0"/>
              <a:t>Not Related</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smtClean="0"/>
              <a:t>Approach</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Preprocess the tweets </a:t>
            </a:r>
          </a:p>
          <a:p>
            <a:endParaRPr lang="en-US" dirty="0"/>
          </a:p>
          <a:p>
            <a:r>
              <a:rPr lang="en-US" dirty="0"/>
              <a:t>Extract statistical features (Stanford Core </a:t>
            </a:r>
            <a:r>
              <a:rPr lang="en-US" dirty="0" smtClean="0"/>
              <a:t>NLP,  </a:t>
            </a:r>
            <a:r>
              <a:rPr lang="en-US" dirty="0" err="1" smtClean="0"/>
              <a:t>spaCy</a:t>
            </a:r>
            <a:r>
              <a:rPr lang="en-US" dirty="0" smtClean="0"/>
              <a:t>)</a:t>
            </a:r>
            <a:endParaRPr lang="en-US" dirty="0"/>
          </a:p>
          <a:p>
            <a:endParaRPr lang="en-US" dirty="0"/>
          </a:p>
          <a:p>
            <a:r>
              <a:rPr lang="en-US" dirty="0"/>
              <a:t>Perform Named Entity Recognition (IBM Alchemy, </a:t>
            </a:r>
            <a:r>
              <a:rPr lang="en-US" dirty="0" err="1"/>
              <a:t>Babelfy</a:t>
            </a:r>
            <a:r>
              <a:rPr lang="en-US" dirty="0"/>
              <a:t>) and extract semantics.</a:t>
            </a:r>
          </a:p>
          <a:p>
            <a:endParaRPr lang="en-US" dirty="0"/>
          </a:p>
          <a:p>
            <a:r>
              <a:rPr lang="en-US" dirty="0"/>
              <a:t> Merge the semantics with the original text (document)</a:t>
            </a:r>
          </a:p>
          <a:p>
            <a:endParaRPr lang="en-US" dirty="0"/>
          </a:p>
          <a:p>
            <a:r>
              <a:rPr lang="en-US" dirty="0" err="1"/>
              <a:t>Tokenise</a:t>
            </a:r>
            <a:r>
              <a:rPr lang="en-US" dirty="0"/>
              <a:t> to generate n-grams</a:t>
            </a:r>
          </a:p>
          <a:p>
            <a:endParaRPr lang="en-US" dirty="0"/>
          </a:p>
          <a:p>
            <a:r>
              <a:rPr lang="en-US" dirty="0"/>
              <a:t>Pass 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p:txBody>
          <a:bodyPr>
            <a:normAutofit lnSpcReduction="10000"/>
          </a:bodyPr>
          <a:lstStyle/>
          <a:p>
            <a:r>
              <a:rPr lang="en-US" dirty="0"/>
              <a:t>The entire data can be redundant with duplicate tweets (often gathered in the stream as retweets)</a:t>
            </a:r>
          </a:p>
          <a:p>
            <a:r>
              <a:rPr lang="en-US" dirty="0"/>
              <a:t>Removing the duplicates gives the classifier a scope to learn from more variety of content.</a:t>
            </a:r>
          </a:p>
          <a:p>
            <a:r>
              <a:rPr lang="en-US" dirty="0"/>
              <a:t>Duplicate removal can be handled via removing tokens such as ’RT’,@</a:t>
            </a:r>
            <a:r>
              <a:rPr lang="en-US" dirty="0" err="1"/>
              <a:t>user_handles</a:t>
            </a:r>
            <a:r>
              <a:rPr lang="en-US" dirty="0"/>
              <a:t>, and special characters and then comparing the raw form of text of a tweet with other tweets (processed similarly).</a:t>
            </a:r>
          </a:p>
          <a:p>
            <a:r>
              <a:rPr lang="en-US" dirty="0"/>
              <a:t>Methods 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fontScale="92500" lnSpcReduction="20000"/>
          </a:bodyPr>
          <a:lstStyle/>
          <a:p>
            <a:pPr marL="0" indent="0" defTabSz="685800">
              <a:lnSpc>
                <a:spcPct val="100000"/>
              </a:lnSpc>
              <a:spcBef>
                <a:spcPts val="0"/>
              </a:spcBef>
              <a:buNone/>
              <a:defRPr/>
            </a:pPr>
            <a:r>
              <a:rPr lang="en-US" dirty="0"/>
              <a:t>As earlier mentioned the statistical features may comprise of linguistic attributes and other morphological attributes such a length and number of words etc.</a:t>
            </a:r>
          </a:p>
          <a:p>
            <a:pPr marL="0" indent="0" defTabSz="685800">
              <a:lnSpc>
                <a:spcPct val="100000"/>
              </a:lnSpc>
              <a:spcBef>
                <a:spcPts val="0"/>
              </a:spcBef>
              <a:buNone/>
              <a:defRPr/>
            </a:pPr>
            <a:endParaRPr lang="en-US" dirty="0"/>
          </a:p>
          <a:p>
            <a:pPr marL="0" indent="0" defTabSz="685800">
              <a:lnSpc>
                <a:spcPct val="100000"/>
              </a:lnSpc>
              <a:spcBef>
                <a:spcPts val="0"/>
              </a:spcBef>
              <a:buNone/>
              <a:defRPr/>
            </a:pPr>
            <a:r>
              <a:rPr lang="en-US" dirty="0"/>
              <a:t>To determine the linguistic parameters such as occurrence of various POS tags, it is important to know the language of the text (tweet).</a:t>
            </a:r>
          </a:p>
          <a:p>
            <a:pPr marL="0" indent="0" defTabSz="685800">
              <a:lnSpc>
                <a:spcPct val="100000"/>
              </a:lnSpc>
              <a:spcBef>
                <a:spcPts val="0"/>
              </a:spcBef>
              <a:buNone/>
              <a:defRPr/>
            </a:pPr>
            <a:endParaRPr lang="en-US" dirty="0"/>
          </a:p>
          <a:p>
            <a:pPr marL="0" indent="0" defTabSz="685800">
              <a:lnSpc>
                <a:spcPct val="100000"/>
              </a:lnSpc>
              <a:spcBef>
                <a:spcPts val="0"/>
              </a:spcBef>
              <a:buNone/>
              <a:defRPr/>
            </a:pPr>
            <a:r>
              <a:rPr lang="en-US" dirty="0"/>
              <a:t>Language detecting libraries- </a:t>
            </a:r>
            <a:r>
              <a:rPr lang="en-US" dirty="0" err="1"/>
              <a:t>detectlanguage</a:t>
            </a:r>
            <a:r>
              <a:rPr lang="en-US" dirty="0"/>
              <a:t>, </a:t>
            </a:r>
            <a:r>
              <a:rPr lang="en-US" dirty="0" err="1"/>
              <a:t>langdetect</a:t>
            </a:r>
            <a:r>
              <a:rPr lang="en-US" dirty="0"/>
              <a:t>, </a:t>
            </a:r>
            <a:r>
              <a:rPr lang="en-US" dirty="0" err="1"/>
              <a:t>TextBlob</a:t>
            </a:r>
            <a:r>
              <a:rPr lang="en-US" dirty="0"/>
              <a:t>.</a:t>
            </a:r>
          </a:p>
          <a:p>
            <a:pPr marL="0" indent="0" defTabSz="685800">
              <a:lnSpc>
                <a:spcPct val="100000"/>
              </a:lnSpc>
              <a:spcBef>
                <a:spcPts val="0"/>
              </a:spcBef>
              <a:buNone/>
              <a:defRPr/>
            </a:pPr>
            <a:endParaRPr lang="en-US" dirty="0"/>
          </a:p>
          <a:p>
            <a:pPr marL="0" indent="0">
              <a:lnSpc>
                <a:spcPct val="100000"/>
              </a:lnSpc>
              <a:spcBef>
                <a:spcPts val="0"/>
              </a:spcBef>
              <a:buNone/>
            </a:pPr>
            <a:r>
              <a:rPr lang="en-US" dirty="0"/>
              <a:t>Extract 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lnSpcReduction="10000"/>
          </a:bodyPr>
          <a:lstStyle/>
          <a:p>
            <a:r>
              <a:rPr lang="en-US" dirty="0"/>
              <a:t>Use entity recognizing and entity linking  APIs to extract entities.</a:t>
            </a:r>
          </a:p>
          <a:p>
            <a:endParaRPr lang="en-US" dirty="0"/>
          </a:p>
          <a:p>
            <a:r>
              <a:rPr lang="en-US" dirty="0"/>
              <a:t>Determine </a:t>
            </a:r>
            <a:r>
              <a:rPr lang="en-US" dirty="0" err="1"/>
              <a:t>Dbpedia</a:t>
            </a:r>
            <a:r>
              <a:rPr lang="en-US" dirty="0"/>
              <a:t> </a:t>
            </a:r>
            <a:r>
              <a:rPr lang="en-US" dirty="0" err="1"/>
              <a:t>URIs+properties</a:t>
            </a:r>
            <a:r>
              <a:rPr lang="en-US" dirty="0"/>
              <a:t>/</a:t>
            </a:r>
            <a:r>
              <a:rPr lang="en-US" dirty="0" err="1"/>
              <a:t>BabelNet</a:t>
            </a:r>
            <a:r>
              <a:rPr lang="en-US" dirty="0"/>
              <a:t> Sense/</a:t>
            </a:r>
            <a:r>
              <a:rPr lang="en-US" dirty="0" err="1"/>
              <a:t>Hypernyms</a:t>
            </a:r>
            <a:r>
              <a:rPr lang="en-US" dirty="0"/>
              <a:t> to extend the semantics.</a:t>
            </a:r>
          </a:p>
          <a:p>
            <a:endParaRPr lang="en-US" dirty="0"/>
          </a:p>
          <a:p>
            <a:r>
              <a:rPr lang="en-US" dirty="0"/>
              <a:t>Concatenate text + semantics.</a:t>
            </a:r>
          </a:p>
          <a:p>
            <a:endParaRPr lang="en-US" dirty="0"/>
          </a:p>
          <a:p>
            <a:r>
              <a:rPr lang="en-US" dirty="0"/>
              <a:t>Generate 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Classification Methods:</a:t>
            </a:r>
          </a:p>
        </p:txBody>
      </p:sp>
      <p:sp>
        <p:nvSpPr>
          <p:cNvPr id="3" name="Content Placeholder 2"/>
          <p:cNvSpPr>
            <a:spLocks noGrp="1"/>
          </p:cNvSpPr>
          <p:nvPr>
            <p:ph idx="1"/>
          </p:nvPr>
        </p:nvSpPr>
        <p:spPr/>
        <p:txBody>
          <a:bodyPr/>
          <a:lstStyle/>
          <a:p>
            <a:pPr lvl="1" algn="just">
              <a:buFont typeface="Wingdings" charset="2"/>
              <a:buChar char="Ø"/>
            </a:pPr>
            <a:endParaRPr lang="en-US" dirty="0">
              <a:latin typeface="Open Sans" charset="0"/>
              <a:ea typeface="Open Sans" charset="0"/>
              <a:cs typeface="Open Sans" charset="0"/>
            </a:endParaRPr>
          </a:p>
          <a:p>
            <a:pPr lvl="1" algn="just">
              <a:buFont typeface="Wingdings" charset="2"/>
              <a:buChar char="Ø"/>
            </a:pPr>
            <a:r>
              <a:rPr lang="en-US" dirty="0">
                <a:latin typeface="Open Sans" charset="0"/>
                <a:ea typeface="Open Sans" charset="0"/>
                <a:cs typeface="Open Sans" charset="0"/>
              </a:rPr>
              <a:t>Supervised Approaches:</a:t>
            </a:r>
          </a:p>
          <a:p>
            <a:pPr lvl="2" algn="just">
              <a:buFont typeface="Wingdings" charset="2"/>
              <a:buChar char="Ø"/>
            </a:pPr>
            <a:r>
              <a:rPr lang="en-US" dirty="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a:latin typeface="Open Sans" charset="0"/>
              <a:ea typeface="Open Sans" charset="0"/>
              <a:cs typeface="Open Sans" charset="0"/>
            </a:endParaRPr>
          </a:p>
          <a:p>
            <a:pPr lvl="1" algn="just">
              <a:buFont typeface="Wingdings" charset="2"/>
              <a:buChar char="Ø"/>
            </a:pPr>
            <a:r>
              <a:rPr lang="en-US" dirty="0">
                <a:latin typeface="Open Sans" charset="0"/>
                <a:ea typeface="Open Sans" charset="0"/>
                <a:cs typeface="Open Sans" charset="0"/>
              </a:rPr>
              <a:t>Unsupervised Approaches:</a:t>
            </a:r>
          </a:p>
          <a:p>
            <a:pPr lvl="2" algn="just">
              <a:buFont typeface="Wingdings" charset="2"/>
              <a:buChar char="Ø"/>
            </a:pPr>
            <a:r>
              <a:rPr lang="en-US" dirty="0">
                <a:latin typeface="Open Sans" charset="0"/>
                <a:ea typeface="Open Sans" charset="0"/>
                <a:cs typeface="Open Sans" charset="0"/>
              </a:rPr>
              <a:t>Keyword processing and clustering.</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p:txBody>
          <a:bodyPr>
            <a:normAutofit/>
          </a:bodyPr>
          <a:lstStyle/>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Support Vector Machines.</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Logistic Regression</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Random Forest</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Decision Trees</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Deep Learning (Neural Networks: CNN, RNN, LSTM)</a:t>
            </a:r>
          </a:p>
          <a:p>
            <a:pPr marL="257175" lvl="1" indent="-257175">
              <a:spcBef>
                <a:spcPts val="750"/>
              </a:spcBef>
              <a:buFont typeface="Wingdings" charset="2"/>
              <a:buChar char="Ø"/>
            </a:pPr>
            <a:endParaRPr lang="en-US" dirty="0">
              <a:latin typeface="Open Sans" charset="0"/>
              <a:ea typeface="Open Sans" charset="0"/>
              <a:cs typeface="Open Sans"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Incorporate semantics to n-grams and BOW</a:t>
            </a:r>
          </a:p>
        </p:txBody>
      </p:sp>
      <p:sp>
        <p:nvSpPr>
          <p:cNvPr id="3" name="Content Placeholder 2"/>
          <p:cNvSpPr>
            <a:spLocks noGrp="1"/>
          </p:cNvSpPr>
          <p:nvPr>
            <p:ph idx="1"/>
          </p:nvPr>
        </p:nvSpPr>
        <p:spPr/>
        <p:txBody>
          <a:bodyPr/>
          <a:lstStyle/>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n-grams are the tokenized form of the original text of a document which are used as features.</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Adding semantics to individual tokens can establish a consistency within crisis relevant information and enhance the discriminative power of classifiers.</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Add statistical features to the feature set to inject various statistical properties of the text.</a:t>
            </a:r>
          </a:p>
          <a:p>
            <a:pPr marL="257175" lvl="1" indent="-257175">
              <a:spcBef>
                <a:spcPts val="750"/>
              </a:spcBef>
              <a:buFont typeface="Wingdings" charset="2"/>
              <a:buChar char="Ø"/>
            </a:pPr>
            <a:endParaRPr lang="en-US" dirty="0">
              <a:latin typeface="Open Sans" charset="0"/>
              <a:ea typeface="Open Sans" charset="0"/>
              <a:cs typeface="Open Sans" charset="0"/>
            </a:endParaRP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1847802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p:txBody>
          <a:bodyPr>
            <a:normAutofit lnSpcReduction="10000"/>
          </a:bodyPr>
          <a:lstStyle/>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Text length</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Number of words</a:t>
            </a:r>
          </a:p>
          <a:p>
            <a:pPr marL="257175" lvl="1" indent="-257175">
              <a:spcBef>
                <a:spcPts val="750"/>
              </a:spcBef>
              <a:buFont typeface="Wingdings" charset="2"/>
              <a:buChar char="Ø"/>
            </a:pPr>
            <a:r>
              <a:rPr lang="en-US" dirty="0">
                <a:latin typeface="Open Sans" charset="0"/>
                <a:ea typeface="Open Sans" charset="0"/>
                <a:cs typeface="Open Sans" charset="0"/>
              </a:rPr>
              <a:t>Presence and count of various Parts of Speech</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Data specific features such as </a:t>
            </a:r>
            <a:r>
              <a:rPr lang="en-US" dirty="0" err="1">
                <a:latin typeface="Open Sans" charset="0"/>
                <a:ea typeface="Open Sans" charset="0"/>
                <a:cs typeface="Open Sans" charset="0"/>
              </a:rPr>
              <a:t>HashTags</a:t>
            </a:r>
            <a:r>
              <a:rPr lang="en-US" dirty="0">
                <a:latin typeface="Open Sans" charset="0"/>
                <a:ea typeface="Open Sans" charset="0"/>
                <a:cs typeface="Open Sans" charset="0"/>
              </a:rPr>
              <a:t> (in tweets)</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r>
              <a:rPr lang="en-US" dirty="0">
                <a:latin typeface="Open Sans" charset="0"/>
                <a:ea typeface="Open Sans" charset="0"/>
                <a:cs typeface="Open Sans" charset="0"/>
              </a:rPr>
              <a:t>Readability Score (Gunning Fox Index using average sentence length (ASL) and percentage of complex words (PCW) : 0.4*(ASL + PCW))</a:t>
            </a: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endParaRPr lang="en-US" dirty="0">
              <a:latin typeface="Open Sans" charset="0"/>
              <a:ea typeface="Open Sans" charset="0"/>
              <a:cs typeface="Open Sans" charset="0"/>
            </a:endParaRPr>
          </a:p>
          <a:p>
            <a:pPr marL="257175" lvl="1" indent="-257175">
              <a:spcBef>
                <a:spcPts val="750"/>
              </a:spcBef>
              <a:buFont typeface="Wingdings" charset="2"/>
              <a:buChar char="Ø"/>
            </a:pPr>
            <a:endParaRPr lang="en-US" dirty="0">
              <a:latin typeface="Open Sans" charset="0"/>
              <a:ea typeface="Open Sans" charset="0"/>
              <a:cs typeface="Open Sans"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p:txBody>
          <a:bodyPr>
            <a:normAutofit fontScale="92500" lnSpcReduction="20000"/>
          </a:bodyPr>
          <a:lstStyle/>
          <a:p>
            <a:pPr>
              <a:buFont typeface="Wingdings" charset="2"/>
              <a:buChar char="Ø"/>
            </a:pPr>
            <a:r>
              <a:rPr lang="en-US" dirty="0"/>
              <a:t>Co-occurring words (from a data corpus)</a:t>
            </a:r>
          </a:p>
          <a:p>
            <a:pPr>
              <a:buFont typeface="Wingdings" charset="2"/>
              <a:buChar char="Ø"/>
            </a:pPr>
            <a:endParaRPr lang="en-US" dirty="0"/>
          </a:p>
          <a:p>
            <a:pPr>
              <a:buFont typeface="Wingdings" charset="2"/>
              <a:buChar char="Ø"/>
            </a:pPr>
            <a:r>
              <a:rPr lang="en-US" dirty="0"/>
              <a:t>Extracted entities</a:t>
            </a:r>
          </a:p>
          <a:p>
            <a:pPr>
              <a:buFont typeface="Wingdings" charset="2"/>
              <a:buChar char="Ø"/>
            </a:pPr>
            <a:endParaRPr lang="en-US" dirty="0"/>
          </a:p>
          <a:p>
            <a:pPr>
              <a:buFont typeface="Wingdings" charset="2"/>
              <a:buChar char="Ø"/>
            </a:pPr>
            <a:r>
              <a:rPr lang="en-US" dirty="0"/>
              <a:t>Properties from knowledge graphs:</a:t>
            </a:r>
          </a:p>
          <a:p>
            <a:pPr lvl="1">
              <a:buFont typeface="Wingdings" charset="2"/>
              <a:buChar char="Ø"/>
            </a:pPr>
            <a:r>
              <a:rPr lang="en-US" dirty="0"/>
              <a:t>Type</a:t>
            </a:r>
          </a:p>
          <a:p>
            <a:pPr lvl="1">
              <a:buFont typeface="Wingdings" charset="2"/>
              <a:buChar char="Ø"/>
            </a:pPr>
            <a:r>
              <a:rPr lang="en-US" dirty="0"/>
              <a:t>Label</a:t>
            </a:r>
          </a:p>
          <a:p>
            <a:pPr lvl="1">
              <a:buFont typeface="Wingdings" charset="2"/>
              <a:buChar char="Ø"/>
            </a:pPr>
            <a:r>
              <a:rPr lang="en-US" dirty="0"/>
              <a:t>Subject</a:t>
            </a:r>
          </a:p>
          <a:p>
            <a:pPr lvl="1">
              <a:buFont typeface="Wingdings" charset="2"/>
              <a:buChar char="Ø"/>
            </a:pPr>
            <a:r>
              <a:rPr lang="en-US" dirty="0"/>
              <a:t>Same as</a:t>
            </a:r>
          </a:p>
          <a:p>
            <a:pPr>
              <a:buFont typeface="Wingdings" charset="2"/>
              <a:buChar char="Ø"/>
            </a:pPr>
            <a:endParaRPr lang="en-US" dirty="0"/>
          </a:p>
          <a:p>
            <a:pPr>
              <a:buFont typeface="Wingdings" charset="2"/>
              <a:buChar char="Ø"/>
            </a:pPr>
            <a:r>
              <a:rPr lang="en-US" dirty="0"/>
              <a:t>Contextual hierarchy – </a:t>
            </a:r>
            <a:r>
              <a:rPr lang="en-US" dirty="0" err="1"/>
              <a:t>hypernyms</a:t>
            </a:r>
            <a:r>
              <a:rPr lang="en-US" dirty="0"/>
              <a:t>,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76674" y="1995560"/>
            <a:ext cx="1135117"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0082"/>
          </a:xfrm>
          <a:prstGeom prst="rect">
            <a:avLst/>
          </a:prstGeom>
          <a:noFill/>
        </p:spPr>
        <p:txBody>
          <a:bodyPr wrap="square" rtlCol="0">
            <a:spAutoFit/>
          </a:bodyPr>
          <a:lstStyle/>
          <a:p>
            <a:r>
              <a:rPr lang="en-US" sz="1350" dirty="0">
                <a:latin typeface="Open Sans" charset="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1119664"/>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13943</TotalTime>
  <Words>1684</Words>
  <Application>Microsoft Macintosh PowerPoint</Application>
  <PresentationFormat>On-screen Show (4:3)</PresentationFormat>
  <Paragraphs>192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Calibri Light</vt:lpstr>
      <vt:lpstr>Open Sans</vt:lpstr>
      <vt:lpstr>Roboto Light</vt:lpstr>
      <vt:lpstr>Wingdings</vt:lpstr>
      <vt:lpstr>Arial</vt:lpstr>
      <vt:lpstr>Office Theme</vt:lpstr>
      <vt:lpstr>SMASAC - Classification</vt:lpstr>
      <vt:lpstr>Machine Learning Classification Methods:</vt:lpstr>
      <vt:lpstr>Popular Supervised Machine Learning methods</vt:lpstr>
      <vt:lpstr>Incorporate semantics to n-grams and BOW</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An Approach</vt:lpstr>
      <vt:lpstr>Preprocessing</vt:lpstr>
      <vt:lpstr>Extracting Statistical Features</vt:lpstr>
      <vt:lpstr>Extracting Semantics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192</cp:revision>
  <dcterms:created xsi:type="dcterms:W3CDTF">2018-03-07T10:04:08Z</dcterms:created>
  <dcterms:modified xsi:type="dcterms:W3CDTF">2018-04-20T23:28:17Z</dcterms:modified>
</cp:coreProperties>
</file>