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92" r:id="rId2"/>
    <p:sldId id="339" r:id="rId3"/>
    <p:sldId id="340" r:id="rId4"/>
    <p:sldId id="316" r:id="rId5"/>
    <p:sldId id="317" r:id="rId6"/>
    <p:sldId id="332"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3" r:id="rId20"/>
    <p:sldId id="334" r:id="rId21"/>
    <p:sldId id="335" r:id="rId22"/>
    <p:sldId id="336" r:id="rId23"/>
    <p:sldId id="337" r:id="rId24"/>
    <p:sldId id="33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67672" autoAdjust="0"/>
  </p:normalViewPr>
  <p:slideViewPr>
    <p:cSldViewPr snapToGrid="0">
      <p:cViewPr varScale="1">
        <p:scale>
          <a:sx n="60" d="100"/>
          <a:sy n="60" d="100"/>
        </p:scale>
        <p:origin x="2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these slides,</a:t>
            </a:r>
            <a:r>
              <a:rPr lang="en-GB" baseline="0" dirty="0" smtClean="0"/>
              <a:t> we describe the methods for automatic text categorization, which will allow us to make sense of the heterogeneous data by sorting them into category/classes.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203331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get an idea about how the</a:t>
            </a:r>
            <a:r>
              <a:rPr lang="en-US" baseline="0" dirty="0" smtClean="0"/>
              <a:t> semantic enhancement would transform the text feature representation.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33477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look at the statistical features .</a:t>
            </a:r>
            <a:r>
              <a:rPr lang="en-US" baseline="0" dirty="0" smtClean="0"/>
              <a:t> So, from the above example we find out following number of nouns verbs, pronouns, length etc. So the overall feature set representation looks like this. Token 1 to Token N are basically different </a:t>
            </a:r>
            <a:r>
              <a:rPr lang="en-US" baseline="0" dirty="0" err="1" smtClean="0"/>
              <a:t>uni</a:t>
            </a:r>
            <a:r>
              <a:rPr lang="en-US" baseline="0" dirty="0" smtClean="0"/>
              <a:t>-grams in a </a:t>
            </a:r>
            <a:r>
              <a:rPr lang="en-US" baseline="0" dirty="0" smtClean="0"/>
              <a:t>text (</a:t>
            </a:r>
            <a:r>
              <a:rPr lang="en-US" baseline="0" smtClean="0"/>
              <a:t>include semantics) </a:t>
            </a:r>
            <a:r>
              <a:rPr lang="en-US" baseline="0" dirty="0" smtClean="0"/>
              <a:t>and then these 6 statistical features. In this type of case, we </a:t>
            </a:r>
            <a:r>
              <a:rPr lang="en-US" baseline="0" dirty="0" err="1" smtClean="0"/>
              <a:t>utilise</a:t>
            </a:r>
            <a:r>
              <a:rPr lang="en-US" baseline="0" dirty="0" smtClean="0"/>
              <a:t> both the statistical attributes as well as knowledge from external knowledge bases.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22420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all this sounds good. We always will get stuck at a point here we require substantial</a:t>
            </a:r>
            <a:r>
              <a:rPr lang="en-US" baseline="0" dirty="0" smtClean="0"/>
              <a:t> labeled data to train any classification system. So, to begin with we have identified some very relevant resources!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176700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CrisisLex</a:t>
            </a:r>
            <a:r>
              <a:rPr lang="en-US" dirty="0" smtClean="0"/>
              <a:t> is a very popular data repository which has time and again been referred</a:t>
            </a:r>
            <a:r>
              <a:rPr lang="en-US" baseline="0" dirty="0" smtClean="0"/>
              <a:t> to for various related research studies. Similarly </a:t>
            </a:r>
            <a:r>
              <a:rPr lang="en-US" baseline="0" dirty="0" err="1" smtClean="0"/>
              <a:t>CrisisNLP</a:t>
            </a:r>
            <a:r>
              <a:rPr lang="en-US" baseline="0" dirty="0" smtClean="0"/>
              <a:t> and </a:t>
            </a:r>
            <a:r>
              <a:rPr lang="en-US" baseline="0" dirty="0" err="1" smtClean="0"/>
              <a:t>CrisisNews</a:t>
            </a:r>
            <a:r>
              <a:rPr lang="en-US" baseline="0" dirty="0" smtClean="0"/>
              <a:t> Sympathy also have different types manually labelled crisis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13</a:t>
            </a:fld>
            <a:endParaRPr lang="en-US"/>
          </a:p>
        </p:txBody>
      </p:sp>
    </p:spTree>
    <p:extLst>
      <p:ext uri="{BB962C8B-B14F-4D97-AF65-F5344CB8AC3E}">
        <p14:creationId xmlns:p14="http://schemas.microsoft.com/office/powerpoint/2010/main" val="134913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used one particular</a:t>
            </a:r>
            <a:r>
              <a:rPr lang="en-US" baseline="0" dirty="0" smtClean="0"/>
              <a:t> data corpus from Crisis Lex, and that is called CrisisLexT26. This dataset comprises of manually  labelled tweets of 26 crisis events that occurred between 2012 and 13. Each of these 26 events have close to 1000 labelled tweets. So, here they have 4 labels. We merge the two to create a binary class system.</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14</a:t>
            </a:fld>
            <a:endParaRPr lang="en-US"/>
          </a:p>
        </p:txBody>
      </p:sp>
    </p:spTree>
    <p:extLst>
      <p:ext uri="{BB962C8B-B14F-4D97-AF65-F5344CB8AC3E}">
        <p14:creationId xmlns:p14="http://schemas.microsoft.com/office/powerpoint/2010/main" val="71950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an end to end approach. We can preprocess the tweet. We can do multiple things in pre-processing such as say handling URLs (if you want to keep it, remove it), handling special characters, removing duplicate set of tweets from the data. You can handle hashtags (if you feel they are not important to your objectives). So, a lot of preprocessing can also be curated based on what your objectives are. So, after pre processing we can use </a:t>
            </a:r>
            <a:r>
              <a:rPr lang="en-US" baseline="0" dirty="0" err="1" smtClean="0"/>
              <a:t>spaCy</a:t>
            </a:r>
            <a:r>
              <a:rPr lang="en-US" baseline="0" dirty="0" smtClean="0"/>
              <a:t> or Stanford NLP tool to </a:t>
            </a:r>
            <a:r>
              <a:rPr lang="en-US" baseline="0" dirty="0" err="1" smtClean="0"/>
              <a:t>extarct</a:t>
            </a:r>
            <a:r>
              <a:rPr lang="en-US" baseline="0" dirty="0" smtClean="0"/>
              <a:t> the statistical features, then use any NER library to perform named entity recognition and linking and further generate the semantics.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1220508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already mentioned what you can possibly do in preprocessing.</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332668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to elaborate</a:t>
            </a:r>
            <a:r>
              <a:rPr lang="en-US" baseline="0" dirty="0" smtClean="0"/>
              <a:t> a little more on the statistical features, we are basically looking at the linguistic and other morphological parameters of the text. You can also extract the language using the following libraries in order to generate the statistical features.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077535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from here everything</a:t>
            </a:r>
            <a:r>
              <a:rPr lang="en-US" baseline="0" dirty="0" smtClean="0"/>
              <a:t> which has been explained. I will demonstrate the most of it to give </a:t>
            </a:r>
            <a:r>
              <a:rPr lang="en-US" baseline="0" smtClean="0"/>
              <a:t>a fundamental idea of what this is meant to work like.</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18</a:t>
            </a:fld>
            <a:endParaRPr lang="en-US"/>
          </a:p>
        </p:txBody>
      </p:sp>
    </p:spTree>
    <p:extLst>
      <p:ext uri="{BB962C8B-B14F-4D97-AF65-F5344CB8AC3E}">
        <p14:creationId xmlns:p14="http://schemas.microsoft.com/office/powerpoint/2010/main" val="55003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Nowadays we can use two different approach for text classification: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Traditional ML: SVM, decision trees and so on that typically use bag of words.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Deep learning or related methods that rely on word embedding (</a:t>
            </a:r>
            <a:r>
              <a:rPr lang="en-GB" sz="1200" b="0" i="0" kern="1200" dirty="0" smtClean="0">
                <a:solidFill>
                  <a:schemeClr val="tx1"/>
                </a:solidFill>
                <a:effectLst/>
                <a:latin typeface="+mn-lt"/>
                <a:ea typeface="+mn-ea"/>
                <a:cs typeface="+mn-cs"/>
              </a:rPr>
              <a:t>learning a distributed representation for words (</a:t>
            </a:r>
            <a:r>
              <a:rPr lang="en-GB" sz="1200" b="0" i="0" kern="1200" dirty="0" err="1" smtClean="0">
                <a:solidFill>
                  <a:schemeClr val="tx1"/>
                </a:solidFill>
                <a:effectLst/>
                <a:latin typeface="+mn-lt"/>
                <a:ea typeface="+mn-ea"/>
                <a:cs typeface="+mn-cs"/>
              </a:rPr>
              <a:t>Bengio</a:t>
            </a:r>
            <a:r>
              <a:rPr lang="en-GB" sz="1200" b="0" i="0" kern="1200" dirty="0" smtClean="0">
                <a:solidFill>
                  <a:schemeClr val="tx1"/>
                </a:solidFill>
                <a:effectLst/>
                <a:latin typeface="+mn-lt"/>
                <a:ea typeface="+mn-ea"/>
                <a:cs typeface="+mn-cs"/>
              </a:rPr>
              <a:t> et al., 2013</a:t>
            </a:r>
            <a:r>
              <a:rPr lang="en-US" sz="1200" kern="1200" baseline="0" dirty="0" smtClean="0">
                <a:solidFill>
                  <a:schemeClr val="tx1"/>
                </a:solidFill>
                <a:effectLst/>
                <a:latin typeface="+mn-lt"/>
                <a:ea typeface="+mn-ea"/>
                <a:cs typeface="+mn-cs"/>
              </a:rPr>
              <a:t>). The main idea is that words are represented by their context. (simplistic representation on the figure)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context we can see that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are much richer than</a:t>
            </a:r>
            <a:r>
              <a:rPr lang="en-US" sz="1200" b="0" i="0" kern="1200" baseline="0" dirty="0" smtClean="0">
                <a:solidFill>
                  <a:schemeClr val="tx1"/>
                </a:solidFill>
                <a:effectLst/>
                <a:latin typeface="+mn-lt"/>
                <a:ea typeface="+mn-ea"/>
                <a:cs typeface="+mn-cs"/>
              </a:rPr>
              <a:t> traditional approach as they capture to some extend word similarities.</a:t>
            </a:r>
          </a:p>
        </p:txBody>
      </p:sp>
      <p:sp>
        <p:nvSpPr>
          <p:cNvPr id="4" name="Slide Number Placeholder 3"/>
          <p:cNvSpPr>
            <a:spLocks noGrp="1"/>
          </p:cNvSpPr>
          <p:nvPr>
            <p:ph type="sldNum" sz="quarter" idx="10"/>
          </p:nvPr>
        </p:nvSpPr>
        <p:spPr/>
        <p:txBody>
          <a:bodyPr/>
          <a:lstStyle/>
          <a:p>
            <a:fld id="{9D3E0FAC-92B7-4344-B8CE-D78B9752AB0B}" type="slidenum">
              <a:rPr lang="en-US" smtClean="0"/>
              <a:t>19</a:t>
            </a:fld>
            <a:endParaRPr lang="en-US"/>
          </a:p>
        </p:txBody>
      </p:sp>
    </p:spTree>
    <p:extLst>
      <p:ext uri="{BB962C8B-B14F-4D97-AF65-F5344CB8AC3E}">
        <p14:creationId xmlns:p14="http://schemas.microsoft.com/office/powerpoint/2010/main" val="128789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 presented in the data collection so this is more like a reminder</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211439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there is multiple  deep learning models such as RNN, Hierarchical Attention Network…</a:t>
            </a:r>
          </a:p>
          <a:p>
            <a:endParaRPr lang="en-US" baseline="0" dirty="0" smtClean="0"/>
          </a:p>
          <a:p>
            <a:r>
              <a:rPr lang="en-US" baseline="0" dirty="0" smtClean="0"/>
              <a:t>We decide to focus on CNN due to its simplicity and scalability. </a:t>
            </a:r>
          </a:p>
          <a:p>
            <a:endParaRPr lang="en-US" baseline="0" dirty="0" smtClean="0"/>
          </a:p>
          <a:p>
            <a:r>
              <a:rPr lang="en-US" baseline="0" dirty="0" smtClean="0"/>
              <a:t>How do CNN work?</a:t>
            </a:r>
          </a:p>
          <a:p>
            <a:r>
              <a:rPr lang="en-US" baseline="0" dirty="0" smtClean="0"/>
              <a:t>Typically, it is a 5 steps process that can be extended by adding more layers.</a:t>
            </a:r>
          </a:p>
          <a:p>
            <a:endParaRPr lang="en-US" baseline="0" dirty="0" smtClean="0"/>
          </a:p>
          <a:p>
            <a:pPr marL="228600" indent="-228600">
              <a:buAutoNum type="arabicParenR"/>
            </a:pPr>
            <a:r>
              <a:rPr lang="en-US" baseline="0" dirty="0" smtClean="0"/>
              <a:t>Text is converted to a matrix representation (typically using pre-trained using word </a:t>
            </a:r>
            <a:r>
              <a:rPr lang="en-US" baseline="0" dirty="0" err="1" smtClean="0"/>
              <a:t>embeddings</a:t>
            </a:r>
            <a:r>
              <a:rPr lang="en-US" baseline="0" dirty="0" smtClean="0"/>
              <a:t>).</a:t>
            </a:r>
          </a:p>
          <a:p>
            <a:pPr marL="228600" indent="-228600">
              <a:buAutoNum type="arabicParenR"/>
            </a:pPr>
            <a:r>
              <a:rPr lang="en-US" baseline="0" dirty="0" smtClean="0"/>
              <a:t>Convolutions are performed: </a:t>
            </a:r>
          </a:p>
          <a:p>
            <a:pPr marL="0" indent="0">
              <a:buNone/>
            </a:pPr>
            <a:r>
              <a:rPr lang="en-US" baseline="0" dirty="0" smtClean="0"/>
              <a:t>	- Typically the model scan a given embedding matrix using a given region size (e.g., for a document of size 6, a region size of 3 may lead to 6 – 3 = 2 feature vectors )</a:t>
            </a:r>
          </a:p>
          <a:p>
            <a:pPr marL="0" indent="0">
              <a:buNone/>
            </a:pPr>
            <a:r>
              <a:rPr lang="en-US" baseline="0" dirty="0" smtClean="0"/>
              <a:t>	- For each region size, multiple filters can be run to generate different feature maps.</a:t>
            </a:r>
          </a:p>
          <a:p>
            <a:pPr marL="0" indent="0">
              <a:buNone/>
            </a:pPr>
            <a:r>
              <a:rPr lang="en-US" baseline="0" dirty="0" smtClean="0"/>
              <a:t>3) Max pooling: We take the highest activations for each filter</a:t>
            </a:r>
          </a:p>
          <a:p>
            <a:pPr marL="0" indent="0">
              <a:buNone/>
            </a:pPr>
            <a:r>
              <a:rPr lang="en-US" baseline="0" dirty="0" smtClean="0"/>
              <a:t>4) We concatenate the max-pooling outputs</a:t>
            </a:r>
          </a:p>
          <a:p>
            <a:pPr marL="0" indent="0">
              <a:buNone/>
            </a:pPr>
            <a:r>
              <a:rPr lang="en-US" baseline="0" dirty="0" smtClean="0"/>
              <a:t>5) A fully connected layer is used with a sigmoid (2-class) or soft-max (multi-class) function is applied for classifying a document.</a:t>
            </a:r>
          </a:p>
          <a:p>
            <a:pPr marL="0" indent="0">
              <a:buNone/>
            </a:pPr>
            <a:endParaRPr lang="en-US" baseline="0" dirty="0" smtClean="0"/>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20</a:t>
            </a:fld>
            <a:endParaRPr lang="en-US"/>
          </a:p>
        </p:txBody>
      </p:sp>
    </p:spTree>
    <p:extLst>
      <p:ext uri="{BB962C8B-B14F-4D97-AF65-F5344CB8AC3E}">
        <p14:creationId xmlns:p14="http://schemas.microsoft.com/office/powerpoint/2010/main" val="27417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We can extend the context of small documents by adding semantics to a CNN model. A logical approach is to add a semantic channel to the document representation (Dual-CNN).</a:t>
            </a:r>
          </a:p>
          <a:p>
            <a:pPr marL="0" indent="0">
              <a:buNone/>
            </a:pPr>
            <a:endParaRPr lang="en-US" baseline="0" dirty="0" smtClean="0"/>
          </a:p>
          <a:p>
            <a:r>
              <a:rPr lang="en-US" baseline="0" dirty="0" smtClean="0"/>
              <a:t>Another </a:t>
            </a:r>
            <a:r>
              <a:rPr lang="en-US" baseline="0" dirty="0" err="1" smtClean="0"/>
              <a:t>approachis</a:t>
            </a:r>
            <a:r>
              <a:rPr lang="en-US" baseline="0" dirty="0" smtClean="0"/>
              <a:t> to combine a CNN model with wide and deep models and:</a:t>
            </a:r>
          </a:p>
          <a:p>
            <a:pPr marL="228600" indent="-228600">
              <a:buAutoNum type="arabicParenR"/>
            </a:pPr>
            <a:r>
              <a:rPr lang="en-US" baseline="0" dirty="0" smtClean="0"/>
              <a:t>Use a deep shallow word embedding layer</a:t>
            </a:r>
          </a:p>
          <a:p>
            <a:pPr marL="228600" indent="-228600">
              <a:buAutoNum type="arabicParenR"/>
            </a:pPr>
            <a:r>
              <a:rPr lang="en-US" baseline="0" dirty="0" smtClean="0"/>
              <a:t>Use a wide deep semantic layer</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21</a:t>
            </a:fld>
            <a:endParaRPr lang="en-US"/>
          </a:p>
        </p:txBody>
      </p:sp>
    </p:spTree>
    <p:extLst>
      <p:ext uri="{BB962C8B-B14F-4D97-AF65-F5344CB8AC3E}">
        <p14:creationId xmlns:p14="http://schemas.microsoft.com/office/powerpoint/2010/main" val="3315583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ML classification models exists also as APIS and can be used as needed such as the Crisis event extraction service.</a:t>
            </a:r>
          </a:p>
        </p:txBody>
      </p:sp>
      <p:sp>
        <p:nvSpPr>
          <p:cNvPr id="4" name="Slide Number Placeholder 3"/>
          <p:cNvSpPr>
            <a:spLocks noGrp="1"/>
          </p:cNvSpPr>
          <p:nvPr>
            <p:ph type="sldNum" sz="quarter" idx="10"/>
          </p:nvPr>
        </p:nvSpPr>
        <p:spPr/>
        <p:txBody>
          <a:bodyPr/>
          <a:lstStyle/>
          <a:p>
            <a:fld id="{9D3E0FAC-92B7-4344-B8CE-D78B9752AB0B}" type="slidenum">
              <a:rPr lang="en-US" smtClean="0"/>
              <a:t>22</a:t>
            </a:fld>
            <a:endParaRPr lang="en-US"/>
          </a:p>
        </p:txBody>
      </p:sp>
    </p:spTree>
    <p:extLst>
      <p:ext uri="{BB962C8B-B14F-4D97-AF65-F5344CB8AC3E}">
        <p14:creationId xmlns:p14="http://schemas.microsoft.com/office/powerpoint/2010/main" val="354690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 shown as well… but we say that clustering</a:t>
            </a:r>
            <a:r>
              <a:rPr lang="en-GB" baseline="0" dirty="0" smtClean="0"/>
              <a:t> is limited so we need more complex techniques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228103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already seen LDA in the data collection hands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broadly there are two families</a:t>
            </a:r>
            <a:r>
              <a:rPr lang="en-US" baseline="0" dirty="0" smtClean="0"/>
              <a:t> of classification methods: supervised and unsupervised approaches. Usually in supervised classification methods, we first get a human annotated data which are </a:t>
            </a:r>
            <a:r>
              <a:rPr lang="en-US" baseline="0" dirty="0" err="1" smtClean="0"/>
              <a:t>categorised</a:t>
            </a:r>
            <a:r>
              <a:rPr lang="en-US" baseline="0" dirty="0" smtClean="0"/>
              <a:t> into labels and classes. And then we use these are the ground truth data to train the classifier so they can automatically learn to classify new unseen data into these labels/categories. In UNSUPERVISED classification, we do not provide any training data a priori, instead discover the related elements based on some similarity metric.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lvl="1" algn="just">
              <a:buFont typeface="Wingdings" charset="2"/>
              <a:buChar char="Ø"/>
            </a:pPr>
            <a:r>
              <a:rPr lang="en-US" dirty="0" smtClean="0">
                <a:latin typeface="Open Sans" charset="0"/>
                <a:ea typeface="Open Sans" charset="0"/>
                <a:cs typeface="Open Sans" charset="0"/>
              </a:rPr>
              <a:t>Supervised Approaches:</a:t>
            </a:r>
          </a:p>
          <a:p>
            <a:pPr lvl="2" algn="just">
              <a:buFont typeface="Wingdings" charset="2"/>
              <a:buChar char="Ø"/>
            </a:pPr>
            <a:r>
              <a:rPr lang="en-US" dirty="0" smtClean="0">
                <a:latin typeface="Open Sans" charset="0"/>
                <a:ea typeface="Open Sans" charset="0"/>
                <a:cs typeface="Open Sans" charset="0"/>
              </a:rPr>
              <a:t>Often making use of n-grams, linguistic features, and/or statistical features of tweets.</a:t>
            </a:r>
          </a:p>
          <a:p>
            <a:pPr lvl="1" algn="just">
              <a:buFont typeface="Wingdings" charset="2"/>
              <a:buChar char="Ø"/>
            </a:pPr>
            <a:endParaRPr lang="en-US" dirty="0" smtClean="0">
              <a:latin typeface="Open Sans" charset="0"/>
              <a:ea typeface="Open Sans" charset="0"/>
              <a:cs typeface="Open Sans" charset="0"/>
            </a:endParaRPr>
          </a:p>
          <a:p>
            <a:pPr lvl="1" algn="just">
              <a:buFont typeface="Wingdings" charset="2"/>
              <a:buChar char="Ø"/>
            </a:pPr>
            <a:r>
              <a:rPr lang="en-US" dirty="0" smtClean="0">
                <a:latin typeface="Open Sans" charset="0"/>
                <a:ea typeface="Open Sans" charset="0"/>
                <a:cs typeface="Open Sans" charset="0"/>
              </a:rPr>
              <a:t>Unsupervised Approaches:</a:t>
            </a:r>
          </a:p>
          <a:p>
            <a:pPr lvl="2" algn="just">
              <a:buFont typeface="Wingdings" charset="2"/>
              <a:buChar char="Ø"/>
            </a:pPr>
            <a:r>
              <a:rPr lang="en-US" dirty="0" smtClean="0">
                <a:latin typeface="Open Sans" charset="0"/>
                <a:ea typeface="Open Sans" charset="0"/>
                <a:cs typeface="Open Sans" charset="0"/>
              </a:rPr>
              <a:t>Keyword processing and clustering.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66122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the classification problem is reduced to three main scenarios: binary, multiclass, and multi-label. In this work and demonstration, we are going explore the binary classification problem. Following are the more common machine learning algorithms that have been seen to be used in such type of problems in the literature.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172978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a broad overview to the approach we are going to discuss- we adapt the method of adding the external semantics to the original text document. The n-grams are tokenized, and for each token if we can add the semantics, then it is expected to increase the contextual consistency within the crisis related information. And this aid the classifier in its discriminative power. Other than semantics we also extract statistical features.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243274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 here we determine a number of statistical features: length,</a:t>
            </a:r>
            <a:r>
              <a:rPr lang="en-US" baseline="0" dirty="0" smtClean="0"/>
              <a:t> number of words, various part of speech such as noun, verbs, pronouns, hashtags, and some can also calculate the readability score that scores a tweet on how easy or complicated it is structured to read. Gunning Fox Index is one of the methods to calculate that.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102219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the semantics,</a:t>
            </a:r>
            <a:r>
              <a:rPr lang="en-US" baseline="0" dirty="0" smtClean="0"/>
              <a:t> there are various additional knowledge that we can think of. Co-occurring words (words that are very common to occur together across large scale corpuses). Word-</a:t>
            </a:r>
            <a:r>
              <a:rPr lang="en-US" baseline="0" dirty="0" err="1" smtClean="0"/>
              <a:t>embeddings</a:t>
            </a:r>
            <a:r>
              <a:rPr lang="en-US" baseline="0" dirty="0" smtClean="0"/>
              <a:t> are a good example of it. Extracted entities- the fragments in the text can actually refer to a particular entity, so incorporating the entity along with the original text can sharpen the context more. Next, we can refer to the knowledge base (such as </a:t>
            </a:r>
            <a:r>
              <a:rPr lang="en-US" baseline="0" dirty="0" err="1" smtClean="0"/>
              <a:t>DBpedia</a:t>
            </a:r>
            <a:r>
              <a:rPr lang="en-US" baseline="0" dirty="0" smtClean="0"/>
              <a:t>) to retrieve extra information/properties about that entity. We can also use hierarchical context (from </a:t>
            </a:r>
            <a:r>
              <a:rPr lang="en-US" baseline="0" dirty="0" err="1" smtClean="0"/>
              <a:t>WordNet</a:t>
            </a:r>
            <a:r>
              <a:rPr lang="en-US" baseline="0" dirty="0" smtClean="0"/>
              <a:t>) to retrieve </a:t>
            </a:r>
            <a:r>
              <a:rPr lang="en-US" baseline="0" dirty="0" err="1" smtClean="0"/>
              <a:t>hypernyms</a:t>
            </a:r>
            <a:r>
              <a:rPr lang="en-US" baseline="0" dirty="0" smtClean="0"/>
              <a:t>, synonyms to each concept to </a:t>
            </a:r>
            <a:r>
              <a:rPr lang="en-US" baseline="0" dirty="0" err="1" smtClean="0"/>
              <a:t>generalise</a:t>
            </a:r>
            <a:r>
              <a:rPr lang="en-US" baseline="0" dirty="0" smtClean="0"/>
              <a:t> the context more.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193003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using </a:t>
            </a:r>
            <a:r>
              <a:rPr lang="en-US" dirty="0" err="1" smtClean="0"/>
              <a:t>BabelNet</a:t>
            </a:r>
            <a:r>
              <a:rPr lang="en-US" dirty="0" smtClean="0"/>
              <a:t> to semantically enrich a tweet</a:t>
            </a:r>
            <a:r>
              <a:rPr lang="en-US" baseline="0" dirty="0" smtClean="0"/>
              <a:t> by extracting entities and their </a:t>
            </a:r>
            <a:r>
              <a:rPr lang="en-US" baseline="0" dirty="0" err="1" smtClean="0"/>
              <a:t>hypernyms</a:t>
            </a:r>
            <a:r>
              <a:rPr lang="en-US" baseline="0" dirty="0" smtClean="0"/>
              <a:t>. We annotate the key entities in the text and then look for their corresponding </a:t>
            </a:r>
            <a:r>
              <a:rPr lang="en-US" baseline="0" dirty="0" err="1" smtClean="0"/>
              <a:t>hypernyms</a:t>
            </a:r>
            <a:r>
              <a:rPr lang="en-US" baseline="0" dirty="0" smtClean="0"/>
              <a:t> and augment them to the overall context.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93132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3156-F63F-45AB-B3F8-61CC0A4BEA6A}"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EECE9-20C9-45D7-AB53-CA411A5FA534}"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C76DC-8E58-4714-866B-5CCB322C9264}"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15704-F215-4509-A1A2-B1A12E74556F}"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DA6A-D818-43C3-9F7F-2F28E69D78B6}"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FCF681-0D17-4460-8C9F-49B85F7A2E00}"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2DD51-5C55-433A-BB22-2ABF05370CA6}" type="datetime1">
              <a:rPr lang="en-GB" smtClean="0"/>
              <a:t>22/04/2018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C0150-2929-4832-9063-FBB3235391DF}" type="datetime1">
              <a:rPr lang="en-GB" smtClean="0"/>
              <a:t>22/04/2018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2F702-1EC7-4E05-9607-554DE0A8E0FE}" type="datetime1">
              <a:rPr lang="en-GB" smtClean="0"/>
              <a:t>22/04/2018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2DD65-6AF0-44F2-884B-2162E18F760E}"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C41D7-6BEF-4CB4-AC25-ADB6FF4C12E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9C3F4-3F66-4BB9-8E2C-6F99259E00DB}" type="datetime1">
              <a:rPr lang="en-GB" smtClean="0"/>
              <a:t>22/04/2018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t.co/1guBTcX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crisislex.org/" TargetMode="External"/><Relationship Id="rId4" Type="http://schemas.openxmlformats.org/officeDocument/2006/relationships/hyperlink" Target="http://crisisnlp.qcri.org/" TargetMode="External"/><Relationship Id="rId5" Type="http://schemas.openxmlformats.org/officeDocument/2006/relationships/hyperlink" Target="https://github.com/abdoelali/CrisisNewsSympathy" TargetMode="External"/><Relationship Id="rId6" Type="http://schemas.openxmlformats.org/officeDocument/2006/relationships/image" Target="../media/image13.png"/><Relationship Id="rId7"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jpeg"/><Relationship Id="rId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openxmlformats.org/officeDocument/2006/relationships/image" Target="../media/image22.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hyperlink" Target="https://evhart.github.io/crees"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SMASAC - Classification</a:t>
            </a:r>
            <a:endParaRPr lang="en-US" dirty="0"/>
          </a:p>
        </p:txBody>
      </p:sp>
      <p:sp>
        <p:nvSpPr>
          <p:cNvPr id="4" name="Rectangle 3"/>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5" name="Rectangle 4"/>
          <p:cNvSpPr/>
          <p:nvPr/>
        </p:nvSpPr>
        <p:spPr>
          <a:xfrm>
            <a:off x="3951090" y="4902822"/>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6" name="Rectangle 5"/>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7" name="Straight Arrow Connector 6"/>
          <p:cNvCxnSpPr>
            <a:stCxn id="4" idx="3"/>
            <a:endCxn id="5"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3"/>
            <a:endCxn id="6"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0"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1"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2" name="Rectangle 11"/>
          <p:cNvSpPr/>
          <p:nvPr/>
        </p:nvSpPr>
        <p:spPr>
          <a:xfrm>
            <a:off x="5016187" y="4412512"/>
            <a:ext cx="3330371"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flipV="1">
            <a:off x="5571460" y="5610894"/>
            <a:ext cx="2927498" cy="90254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204811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i="1" dirty="0"/>
              <a:t>Text : “</a:t>
            </a:r>
            <a:r>
              <a:rPr lang="en-US" sz="1650" i="1" dirty="0"/>
              <a:t>#</a:t>
            </a:r>
            <a:r>
              <a:rPr lang="en-US" sz="1650" i="1" dirty="0" err="1"/>
              <a:t>HighParkFire</a:t>
            </a:r>
            <a:r>
              <a:rPr lang="en-US" sz="1650" i="1" dirty="0"/>
              <a:t> burn area map as of Monday night 10 p.m. </a:t>
            </a:r>
            <a:r>
              <a:rPr lang="en-US" sz="1650" i="1" dirty="0">
                <a:hlinkClick r:id="rId3"/>
              </a:rPr>
              <a:t>http://t.co/1guBTcXX</a:t>
            </a:r>
            <a:r>
              <a:rPr lang="en-US" i="1" dirty="0"/>
              <a:t>”</a:t>
            </a:r>
          </a:p>
          <a:p>
            <a:endParaRPr lang="en-US" i="1" dirty="0"/>
          </a:p>
          <a:p>
            <a:r>
              <a:rPr lang="en-US" sz="1950" i="1" dirty="0"/>
              <a:t>Text Tokens: </a:t>
            </a:r>
            <a:r>
              <a:rPr lang="en-US" sz="1650" i="1" dirty="0"/>
              <a:t>{</a:t>
            </a:r>
            <a:r>
              <a:rPr lang="en-US" sz="1650" i="1" dirty="0" err="1"/>
              <a:t>highparkfire</a:t>
            </a:r>
            <a:r>
              <a:rPr lang="en-US" sz="1650" i="1" dirty="0"/>
              <a:t>, burn, area, map, </a:t>
            </a:r>
            <a:r>
              <a:rPr lang="en-US" sz="1650" i="1" dirty="0" err="1"/>
              <a:t>monday</a:t>
            </a:r>
            <a:r>
              <a:rPr lang="en-US" sz="1650" i="1" dirty="0"/>
              <a:t>}</a:t>
            </a:r>
          </a:p>
          <a:p>
            <a:r>
              <a:rPr lang="en-US" sz="1950" i="1" dirty="0"/>
              <a:t>Semantic Tokens: </a:t>
            </a:r>
            <a:r>
              <a:rPr lang="en-US" sz="1650" i="1" dirty="0"/>
              <a:t>{area, burn, fire, destroy, region, representation, </a:t>
            </a:r>
            <a:r>
              <a:rPr lang="en-US" sz="1650" i="1" dirty="0" err="1"/>
              <a:t>day_of_the_week</a:t>
            </a:r>
            <a:r>
              <a:rPr lang="en-US" sz="1650" i="1" dirty="0"/>
              <a:t>}</a:t>
            </a:r>
          </a:p>
          <a:p>
            <a:r>
              <a:rPr lang="en-US" sz="1950" i="1" dirty="0"/>
              <a:t>Combined document features = Text Tokens + Semantic Tokens</a:t>
            </a:r>
          </a:p>
          <a:p>
            <a:pPr marL="0" indent="0">
              <a:buNone/>
            </a:pPr>
            <a:r>
              <a:rPr lang="en-US" sz="1650" i="1" dirty="0"/>
              <a:t>{</a:t>
            </a:r>
            <a:r>
              <a:rPr lang="en-US" sz="1650" i="1" dirty="0" err="1"/>
              <a:t>highparkfire</a:t>
            </a:r>
            <a:r>
              <a:rPr lang="en-US" sz="1650" i="1" dirty="0"/>
              <a:t>, burn, area, map, Monday, area, burn, fire, destroy, region, representation, </a:t>
            </a:r>
            <a:r>
              <a:rPr lang="en-US" sz="1650" i="1" dirty="0" err="1"/>
              <a:t>day_of_the_week</a:t>
            </a:r>
            <a:r>
              <a:rPr lang="en-US" sz="1650" i="1" dirty="0"/>
              <a:t>}</a:t>
            </a:r>
          </a:p>
          <a:p>
            <a:endParaRPr lang="en-US" sz="1950" i="1" dirty="0"/>
          </a:p>
          <a:p>
            <a:endParaRPr lang="en-US" sz="1950" i="1" dirty="0"/>
          </a:p>
          <a:p>
            <a:endParaRPr lang="en-US" i="1" dirty="0"/>
          </a:p>
          <a:p>
            <a:endParaRPr lang="en-US" i="1" dirty="0"/>
          </a:p>
          <a:p>
            <a:endParaRPr lang="en-US" i="1" dirty="0"/>
          </a:p>
        </p:txBody>
      </p:sp>
      <p:sp>
        <p:nvSpPr>
          <p:cNvPr id="4" name="Slide Number Placeholder 3"/>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67837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dirty="0"/>
              <a:t>Statistical Features:</a:t>
            </a:r>
          </a:p>
          <a:p>
            <a:r>
              <a:rPr lang="en-US" dirty="0"/>
              <a:t>Nouns = 6, verb = 0, pronoun= 0, length = 75, no. of words = 13, no. of hashtag = 1</a:t>
            </a:r>
          </a:p>
          <a:p>
            <a:r>
              <a:rPr lang="en-US" dirty="0"/>
              <a:t>Feature Set representation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3655696"/>
            <a:ext cx="7543800" cy="1680089"/>
          </a:xfrm>
          <a:prstGeom prst="rect">
            <a:avLst/>
          </a:prstGeom>
        </p:spPr>
      </p:pic>
      <p:sp>
        <p:nvSpPr>
          <p:cNvPr id="5" name="Slide Number Placeholder 4"/>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185651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a:t>
            </a:r>
          </a:p>
        </p:txBody>
      </p:sp>
      <p:sp>
        <p:nvSpPr>
          <p:cNvPr id="3" name="Content Placeholder 2"/>
          <p:cNvSpPr>
            <a:spLocks noGrp="1"/>
          </p:cNvSpPr>
          <p:nvPr>
            <p:ph idx="1"/>
          </p:nvPr>
        </p:nvSpPr>
        <p:spPr/>
        <p:txBody>
          <a:bodyPr/>
          <a:lstStyle/>
          <a:p>
            <a:r>
              <a:rPr lang="en-US" dirty="0"/>
              <a:t>How do you learn unless there is a data to learn from!</a:t>
            </a:r>
          </a:p>
        </p:txBody>
      </p:sp>
      <p:sp>
        <p:nvSpPr>
          <p:cNvPr id="4" name="Slide Number Placeholder 3"/>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204940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a:xfrm>
            <a:off x="628650" y="1825625"/>
            <a:ext cx="4610615" cy="4351338"/>
          </a:xfrm>
        </p:spPr>
        <p:txBody>
          <a:bodyPr/>
          <a:lstStyle/>
          <a:p>
            <a:pPr marL="0" indent="0">
              <a:buNone/>
            </a:pPr>
            <a:r>
              <a:rPr lang="en-US" dirty="0"/>
              <a:t>Labelled Social Data related to Crisis is </a:t>
            </a:r>
            <a:r>
              <a:rPr lang="en-US" dirty="0" smtClean="0"/>
              <a:t>available:</a:t>
            </a:r>
            <a:endParaRPr lang="en-US" dirty="0"/>
          </a:p>
          <a:p>
            <a:pPr>
              <a:buFontTx/>
              <a:buChar char="-"/>
            </a:pPr>
            <a:r>
              <a:rPr lang="en-US" dirty="0" err="1" smtClean="0"/>
              <a:t>CrisisLex</a:t>
            </a:r>
            <a:r>
              <a:rPr lang="en-US" dirty="0" smtClean="0"/>
              <a:t>: </a:t>
            </a:r>
            <a:r>
              <a:rPr lang="en-US" sz="1500" dirty="0" smtClean="0">
                <a:hlinkClick r:id="rId3"/>
              </a:rPr>
              <a:t>http</a:t>
            </a:r>
            <a:r>
              <a:rPr lang="en-US" sz="1500" dirty="0">
                <a:hlinkClick r:id="rId3"/>
              </a:rPr>
              <a:t>://</a:t>
            </a:r>
            <a:r>
              <a:rPr lang="en-US" sz="1500" dirty="0" smtClean="0">
                <a:hlinkClick r:id="rId3"/>
              </a:rPr>
              <a:t>crisislex.org/</a:t>
            </a:r>
            <a:r>
              <a:rPr lang="en-US" sz="1500" dirty="0" smtClean="0"/>
              <a:t> (</a:t>
            </a:r>
            <a:r>
              <a:rPr lang="en-GB" sz="1600" dirty="0" err="1" smtClean="0"/>
              <a:t>olteanu</a:t>
            </a:r>
            <a:r>
              <a:rPr lang="en-GB" sz="1600" dirty="0"/>
              <a:t> </a:t>
            </a:r>
            <a:r>
              <a:rPr lang="en-GB" sz="1600" dirty="0" smtClean="0"/>
              <a:t>et al., 2015</a:t>
            </a:r>
            <a:r>
              <a:rPr lang="en-US" sz="1500" dirty="0" smtClean="0"/>
              <a:t>)</a:t>
            </a:r>
            <a:endParaRPr lang="en-US" sz="1500" dirty="0"/>
          </a:p>
          <a:p>
            <a:pPr>
              <a:buFontTx/>
              <a:buChar char="-"/>
            </a:pPr>
            <a:r>
              <a:rPr lang="en-US" dirty="0" err="1" smtClean="0"/>
              <a:t>CrisisNLP</a:t>
            </a:r>
            <a:r>
              <a:rPr lang="en-US" dirty="0"/>
              <a:t>:</a:t>
            </a:r>
            <a:r>
              <a:rPr lang="en-US" dirty="0" smtClean="0"/>
              <a:t> </a:t>
            </a:r>
            <a:r>
              <a:rPr lang="en-US" sz="1500" dirty="0">
                <a:hlinkClick r:id="rId4"/>
              </a:rPr>
              <a:t>http://</a:t>
            </a:r>
            <a:r>
              <a:rPr lang="en-US" sz="1500" dirty="0" smtClean="0">
                <a:hlinkClick r:id="rId4"/>
              </a:rPr>
              <a:t>crisisnlp.qcri.org/</a:t>
            </a:r>
            <a:r>
              <a:rPr lang="en-US" sz="1500" dirty="0" smtClean="0"/>
              <a:t> (</a:t>
            </a:r>
            <a:r>
              <a:rPr lang="en-GB" sz="1600" dirty="0" smtClean="0"/>
              <a:t>Nguyen et al., 2016</a:t>
            </a:r>
            <a:r>
              <a:rPr lang="en-US" sz="1500" dirty="0" smtClean="0"/>
              <a:t>)</a:t>
            </a:r>
            <a:endParaRPr lang="en-US" dirty="0"/>
          </a:p>
          <a:p>
            <a:pPr>
              <a:buFontTx/>
              <a:buChar char="-"/>
            </a:pPr>
            <a:r>
              <a:rPr lang="en-US" dirty="0" smtClean="0"/>
              <a:t>Crisis </a:t>
            </a:r>
            <a:r>
              <a:rPr lang="en-US" dirty="0"/>
              <a:t>News </a:t>
            </a:r>
            <a:r>
              <a:rPr lang="en-US" dirty="0" smtClean="0"/>
              <a:t>Sympathy: </a:t>
            </a:r>
            <a:r>
              <a:rPr lang="en-US" sz="1500" dirty="0">
                <a:hlinkClick r:id="rId5"/>
              </a:rPr>
              <a:t>https://</a:t>
            </a:r>
            <a:r>
              <a:rPr lang="en-US" sz="1500" dirty="0" smtClean="0">
                <a:hlinkClick r:id="rId5"/>
              </a:rPr>
              <a:t>github.com/abdoelali/CrisisNewsSympathy</a:t>
            </a:r>
            <a:r>
              <a:rPr lang="en-US" sz="1500" dirty="0" smtClean="0"/>
              <a:t> </a:t>
            </a:r>
            <a:endParaRPr lang="en-US" sz="1500" dirty="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pic>
        <p:nvPicPr>
          <p:cNvPr id="5" name="Picture 2"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9353" y="2483296"/>
            <a:ext cx="2855997" cy="43566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crisisnl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26962" y="3166092"/>
            <a:ext cx="2520778" cy="68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74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CrisisLex</a:t>
            </a:r>
            <a:r>
              <a:rPr lang="en-US" dirty="0"/>
              <a:t> </a:t>
            </a:r>
            <a:r>
              <a:rPr lang="en-US" dirty="0" smtClean="0"/>
              <a:t>Data (CrisisLexT26)</a:t>
            </a:r>
            <a:endParaRPr lang="en-US" dirty="0"/>
          </a:p>
        </p:txBody>
      </p:sp>
      <p:sp>
        <p:nvSpPr>
          <p:cNvPr id="3" name="Content Placeholder 2"/>
          <p:cNvSpPr>
            <a:spLocks noGrp="1"/>
          </p:cNvSpPr>
          <p:nvPr>
            <p:ph idx="1"/>
          </p:nvPr>
        </p:nvSpPr>
        <p:spPr>
          <a:xfrm>
            <a:off x="628650" y="1825625"/>
            <a:ext cx="4734182" cy="4351338"/>
          </a:xfrm>
        </p:spPr>
        <p:txBody>
          <a:bodyPr/>
          <a:lstStyle/>
          <a:p>
            <a:pPr>
              <a:buFontTx/>
              <a:buChar char="-"/>
            </a:pPr>
            <a:r>
              <a:rPr lang="en-US" dirty="0" smtClean="0"/>
              <a:t>4 </a:t>
            </a:r>
            <a:r>
              <a:rPr lang="en-US" dirty="0"/>
              <a:t>Categories of </a:t>
            </a:r>
            <a:r>
              <a:rPr lang="en-US" dirty="0" smtClean="0"/>
              <a:t>labels:</a:t>
            </a:r>
          </a:p>
          <a:p>
            <a:pPr lvl="1">
              <a:buFontTx/>
              <a:buChar char="-"/>
            </a:pPr>
            <a:r>
              <a:rPr lang="en-US" dirty="0" smtClean="0"/>
              <a:t>Related </a:t>
            </a:r>
            <a:r>
              <a:rPr lang="en-US" dirty="0"/>
              <a:t>and </a:t>
            </a:r>
            <a:r>
              <a:rPr lang="en-US" dirty="0" smtClean="0"/>
              <a:t>Informative</a:t>
            </a:r>
          </a:p>
          <a:p>
            <a:pPr lvl="1">
              <a:buFontTx/>
              <a:buChar char="-"/>
            </a:pPr>
            <a:r>
              <a:rPr lang="en-US" dirty="0" smtClean="0"/>
              <a:t>Related </a:t>
            </a:r>
            <a:r>
              <a:rPr lang="en-US" dirty="0"/>
              <a:t>and Not </a:t>
            </a:r>
            <a:r>
              <a:rPr lang="en-US" dirty="0" smtClean="0"/>
              <a:t>Informative</a:t>
            </a:r>
          </a:p>
          <a:p>
            <a:pPr lvl="1">
              <a:buFontTx/>
              <a:buChar char="-"/>
            </a:pPr>
            <a:r>
              <a:rPr lang="en-US" dirty="0" smtClean="0"/>
              <a:t>Not Related</a:t>
            </a:r>
          </a:p>
          <a:p>
            <a:pPr lvl="1">
              <a:buFontTx/>
              <a:buChar char="-"/>
            </a:pPr>
            <a:r>
              <a:rPr lang="en-US" dirty="0" smtClean="0"/>
              <a:t>Not Applicable</a:t>
            </a: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14</a:t>
            </a:fld>
            <a:endParaRPr lang="en-GB"/>
          </a:p>
        </p:txBody>
      </p:sp>
      <p:pic>
        <p:nvPicPr>
          <p:cNvPr id="5" name="Picture 4"/>
          <p:cNvPicPr>
            <a:picLocks noChangeAspect="1"/>
          </p:cNvPicPr>
          <p:nvPr/>
        </p:nvPicPr>
        <p:blipFill>
          <a:blip r:embed="rId3"/>
          <a:stretch>
            <a:fillRect/>
          </a:stretch>
        </p:blipFill>
        <p:spPr>
          <a:xfrm>
            <a:off x="804734" y="4122580"/>
            <a:ext cx="7710616" cy="2760134"/>
          </a:xfrm>
          <a:prstGeom prst="rect">
            <a:avLst/>
          </a:prstGeom>
        </p:spPr>
      </p:pic>
      <p:sp>
        <p:nvSpPr>
          <p:cNvPr id="6" name="Content Placeholder 2"/>
          <p:cNvSpPr txBox="1">
            <a:spLocks/>
          </p:cNvSpPr>
          <p:nvPr/>
        </p:nvSpPr>
        <p:spPr>
          <a:xfrm>
            <a:off x="5881816" y="2425143"/>
            <a:ext cx="2633534" cy="1405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Char char="-"/>
            </a:pPr>
            <a:r>
              <a:rPr lang="en-US" dirty="0" smtClean="0"/>
              <a:t>Related</a:t>
            </a:r>
          </a:p>
          <a:p>
            <a:pPr lvl="1">
              <a:buFontTx/>
              <a:buChar char="-"/>
            </a:pPr>
            <a:r>
              <a:rPr lang="en-US" dirty="0" smtClean="0"/>
              <a:t>Not Related</a:t>
            </a:r>
            <a:endParaRPr lang="en-US" dirty="0"/>
          </a:p>
        </p:txBody>
      </p:sp>
      <p:cxnSp>
        <p:nvCxnSpPr>
          <p:cNvPr id="8" name="Straight Arrow Connector 7"/>
          <p:cNvCxnSpPr/>
          <p:nvPr/>
        </p:nvCxnSpPr>
        <p:spPr>
          <a:xfrm>
            <a:off x="5214551" y="2533135"/>
            <a:ext cx="926757" cy="7414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233086" y="2718486"/>
            <a:ext cx="908222" cy="15606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99254" y="3007270"/>
            <a:ext cx="2842054" cy="30751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385751" y="3161028"/>
            <a:ext cx="2755557" cy="4965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26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Processing and Training Approach (1)</a:t>
            </a:r>
            <a:endParaRPr lang="en-US" sz="4000"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Preprocess the tweets </a:t>
            </a:r>
            <a:endParaRPr lang="en-US" dirty="0" smtClean="0"/>
          </a:p>
          <a:p>
            <a:pPr marL="514350" indent="-514350">
              <a:buFont typeface="+mj-lt"/>
              <a:buAutoNum type="arabicPeriod"/>
            </a:pPr>
            <a:r>
              <a:rPr lang="en-US" dirty="0" smtClean="0"/>
              <a:t>Extract </a:t>
            </a:r>
            <a:r>
              <a:rPr lang="en-US" dirty="0"/>
              <a:t>statistical features (Stanford Core </a:t>
            </a:r>
            <a:r>
              <a:rPr lang="en-US" dirty="0" smtClean="0"/>
              <a:t>NLP,  </a:t>
            </a:r>
            <a:r>
              <a:rPr lang="en-US" dirty="0" err="1" smtClean="0"/>
              <a:t>spaCy</a:t>
            </a:r>
            <a:r>
              <a:rPr lang="en-US" dirty="0" smtClean="0"/>
              <a:t>)</a:t>
            </a:r>
            <a:endParaRPr lang="en-US" dirty="0"/>
          </a:p>
          <a:p>
            <a:pPr marL="514350" indent="-514350">
              <a:buFont typeface="+mj-lt"/>
              <a:buAutoNum type="arabicPeriod"/>
            </a:pPr>
            <a:r>
              <a:rPr lang="en-US" dirty="0" smtClean="0"/>
              <a:t>Perform </a:t>
            </a:r>
            <a:r>
              <a:rPr lang="en-US" dirty="0"/>
              <a:t>Named Entity Recognition (IBM Alchemy, </a:t>
            </a:r>
            <a:r>
              <a:rPr lang="en-US" dirty="0" err="1"/>
              <a:t>Babelfy</a:t>
            </a:r>
            <a:r>
              <a:rPr lang="en-US" dirty="0"/>
              <a:t>) and extract </a:t>
            </a:r>
            <a:r>
              <a:rPr lang="en-US" dirty="0" smtClean="0"/>
              <a:t>semantics.</a:t>
            </a:r>
          </a:p>
          <a:p>
            <a:pPr marL="514350" indent="-514350">
              <a:buFont typeface="+mj-lt"/>
              <a:buAutoNum type="arabicPeriod"/>
            </a:pPr>
            <a:r>
              <a:rPr lang="en-US" dirty="0" smtClean="0"/>
              <a:t>Merge </a:t>
            </a:r>
            <a:r>
              <a:rPr lang="en-US" dirty="0"/>
              <a:t>the semantics with the original text (</a:t>
            </a:r>
            <a:r>
              <a:rPr lang="en-US" dirty="0" smtClean="0"/>
              <a:t>document)</a:t>
            </a:r>
          </a:p>
          <a:p>
            <a:pPr marL="514350" indent="-514350">
              <a:buFont typeface="+mj-lt"/>
              <a:buAutoNum type="arabicPeriod"/>
            </a:pPr>
            <a:r>
              <a:rPr lang="en-US" dirty="0" err="1" smtClean="0"/>
              <a:t>Tokenise</a:t>
            </a:r>
            <a:r>
              <a:rPr lang="en-US" dirty="0" smtClean="0"/>
              <a:t> </a:t>
            </a:r>
            <a:r>
              <a:rPr lang="en-US" dirty="0"/>
              <a:t>to generate </a:t>
            </a:r>
            <a:r>
              <a:rPr lang="en-US" dirty="0" smtClean="0"/>
              <a:t>n-grams</a:t>
            </a:r>
          </a:p>
          <a:p>
            <a:pPr marL="514350" indent="-514350">
              <a:buFont typeface="+mj-lt"/>
              <a:buAutoNum type="arabicPeriod"/>
            </a:pPr>
            <a:r>
              <a:rPr lang="en-US" dirty="0" smtClean="0"/>
              <a:t>Pass </a:t>
            </a:r>
            <a:r>
              <a:rPr lang="en-US" dirty="0"/>
              <a:t>the n-grams and statistical features to the Machine Learning Classifier</a:t>
            </a:r>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1071930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Processing and Training </a:t>
            </a:r>
            <a:r>
              <a:rPr lang="en-US" sz="4000" dirty="0" smtClean="0"/>
              <a:t>Approach (2)</a:t>
            </a:r>
            <a:endParaRPr lang="en-US" sz="4000"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The </a:t>
            </a:r>
            <a:r>
              <a:rPr lang="en-US" dirty="0"/>
              <a:t>entire data can be redundant with duplicate tweets (often gathered in the stream as </a:t>
            </a:r>
            <a:r>
              <a:rPr lang="en-US" dirty="0" smtClean="0"/>
              <a:t>retweets.</a:t>
            </a:r>
          </a:p>
          <a:p>
            <a:pPr>
              <a:buFontTx/>
              <a:buChar char="-"/>
            </a:pPr>
            <a:r>
              <a:rPr lang="en-US" dirty="0" smtClean="0"/>
              <a:t>Removing </a:t>
            </a:r>
            <a:r>
              <a:rPr lang="en-US" dirty="0"/>
              <a:t>the duplicates gives the classifier a scope to learn from more variety of </a:t>
            </a:r>
            <a:r>
              <a:rPr lang="en-US" dirty="0" smtClean="0"/>
              <a:t>content.</a:t>
            </a:r>
          </a:p>
          <a:p>
            <a:pPr>
              <a:buFontTx/>
              <a:buChar char="-"/>
            </a:pPr>
            <a:r>
              <a:rPr lang="en-US" dirty="0" smtClean="0"/>
              <a:t>Duplicate </a:t>
            </a:r>
            <a:r>
              <a:rPr lang="en-US" dirty="0"/>
              <a:t>removal can be handled via removing tokens such as ’RT’,@</a:t>
            </a:r>
            <a:r>
              <a:rPr lang="en-US" dirty="0" err="1"/>
              <a:t>user_handles</a:t>
            </a:r>
            <a:r>
              <a:rPr lang="en-US" dirty="0"/>
              <a:t>, and special characters and then comparing the raw form of text of a tweet with other tweets (processed similarly</a:t>
            </a:r>
            <a:r>
              <a:rPr lang="en-US" dirty="0" smtClean="0"/>
              <a:t>).</a:t>
            </a:r>
          </a:p>
          <a:p>
            <a:pPr>
              <a:buFontTx/>
              <a:buChar char="-"/>
            </a:pPr>
            <a:r>
              <a:rPr lang="en-US" dirty="0" smtClean="0"/>
              <a:t>Methods </a:t>
            </a:r>
            <a:r>
              <a:rPr lang="en-US" dirty="0"/>
              <a:t>such as determining cosine similarity between texts and opting a threshold to select/discard can also be applied.</a:t>
            </a:r>
          </a:p>
        </p:txBody>
      </p:sp>
      <p:sp>
        <p:nvSpPr>
          <p:cNvPr id="4" name="Slide Number Placeholder 3"/>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306006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Statistical Features</a:t>
            </a:r>
          </a:p>
        </p:txBody>
      </p:sp>
      <p:sp>
        <p:nvSpPr>
          <p:cNvPr id="3" name="Content Placeholder 2"/>
          <p:cNvSpPr>
            <a:spLocks noGrp="1"/>
          </p:cNvSpPr>
          <p:nvPr>
            <p:ph idx="1"/>
          </p:nvPr>
        </p:nvSpPr>
        <p:spPr/>
        <p:txBody>
          <a:bodyPr>
            <a:normAutofit lnSpcReduction="10000"/>
          </a:bodyPr>
          <a:lstStyle/>
          <a:p>
            <a:pPr defTabSz="685800">
              <a:lnSpc>
                <a:spcPct val="100000"/>
              </a:lnSpc>
              <a:spcBef>
                <a:spcPts val="0"/>
              </a:spcBef>
              <a:buFontTx/>
              <a:buChar char="-"/>
              <a:defRPr/>
            </a:pPr>
            <a:r>
              <a:rPr lang="en-US" dirty="0"/>
              <a:t>As mentioned earlier </a:t>
            </a:r>
            <a:r>
              <a:rPr lang="en-US" dirty="0" smtClean="0"/>
              <a:t>, the </a:t>
            </a:r>
            <a:r>
              <a:rPr lang="en-US" dirty="0"/>
              <a:t>statistical features may comprise of linguistic attributes and other morphological attributes such a length and number of words </a:t>
            </a:r>
            <a:r>
              <a:rPr lang="en-US" dirty="0" smtClean="0"/>
              <a:t>etc.</a:t>
            </a:r>
          </a:p>
          <a:p>
            <a:pPr defTabSz="685800">
              <a:lnSpc>
                <a:spcPct val="100000"/>
              </a:lnSpc>
              <a:spcBef>
                <a:spcPts val="0"/>
              </a:spcBef>
              <a:buFontTx/>
              <a:buChar char="-"/>
              <a:defRPr/>
            </a:pPr>
            <a:r>
              <a:rPr lang="en-US" dirty="0" smtClean="0"/>
              <a:t>To </a:t>
            </a:r>
            <a:r>
              <a:rPr lang="en-US" dirty="0"/>
              <a:t>determine the linguistic parameters such as occurrence of various POS tags, it is important to know the language of the text (tweet</a:t>
            </a:r>
            <a:r>
              <a:rPr lang="en-US" dirty="0" smtClean="0"/>
              <a:t>).</a:t>
            </a:r>
          </a:p>
          <a:p>
            <a:pPr lvl="1" defTabSz="685800">
              <a:lnSpc>
                <a:spcPct val="100000"/>
              </a:lnSpc>
              <a:spcBef>
                <a:spcPts val="0"/>
              </a:spcBef>
              <a:buFontTx/>
              <a:buChar char="-"/>
              <a:defRPr/>
            </a:pPr>
            <a:r>
              <a:rPr lang="en-US" dirty="0" smtClean="0"/>
              <a:t>Language </a:t>
            </a:r>
            <a:r>
              <a:rPr lang="en-US" dirty="0"/>
              <a:t>detecting </a:t>
            </a:r>
            <a:r>
              <a:rPr lang="en-US" dirty="0" smtClean="0"/>
              <a:t>libraries such as </a:t>
            </a:r>
            <a:r>
              <a:rPr lang="en-US" dirty="0" err="1"/>
              <a:t>detectlanguage</a:t>
            </a:r>
            <a:r>
              <a:rPr lang="en-US" dirty="0"/>
              <a:t>, </a:t>
            </a:r>
            <a:r>
              <a:rPr lang="en-US" dirty="0" err="1"/>
              <a:t>langdetect</a:t>
            </a:r>
            <a:r>
              <a:rPr lang="en-US" dirty="0"/>
              <a:t>, </a:t>
            </a:r>
            <a:r>
              <a:rPr lang="en-US" dirty="0" err="1" smtClean="0"/>
              <a:t>TextBlob</a:t>
            </a:r>
            <a:r>
              <a:rPr lang="en-US" dirty="0" smtClean="0"/>
              <a:t> can be used.</a:t>
            </a:r>
          </a:p>
          <a:p>
            <a:pPr defTabSz="685800">
              <a:lnSpc>
                <a:spcPct val="100000"/>
              </a:lnSpc>
              <a:spcBef>
                <a:spcPts val="0"/>
              </a:spcBef>
              <a:buFontTx/>
              <a:buChar char="-"/>
              <a:defRPr/>
            </a:pPr>
            <a:r>
              <a:rPr lang="en-US" dirty="0" smtClean="0"/>
              <a:t>Extract </a:t>
            </a:r>
            <a:r>
              <a:rPr lang="en-US" dirty="0"/>
              <a:t>POS using NLP tools such as </a:t>
            </a:r>
            <a:r>
              <a:rPr lang="en-US" dirty="0" err="1"/>
              <a:t>spaCy</a:t>
            </a:r>
            <a:r>
              <a:rPr lang="en-US" dirty="0"/>
              <a:t>, Stanford </a:t>
            </a:r>
            <a:r>
              <a:rPr lang="en-US" dirty="0" err="1"/>
              <a:t>CoreNLP</a:t>
            </a:r>
            <a:r>
              <a:rPr lang="en-US" dirty="0"/>
              <a:t> etc.</a:t>
            </a:r>
          </a:p>
          <a:p>
            <a:pPr marL="0" indent="0" defTabSz="685800">
              <a:lnSpc>
                <a:spcPct val="100000"/>
              </a:lnSpc>
              <a:spcBef>
                <a:spcPts val="0"/>
              </a:spcBef>
              <a:buNone/>
              <a:defRPr/>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17</a:t>
            </a:fld>
            <a:endParaRPr lang="en-GB"/>
          </a:p>
        </p:txBody>
      </p:sp>
    </p:spTree>
    <p:extLst>
      <p:ext uri="{BB962C8B-B14F-4D97-AF65-F5344CB8AC3E}">
        <p14:creationId xmlns:p14="http://schemas.microsoft.com/office/powerpoint/2010/main" val="211361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Semantics</a:t>
            </a:r>
          </a:p>
        </p:txBody>
      </p:sp>
      <p:sp>
        <p:nvSpPr>
          <p:cNvPr id="3" name="Content Placeholder 2"/>
          <p:cNvSpPr>
            <a:spLocks noGrp="1"/>
          </p:cNvSpPr>
          <p:nvPr>
            <p:ph idx="1"/>
          </p:nvPr>
        </p:nvSpPr>
        <p:spPr/>
        <p:txBody>
          <a:bodyPr>
            <a:normAutofit/>
          </a:bodyPr>
          <a:lstStyle/>
          <a:p>
            <a:pPr>
              <a:buFontTx/>
              <a:buChar char="-"/>
            </a:pPr>
            <a:r>
              <a:rPr lang="en-US" dirty="0" smtClean="0"/>
              <a:t>Use </a:t>
            </a:r>
            <a:r>
              <a:rPr lang="en-US" dirty="0"/>
              <a:t>entity recognizing and entity linking  APIs to extract </a:t>
            </a:r>
            <a:r>
              <a:rPr lang="en-US" dirty="0" smtClean="0"/>
              <a:t>entities.</a:t>
            </a:r>
          </a:p>
          <a:p>
            <a:pPr>
              <a:buFontTx/>
              <a:buChar char="-"/>
            </a:pPr>
            <a:r>
              <a:rPr lang="en-US" dirty="0" smtClean="0"/>
              <a:t>Determine </a:t>
            </a:r>
            <a:r>
              <a:rPr lang="en-US" dirty="0" err="1"/>
              <a:t>Dbpedia</a:t>
            </a:r>
            <a:r>
              <a:rPr lang="en-US" dirty="0"/>
              <a:t> </a:t>
            </a:r>
            <a:r>
              <a:rPr lang="en-US" dirty="0" err="1"/>
              <a:t>URIs+properties</a:t>
            </a:r>
            <a:r>
              <a:rPr lang="en-US" dirty="0"/>
              <a:t>/</a:t>
            </a:r>
            <a:r>
              <a:rPr lang="en-US" dirty="0" err="1"/>
              <a:t>BabelNet</a:t>
            </a:r>
            <a:r>
              <a:rPr lang="en-US" dirty="0"/>
              <a:t> Sense/Hypernyms to extend the </a:t>
            </a:r>
            <a:r>
              <a:rPr lang="en-US" dirty="0" smtClean="0"/>
              <a:t>semantics.</a:t>
            </a:r>
          </a:p>
          <a:p>
            <a:pPr>
              <a:buFontTx/>
              <a:buChar char="-"/>
            </a:pPr>
            <a:r>
              <a:rPr lang="en-US" dirty="0" smtClean="0"/>
              <a:t>Concatenate </a:t>
            </a:r>
            <a:r>
              <a:rPr lang="en-US" dirty="0"/>
              <a:t>text + </a:t>
            </a:r>
            <a:r>
              <a:rPr lang="en-US" dirty="0" smtClean="0"/>
              <a:t>semantics.</a:t>
            </a:r>
          </a:p>
          <a:p>
            <a:pPr>
              <a:buFontTx/>
              <a:buChar char="-"/>
            </a:pPr>
            <a:r>
              <a:rPr lang="en-US" dirty="0" smtClean="0"/>
              <a:t>Generate </a:t>
            </a:r>
            <a:r>
              <a:rPr lang="en-US" dirty="0"/>
              <a:t>n-grams and pass on to binary classifier alongside statistical features to learn.</a:t>
            </a:r>
          </a:p>
        </p:txBody>
      </p:sp>
      <p:sp>
        <p:nvSpPr>
          <p:cNvPr id="4" name="Slide Number Placeholder 3"/>
          <p:cNvSpPr>
            <a:spLocks noGrp="1"/>
          </p:cNvSpPr>
          <p:nvPr>
            <p:ph type="sldNum" sz="quarter" idx="12"/>
          </p:nvPr>
        </p:nvSpPr>
        <p:spPr/>
        <p:txBody>
          <a:bodyPr/>
          <a:lstStyle/>
          <a:p>
            <a:fld id="{D63D4D68-E5E1-497F-B018-33FA9D88ECA8}" type="slidenum">
              <a:rPr lang="en-GB" smtClean="0"/>
              <a:t>18</a:t>
            </a:fld>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0933" y="5288889"/>
            <a:ext cx="1813560" cy="450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6693" y="5909471"/>
            <a:ext cx="1933575" cy="7062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4784" y="5178279"/>
            <a:ext cx="1748697" cy="72133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3983" y="5194568"/>
            <a:ext cx="2056448" cy="63944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2207" y="6071457"/>
            <a:ext cx="2150077" cy="382236"/>
          </a:xfrm>
          <a:prstGeom prst="rect">
            <a:avLst/>
          </a:prstGeom>
        </p:spPr>
      </p:pic>
    </p:spTree>
    <p:extLst>
      <p:ext uri="{BB962C8B-B14F-4D97-AF65-F5344CB8AC3E}">
        <p14:creationId xmlns:p14="http://schemas.microsoft.com/office/powerpoint/2010/main" val="1220907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19</a:t>
            </a:fld>
            <a:endParaRPr lang="en-GB"/>
          </a:p>
        </p:txBody>
      </p:sp>
      <p:sp>
        <p:nvSpPr>
          <p:cNvPr id="7" name="Title 6"/>
          <p:cNvSpPr>
            <a:spLocks noGrp="1"/>
          </p:cNvSpPr>
          <p:nvPr>
            <p:ph type="title"/>
          </p:nvPr>
        </p:nvSpPr>
        <p:spPr/>
        <p:txBody>
          <a:bodyPr>
            <a:normAutofit/>
          </a:bodyPr>
          <a:lstStyle/>
          <a:p>
            <a:r>
              <a:rPr lang="en-US" dirty="0" smtClean="0"/>
              <a:t>Beyond n-grams – ‘Traditional’ ML vs. Deep Learning</a:t>
            </a:r>
            <a:endParaRPr lang="en-GB" dirty="0"/>
          </a:p>
        </p:txBody>
      </p:sp>
      <p:sp>
        <p:nvSpPr>
          <p:cNvPr id="18" name="Content Placeholder 2"/>
          <p:cNvSpPr txBox="1">
            <a:spLocks/>
          </p:cNvSpPr>
          <p:nvPr/>
        </p:nvSpPr>
        <p:spPr>
          <a:xfrm>
            <a:off x="5061053" y="1782890"/>
            <a:ext cx="3732181"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Deep Learning</a:t>
            </a:r>
          </a:p>
          <a:p>
            <a:pPr marL="285750" indent="-285750">
              <a:buFontTx/>
              <a:buChar char="-"/>
            </a:pPr>
            <a:r>
              <a:rPr lang="en-US" dirty="0"/>
              <a:t>Artificial neural networks.</a:t>
            </a:r>
          </a:p>
          <a:p>
            <a:pPr marL="285750" indent="-285750">
              <a:buFontTx/>
              <a:buChar char="-"/>
            </a:pPr>
            <a:r>
              <a:rPr lang="en-US" dirty="0"/>
              <a:t>Minimum feature engineering</a:t>
            </a:r>
          </a:p>
          <a:p>
            <a:pPr marL="285750" indent="-285750">
              <a:buFontTx/>
              <a:buChar char="-"/>
            </a:pPr>
            <a:r>
              <a:rPr lang="en-US" dirty="0"/>
              <a:t>Word </a:t>
            </a:r>
            <a:r>
              <a:rPr lang="en-US" dirty="0" err="1"/>
              <a:t>embeddings</a:t>
            </a:r>
            <a:r>
              <a:rPr lang="en-US" dirty="0"/>
              <a:t> (</a:t>
            </a:r>
            <a:r>
              <a:rPr lang="en-US" dirty="0" err="1"/>
              <a:t>Bengio</a:t>
            </a:r>
            <a:r>
              <a:rPr lang="en-US" dirty="0"/>
              <a:t> et al., 2013).</a:t>
            </a:r>
          </a:p>
          <a:p>
            <a:pPr lvl="2"/>
            <a:endParaRPr lang="en-US" dirty="0"/>
          </a:p>
        </p:txBody>
      </p:sp>
      <p:pic>
        <p:nvPicPr>
          <p:cNvPr id="20" name="Picture 19"/>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 contrast="20000"/>
                    </a14:imgEffect>
                  </a14:imgLayer>
                </a14:imgProps>
              </a:ext>
              <a:ext uri="{28A0092B-C50C-407E-A947-70E740481C1C}">
                <a14:useLocalDpi xmlns:a14="http://schemas.microsoft.com/office/drawing/2010/main" val="0"/>
              </a:ext>
            </a:extLst>
          </a:blip>
          <a:srcRect l="13387" r="44050" b="55900"/>
          <a:stretch/>
        </p:blipFill>
        <p:spPr>
          <a:xfrm>
            <a:off x="5061053" y="3424869"/>
            <a:ext cx="3538114" cy="2749396"/>
          </a:xfrm>
          <a:prstGeom prst="rect">
            <a:avLst/>
          </a:prstGeom>
        </p:spPr>
      </p:pic>
      <p:pic>
        <p:nvPicPr>
          <p:cNvPr id="21" name="Picture 20"/>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rcRect t="50000" r="78350"/>
          <a:stretch/>
        </p:blipFill>
        <p:spPr>
          <a:xfrm>
            <a:off x="1246471" y="3567746"/>
            <a:ext cx="1799738" cy="3117274"/>
          </a:xfrm>
          <a:prstGeom prst="rect">
            <a:avLst/>
          </a:prstGeom>
        </p:spPr>
      </p:pic>
      <p:sp>
        <p:nvSpPr>
          <p:cNvPr id="22" name="Content Placeholder 2"/>
          <p:cNvSpPr txBox="1">
            <a:spLocks/>
          </p:cNvSpPr>
          <p:nvPr/>
        </p:nvSpPr>
        <p:spPr>
          <a:xfrm>
            <a:off x="680567" y="1782890"/>
            <a:ext cx="3837276"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‘Traditional’ ML</a:t>
            </a:r>
          </a:p>
          <a:p>
            <a:pPr marL="285750" indent="-285750">
              <a:buFontTx/>
              <a:buChar char="-"/>
            </a:pPr>
            <a:r>
              <a:rPr lang="en-GB" dirty="0"/>
              <a:t>Standard classifiers (e.g., SVM, J48…).</a:t>
            </a:r>
          </a:p>
          <a:p>
            <a:pPr marL="285750" indent="-285750">
              <a:buFontTx/>
              <a:buChar char="-"/>
            </a:pPr>
            <a:r>
              <a:rPr lang="en-GB" dirty="0"/>
              <a:t>Feature engineering  (e.g., lemmatisation,  TF-IDF…).</a:t>
            </a:r>
          </a:p>
          <a:p>
            <a:pPr marL="285750" indent="-285750">
              <a:buFontTx/>
              <a:buChar char="-"/>
            </a:pPr>
            <a:r>
              <a:rPr lang="en-GB" dirty="0"/>
              <a:t>Bag of words.</a:t>
            </a:r>
          </a:p>
        </p:txBody>
      </p:sp>
    </p:spTree>
    <p:extLst>
      <p:ext uri="{BB962C8B-B14F-4D97-AF65-F5344CB8AC3E}">
        <p14:creationId xmlns:p14="http://schemas.microsoft.com/office/powerpoint/2010/main" val="378401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
        <p:nvSpPr>
          <p:cNvPr id="3" name="Slide Number Placeholder 2"/>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3052123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20</a:t>
            </a:fld>
            <a:endParaRPr lang="en-GB"/>
          </a:p>
        </p:txBody>
      </p:sp>
      <p:sp>
        <p:nvSpPr>
          <p:cNvPr id="7" name="Title 6"/>
          <p:cNvSpPr>
            <a:spLocks noGrp="1"/>
          </p:cNvSpPr>
          <p:nvPr>
            <p:ph type="title"/>
          </p:nvPr>
        </p:nvSpPr>
        <p:spPr/>
        <p:txBody>
          <a:bodyPr>
            <a:normAutofit fontScale="90000"/>
          </a:bodyPr>
          <a:lstStyle/>
          <a:p>
            <a:r>
              <a:rPr lang="en-US" dirty="0" smtClean="0"/>
              <a:t>Beyond n-grams – CNN for Sentence Classification (Kim et al., 2014)</a:t>
            </a:r>
            <a:endParaRPr lang="en-GB"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6999" y="1466552"/>
            <a:ext cx="5892979" cy="5391448"/>
          </a:xfrm>
          <a:prstGeom prst="rect">
            <a:avLst/>
          </a:prstGeom>
        </p:spPr>
      </p:pic>
    </p:spTree>
    <p:extLst>
      <p:ext uri="{BB962C8B-B14F-4D97-AF65-F5344CB8AC3E}">
        <p14:creationId xmlns:p14="http://schemas.microsoft.com/office/powerpoint/2010/main" val="3321252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21</a:t>
            </a:fld>
            <a:endParaRPr lang="en-GB"/>
          </a:p>
        </p:txBody>
      </p:sp>
      <p:sp>
        <p:nvSpPr>
          <p:cNvPr id="7" name="Title 6"/>
          <p:cNvSpPr>
            <a:spLocks noGrp="1"/>
          </p:cNvSpPr>
          <p:nvPr>
            <p:ph type="title"/>
          </p:nvPr>
        </p:nvSpPr>
        <p:spPr/>
        <p:txBody>
          <a:bodyPr>
            <a:normAutofit/>
          </a:bodyPr>
          <a:lstStyle/>
          <a:p>
            <a:r>
              <a:rPr lang="en-US" dirty="0" smtClean="0"/>
              <a:t>Semantic Deep Learning – Dual-CNN and </a:t>
            </a:r>
            <a:r>
              <a:rPr lang="en-US" dirty="0" err="1" smtClean="0"/>
              <a:t>Sem</a:t>
            </a:r>
            <a:r>
              <a:rPr lang="en-US" dirty="0" smtClean="0"/>
              <a:t>-CNN</a:t>
            </a:r>
            <a:endParaRPr lang="en-GB"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6809"/>
          <a:stretch/>
        </p:blipFill>
        <p:spPr>
          <a:xfrm>
            <a:off x="427246" y="2814434"/>
            <a:ext cx="5195077" cy="35419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955135"/>
            <a:ext cx="4151703" cy="3875864"/>
          </a:xfrm>
          <a:prstGeom prst="rect">
            <a:avLst/>
          </a:prstGeom>
        </p:spPr>
      </p:pic>
      <p:sp>
        <p:nvSpPr>
          <p:cNvPr id="17" name="Content Placeholder 2"/>
          <p:cNvSpPr txBox="1">
            <a:spLocks/>
          </p:cNvSpPr>
          <p:nvPr/>
        </p:nvSpPr>
        <p:spPr>
          <a:xfrm>
            <a:off x="1618013" y="6356351"/>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smtClean="0">
                <a:latin typeface="+mj-lt"/>
              </a:rPr>
              <a:t>Dual-CNN</a:t>
            </a:r>
            <a:endParaRPr lang="en-GB" sz="1200" dirty="0">
              <a:latin typeface="+mj-lt"/>
            </a:endParaRPr>
          </a:p>
        </p:txBody>
      </p:sp>
      <p:sp>
        <p:nvSpPr>
          <p:cNvPr id="18" name="Content Placeholder 2"/>
          <p:cNvSpPr txBox="1">
            <a:spLocks/>
          </p:cNvSpPr>
          <p:nvPr/>
        </p:nvSpPr>
        <p:spPr>
          <a:xfrm>
            <a:off x="5483324" y="1429783"/>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err="1" smtClean="0">
                <a:latin typeface="+mj-lt"/>
              </a:rPr>
              <a:t>Sem</a:t>
            </a:r>
            <a:r>
              <a:rPr lang="en-GB" sz="2000" dirty="0" smtClean="0">
                <a:latin typeface="+mj-lt"/>
              </a:rPr>
              <a:t>-CNN</a:t>
            </a:r>
            <a:endParaRPr lang="en-GB" sz="1200" dirty="0">
              <a:latin typeface="+mj-lt"/>
            </a:endParaRPr>
          </a:p>
        </p:txBody>
      </p:sp>
    </p:spTree>
    <p:extLst>
      <p:ext uri="{BB962C8B-B14F-4D97-AF65-F5344CB8AC3E}">
        <p14:creationId xmlns:p14="http://schemas.microsoft.com/office/powerpoint/2010/main" val="111824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22</a:t>
            </a:fld>
            <a:endParaRPr lang="en-GB"/>
          </a:p>
        </p:txBody>
      </p:sp>
      <p:pic>
        <p:nvPicPr>
          <p:cNvPr id="5122" name="Picture 2" descr="C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78" y="691033"/>
            <a:ext cx="5619750" cy="590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5777" y="1692442"/>
            <a:ext cx="7899573" cy="2308324"/>
          </a:xfrm>
          <a:prstGeom prst="rect">
            <a:avLst/>
          </a:prstGeom>
        </p:spPr>
        <p:txBody>
          <a:bodyPr wrap="square">
            <a:spAutoFit/>
          </a:bodyPr>
          <a:lstStyle/>
          <a:p>
            <a:r>
              <a:rPr lang="en-GB" sz="2400" dirty="0"/>
              <a:t>The COMRADES </a:t>
            </a:r>
            <a:r>
              <a:rPr lang="en-GB" sz="2400" b="1" dirty="0"/>
              <a:t>CREES Services </a:t>
            </a:r>
            <a:r>
              <a:rPr lang="en-GB" sz="2400" dirty="0"/>
              <a:t>(Crisis Event Extraction Service</a:t>
            </a:r>
            <a:r>
              <a:rPr lang="en-GB" sz="2400" smtClean="0"/>
              <a:t>) (Burel et al., 2018) use </a:t>
            </a:r>
            <a:r>
              <a:rPr lang="en-GB" sz="2400" dirty="0" smtClean="0"/>
              <a:t>CNNs to </a:t>
            </a:r>
            <a:r>
              <a:rPr lang="en-GB" sz="2400" dirty="0"/>
              <a:t>provide a rest </a:t>
            </a:r>
            <a:r>
              <a:rPr lang="en-GB" sz="2400" b="1" dirty="0"/>
              <a:t>API</a:t>
            </a:r>
            <a:r>
              <a:rPr lang="en-GB" sz="2400" dirty="0"/>
              <a:t> for annotating short text documents (e.g. tweets) </a:t>
            </a:r>
            <a:r>
              <a:rPr lang="en-GB" sz="2400" dirty="0" smtClean="0"/>
              <a:t>by </a:t>
            </a:r>
            <a:r>
              <a:rPr lang="en-GB" sz="2400" dirty="0"/>
              <a:t>identifying </a:t>
            </a:r>
            <a:r>
              <a:rPr lang="en-GB" sz="2400" dirty="0" smtClean="0"/>
              <a:t>:</a:t>
            </a:r>
          </a:p>
          <a:p>
            <a:pPr marL="342900" indent="-342900">
              <a:buFont typeface="+mj-lt"/>
              <a:buAutoNum type="arabicPeriod"/>
            </a:pPr>
            <a:r>
              <a:rPr lang="en-GB" sz="2400" dirty="0"/>
              <a:t>I</a:t>
            </a:r>
            <a:r>
              <a:rPr lang="en-GB" sz="2400" dirty="0" smtClean="0"/>
              <a:t>f </a:t>
            </a:r>
            <a:r>
              <a:rPr lang="en-GB" sz="2400" dirty="0"/>
              <a:t>a document is related to a </a:t>
            </a:r>
            <a:r>
              <a:rPr lang="en-GB" sz="2400" dirty="0" smtClean="0"/>
              <a:t>crisis.</a:t>
            </a:r>
          </a:p>
          <a:p>
            <a:pPr marL="342900" indent="-342900">
              <a:buFont typeface="+mj-lt"/>
              <a:buAutoNum type="arabicPeriod"/>
            </a:pPr>
            <a:r>
              <a:rPr lang="en-GB" sz="2400" dirty="0" smtClean="0"/>
              <a:t>The </a:t>
            </a:r>
            <a:r>
              <a:rPr lang="en-GB" sz="2400" dirty="0"/>
              <a:t>type of event </a:t>
            </a:r>
            <a:r>
              <a:rPr lang="en-GB" sz="2400" dirty="0" smtClean="0"/>
              <a:t>discussed.</a:t>
            </a:r>
          </a:p>
          <a:p>
            <a:pPr marL="342900" indent="-342900">
              <a:buFont typeface="+mj-lt"/>
              <a:buAutoNum type="arabicPeriod"/>
            </a:pPr>
            <a:r>
              <a:rPr lang="en-GB" sz="2400" dirty="0" smtClean="0"/>
              <a:t>The </a:t>
            </a:r>
            <a:r>
              <a:rPr lang="en-GB" sz="2400" dirty="0"/>
              <a:t>type of information present in a document:</a:t>
            </a:r>
          </a:p>
        </p:txBody>
      </p:sp>
      <p:pic>
        <p:nvPicPr>
          <p:cNvPr id="9" name="Picture 8"/>
          <p:cNvPicPr>
            <a:picLocks noChangeAspect="1"/>
          </p:cNvPicPr>
          <p:nvPr/>
        </p:nvPicPr>
        <p:blipFill>
          <a:blip r:embed="rId4"/>
          <a:stretch>
            <a:fillRect/>
          </a:stretch>
        </p:blipFill>
        <p:spPr>
          <a:xfrm>
            <a:off x="656454" y="4172591"/>
            <a:ext cx="7933038" cy="2072547"/>
          </a:xfrm>
          <a:prstGeom prst="rect">
            <a:avLst/>
          </a:prstGeom>
        </p:spPr>
      </p:pic>
      <p:sp>
        <p:nvSpPr>
          <p:cNvPr id="10" name="Rectangle 9"/>
          <p:cNvSpPr/>
          <p:nvPr/>
        </p:nvSpPr>
        <p:spPr>
          <a:xfrm>
            <a:off x="3070859" y="6171685"/>
            <a:ext cx="3042308" cy="369332"/>
          </a:xfrm>
          <a:prstGeom prst="rect">
            <a:avLst/>
          </a:prstGeom>
        </p:spPr>
        <p:txBody>
          <a:bodyPr wrap="none">
            <a:spAutoFit/>
          </a:bodyPr>
          <a:lstStyle/>
          <a:p>
            <a:r>
              <a:rPr lang="en-GB" dirty="0">
                <a:hlinkClick r:id="rId5"/>
              </a:rPr>
              <a:t>https://</a:t>
            </a:r>
            <a:r>
              <a:rPr lang="en-GB" dirty="0" smtClean="0">
                <a:hlinkClick r:id="rId5"/>
              </a:rPr>
              <a:t>evhart.github.io/crees</a:t>
            </a:r>
            <a:r>
              <a:rPr lang="en-GB" dirty="0" smtClean="0"/>
              <a:t> </a:t>
            </a:r>
            <a:endParaRPr lang="en-GB" dirty="0"/>
          </a:p>
        </p:txBody>
      </p:sp>
    </p:spTree>
    <p:extLst>
      <p:ext uri="{BB962C8B-B14F-4D97-AF65-F5344CB8AC3E}">
        <p14:creationId xmlns:p14="http://schemas.microsoft.com/office/powerpoint/2010/main" val="3320903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Classification of Crisis-related Documents</a:t>
            </a:r>
            <a:endParaRPr lang="en-GB" dirty="0"/>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224289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lnSpcReduction="10000"/>
          </a:bodyPr>
          <a:lstStyle/>
          <a:p>
            <a:r>
              <a:rPr lang="en-GB" b="1" dirty="0" smtClean="0"/>
              <a:t>Supervised text classification </a:t>
            </a:r>
            <a:r>
              <a:rPr lang="en-GB" dirty="0" smtClean="0"/>
              <a:t>can be used for </a:t>
            </a:r>
            <a:r>
              <a:rPr lang="en-GB" b="1" dirty="0" smtClean="0"/>
              <a:t>filtering</a:t>
            </a:r>
            <a:r>
              <a:rPr lang="en-GB" dirty="0" smtClean="0"/>
              <a:t> relevant and irrelevant documents during crises.</a:t>
            </a:r>
            <a:endParaRPr lang="en-GB" dirty="0"/>
          </a:p>
          <a:p>
            <a:r>
              <a:rPr lang="en-GB" b="1" dirty="0" smtClean="0"/>
              <a:t>Semantic features help situations when new types of events occur</a:t>
            </a:r>
            <a:r>
              <a:rPr lang="en-GB" dirty="0" smtClean="0"/>
              <a:t>.</a:t>
            </a:r>
          </a:p>
          <a:p>
            <a:r>
              <a:rPr lang="en-GB" dirty="0" smtClean="0"/>
              <a:t>Publically available tools and APIs can be used for </a:t>
            </a:r>
            <a:r>
              <a:rPr lang="en-GB" b="1" dirty="0" smtClean="0"/>
              <a:t>classifying documents on demand</a:t>
            </a:r>
            <a:r>
              <a:rPr lang="en-GB" dirty="0" smtClean="0"/>
              <a:t>. </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24</a:t>
            </a:fld>
            <a:endParaRPr lang="en-GB"/>
          </a:p>
        </p:txBody>
      </p:sp>
    </p:spTree>
    <p:extLst>
      <p:ext uri="{BB962C8B-B14F-4D97-AF65-F5344CB8AC3E}">
        <p14:creationId xmlns:p14="http://schemas.microsoft.com/office/powerpoint/2010/main" val="1129504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solidFill>
                  <a:schemeClr val="bg1">
                    <a:lumMod val="50000"/>
                  </a:schemeClr>
                </a:solidFill>
              </a:rPr>
              <a:t>Query filtering using  social media APIs:</a:t>
            </a:r>
          </a:p>
          <a:p>
            <a:pPr lvl="1"/>
            <a:r>
              <a:rPr lang="en-GB" sz="2000" dirty="0" smtClean="0">
                <a:solidFill>
                  <a:schemeClr val="bg1">
                    <a:lumMod val="50000"/>
                  </a:schemeClr>
                </a:solidFill>
              </a:rPr>
              <a:t>Use </a:t>
            </a:r>
            <a:r>
              <a:rPr lang="en-GB" sz="2000" dirty="0">
                <a:solidFill>
                  <a:schemeClr val="bg1">
                    <a:lumMod val="50000"/>
                  </a:schemeClr>
                </a:solidFill>
              </a:rPr>
              <a:t>hashtags, keywords, crisis specific </a:t>
            </a:r>
            <a:r>
              <a:rPr lang="en-GB" sz="2000" dirty="0" smtClean="0">
                <a:solidFill>
                  <a:schemeClr val="bg1">
                    <a:lumMod val="50000"/>
                  </a:schemeClr>
                </a:solidFill>
              </a:rPr>
              <a:t>phrases or lexicon </a:t>
            </a:r>
            <a:r>
              <a:rPr lang="en-GB" sz="2000" dirty="0">
                <a:solidFill>
                  <a:schemeClr val="bg1">
                    <a:lumMod val="50000"/>
                  </a:schemeClr>
                </a:solidFill>
              </a:rPr>
              <a:t>(impacted location </a:t>
            </a:r>
            <a:r>
              <a:rPr lang="en-GB" sz="2000" dirty="0" smtClean="0">
                <a:solidFill>
                  <a:schemeClr val="bg1">
                    <a:lumMod val="50000"/>
                  </a:schemeClr>
                </a:solidFill>
              </a:rPr>
              <a:t>name, </a:t>
            </a:r>
            <a:r>
              <a:rPr lang="en-GB" sz="2000" dirty="0">
                <a:solidFill>
                  <a:schemeClr val="bg1">
                    <a:lumMod val="50000"/>
                  </a:schemeClr>
                </a:solidFill>
              </a:rPr>
              <a:t>canonical form of disaster </a:t>
            </a:r>
            <a:r>
              <a:rPr lang="en-GB" sz="2000" dirty="0" smtClean="0">
                <a:solidFill>
                  <a:schemeClr val="bg1">
                    <a:lumMod val="50000"/>
                  </a:schemeClr>
                </a:solidFill>
              </a:rPr>
              <a:t>name - e.g</a:t>
            </a:r>
            <a:r>
              <a:rPr lang="en-GB" sz="2000" dirty="0">
                <a:solidFill>
                  <a:schemeClr val="bg1">
                    <a:lumMod val="50000"/>
                  </a:schemeClr>
                </a:solidFill>
              </a:rPr>
              <a:t>. </a:t>
            </a:r>
            <a:r>
              <a:rPr lang="en-GB" sz="2000" i="1" dirty="0">
                <a:solidFill>
                  <a:schemeClr val="bg1">
                    <a:lumMod val="50000"/>
                  </a:schemeClr>
                </a:solidFill>
              </a:rPr>
              <a:t>Hurricane Harvey</a:t>
            </a:r>
            <a:r>
              <a:rPr lang="en-GB" sz="2000" dirty="0" smtClean="0">
                <a:solidFill>
                  <a:schemeClr val="bg1">
                    <a:lumMod val="50000"/>
                  </a:schemeClr>
                </a:solidFill>
              </a:rPr>
              <a:t>).</a:t>
            </a:r>
          </a:p>
          <a:p>
            <a:pPr lvl="1"/>
            <a:endParaRPr lang="en-GB" sz="2000" dirty="0">
              <a:solidFill>
                <a:schemeClr val="bg1">
                  <a:lumMod val="50000"/>
                </a:schemeClr>
              </a:solidFill>
            </a:endParaRPr>
          </a:p>
          <a:p>
            <a:r>
              <a:rPr lang="en-GB" sz="2400" i="1" u="sng" dirty="0" smtClean="0">
                <a:solidFill>
                  <a:schemeClr val="bg1">
                    <a:lumMod val="50000"/>
                  </a:schemeClr>
                </a:solidFill>
              </a:rPr>
              <a:t>Post collection filtering (before or after storage):</a:t>
            </a:r>
          </a:p>
          <a:p>
            <a:pPr lvl="1"/>
            <a:r>
              <a:rPr lang="en-GB" sz="2000" dirty="0" smtClean="0">
                <a:solidFill>
                  <a:schemeClr val="bg1">
                    <a:lumMod val="50000"/>
                  </a:schemeClr>
                </a:solidFill>
              </a:rPr>
              <a:t>Text search (similar to above).</a:t>
            </a:r>
            <a:endParaRPr lang="en-GB" sz="2000" dirty="0">
              <a:solidFill>
                <a:schemeClr val="bg1">
                  <a:lumMod val="50000"/>
                </a:schemeClr>
              </a:solidFill>
            </a:endParaRPr>
          </a:p>
          <a:p>
            <a:pPr lvl="1"/>
            <a:r>
              <a:rPr lang="en-GB" sz="2000" dirty="0" smtClean="0">
                <a:solidFill>
                  <a:schemeClr val="bg1">
                    <a:lumMod val="50000"/>
                  </a:schemeClr>
                </a:solidFill>
              </a:rPr>
              <a:t>Semantic search (requires entity extraction)*.</a:t>
            </a:r>
            <a:endParaRPr lang="en-GB" sz="2000" dirty="0">
              <a:solidFill>
                <a:schemeClr val="bg1">
                  <a:lumMod val="50000"/>
                </a:schemeClr>
              </a:solidFill>
            </a:endParaRPr>
          </a:p>
          <a:p>
            <a:pPr lvl="1"/>
            <a:r>
              <a:rPr lang="en-GB" sz="2000" dirty="0" smtClean="0">
                <a:solidFill>
                  <a:schemeClr val="bg1">
                    <a:lumMod val="50000"/>
                  </a:schemeClr>
                </a:solidFill>
              </a:rPr>
              <a:t>Automatic categorisation / Tagging (clustering approaches, topic modelling, </a:t>
            </a:r>
            <a:r>
              <a:rPr lang="en-GB" sz="2000" b="1" dirty="0" smtClean="0"/>
              <a:t>Machine Learning models</a:t>
            </a:r>
            <a:r>
              <a:rPr lang="en-GB" sz="2000" dirty="0" smtClean="0"/>
              <a:t>)</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337782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4</a:t>
            </a:fld>
            <a:endParaRPr lang="en-GB"/>
          </a:p>
        </p:txBody>
      </p:sp>
      <p:sp>
        <p:nvSpPr>
          <p:cNvPr id="6" name="Content Placeholder 2"/>
          <p:cNvSpPr>
            <a:spLocks noGrp="1"/>
          </p:cNvSpPr>
          <p:nvPr>
            <p:ph idx="1"/>
          </p:nvPr>
        </p:nvSpPr>
        <p:spPr>
          <a:xfrm>
            <a:off x="628651" y="1828799"/>
            <a:ext cx="6167566" cy="4558553"/>
          </a:xfrm>
        </p:spPr>
        <p:txBody>
          <a:bodyPr>
            <a:normAutofit/>
          </a:bodyPr>
          <a:lstStyle/>
          <a:p>
            <a:r>
              <a:rPr lang="en-GB" dirty="0"/>
              <a:t>W</a:t>
            </a:r>
            <a:r>
              <a:rPr lang="en-GB" dirty="0" smtClean="0"/>
              <a:t>e can broadly distinguish two types of text classification approaches:</a:t>
            </a:r>
            <a:endParaRPr lang="en-GB" dirty="0"/>
          </a:p>
          <a:p>
            <a:pPr lvl="1" indent="-342900">
              <a:buFont typeface="+mj-lt"/>
              <a:buAutoNum type="arabicPeriod"/>
            </a:pPr>
            <a:r>
              <a:rPr lang="en-GB" sz="2600" i="1" u="sng" dirty="0" smtClean="0"/>
              <a:t>Unsupervised text classification:</a:t>
            </a:r>
            <a:r>
              <a:rPr lang="en-GB" sz="2400" dirty="0" smtClean="0"/>
              <a:t> e.g., clustering, LDA.</a:t>
            </a:r>
          </a:p>
          <a:p>
            <a:pPr marL="800100" lvl="2" indent="0">
              <a:buNone/>
            </a:pPr>
            <a:r>
              <a:rPr lang="en-GB" dirty="0" smtClean="0"/>
              <a:t>+ </a:t>
            </a:r>
            <a:r>
              <a:rPr lang="en-GB" sz="2000" dirty="0" smtClean="0"/>
              <a:t>Do not need categories and existing annotations.</a:t>
            </a:r>
          </a:p>
          <a:p>
            <a:pPr marL="800100" lvl="2" indent="0">
              <a:buNone/>
            </a:pPr>
            <a:r>
              <a:rPr lang="en-GB" sz="2000" dirty="0" smtClean="0"/>
              <a:t>- Inferred classes are not typed and may have limited usefulness.</a:t>
            </a:r>
          </a:p>
          <a:p>
            <a:pPr marL="1257300" lvl="2" indent="-457200">
              <a:buFontTx/>
              <a:buChar char="-"/>
            </a:pPr>
            <a:endParaRPr lang="en-GB" sz="2600" dirty="0" smtClean="0"/>
          </a:p>
          <a:p>
            <a:pPr marL="342900" lvl="1" indent="0">
              <a:buNone/>
            </a:pPr>
            <a:r>
              <a:rPr lang="en-GB" sz="2600" i="1" dirty="0" smtClean="0"/>
              <a:t>2.</a:t>
            </a:r>
            <a:r>
              <a:rPr lang="en-GB" sz="2600" dirty="0" smtClean="0"/>
              <a:t>  </a:t>
            </a:r>
            <a:r>
              <a:rPr lang="en-GB" sz="2600" i="1" u="sng" dirty="0" smtClean="0"/>
              <a:t>Supervised methods:</a:t>
            </a:r>
            <a:r>
              <a:rPr lang="en-GB" sz="2600" i="1" dirty="0" smtClean="0"/>
              <a:t> e.g., SVM, CNN.</a:t>
            </a:r>
            <a:endParaRPr lang="en-GB" sz="2600" dirty="0" smtClean="0"/>
          </a:p>
          <a:p>
            <a:pPr marL="800100" lvl="2" indent="0">
              <a:buNone/>
            </a:pPr>
            <a:r>
              <a:rPr lang="en-GB" dirty="0" smtClean="0"/>
              <a:t>+ More precise and accurate classifications.</a:t>
            </a:r>
          </a:p>
          <a:p>
            <a:pPr marL="800100" lvl="2" indent="0">
              <a:buNone/>
            </a:pPr>
            <a:r>
              <a:rPr lang="en-GB" dirty="0" smtClean="0"/>
              <a:t>- Needs annotated content.</a:t>
            </a:r>
            <a:endParaRPr lang="en-GB" dirty="0"/>
          </a:p>
        </p:txBody>
      </p:sp>
      <p:sp>
        <p:nvSpPr>
          <p:cNvPr id="7" name="Title 6"/>
          <p:cNvSpPr>
            <a:spLocks noGrp="1"/>
          </p:cNvSpPr>
          <p:nvPr>
            <p:ph type="title"/>
          </p:nvPr>
        </p:nvSpPr>
        <p:spPr/>
        <p:txBody>
          <a:bodyPr/>
          <a:lstStyle/>
          <a:p>
            <a:r>
              <a:rPr lang="en-US" dirty="0"/>
              <a:t>Machine Learning Classification Methods</a:t>
            </a:r>
            <a:endParaRPr lang="en-GB" dirty="0"/>
          </a:p>
        </p:txBody>
      </p:sp>
      <p:pic>
        <p:nvPicPr>
          <p:cNvPr id="8" name="Picture 7"/>
          <p:cNvPicPr>
            <a:picLocks noChangeAspect="1"/>
          </p:cNvPicPr>
          <p:nvPr/>
        </p:nvPicPr>
        <p:blipFill rotWithShape="1">
          <a:blip r:embed="rId3"/>
          <a:srcRect l="27106" r="37736"/>
          <a:stretch/>
        </p:blipFill>
        <p:spPr>
          <a:xfrm>
            <a:off x="7080422" y="2211014"/>
            <a:ext cx="1594022" cy="2895600"/>
          </a:xfrm>
          <a:prstGeom prst="rect">
            <a:avLst/>
          </a:prstGeom>
        </p:spPr>
      </p:pic>
    </p:spTree>
    <p:extLst>
      <p:ext uri="{BB962C8B-B14F-4D97-AF65-F5344CB8AC3E}">
        <p14:creationId xmlns:p14="http://schemas.microsoft.com/office/powerpoint/2010/main" val="151795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a:t>
            </a:r>
            <a:r>
              <a:rPr lang="en-US" dirty="0" smtClean="0"/>
              <a:t>Supervised Machine </a:t>
            </a:r>
            <a:r>
              <a:rPr lang="en-US" dirty="0"/>
              <a:t>Learning methods</a:t>
            </a:r>
          </a:p>
        </p:txBody>
      </p:sp>
      <p:sp>
        <p:nvSpPr>
          <p:cNvPr id="3" name="Content Placeholder 2"/>
          <p:cNvSpPr>
            <a:spLocks noGrp="1"/>
          </p:cNvSpPr>
          <p:nvPr>
            <p:ph idx="1"/>
          </p:nvPr>
        </p:nvSpPr>
        <p:spPr>
          <a:xfrm>
            <a:off x="628650" y="1825625"/>
            <a:ext cx="4017491" cy="4351338"/>
          </a:xfrm>
        </p:spPr>
        <p:txBody>
          <a:bodyPr>
            <a:normAutofit/>
          </a:bodyPr>
          <a:lstStyle/>
          <a:p>
            <a:pPr marL="342900" lvl="1" indent="-342900">
              <a:spcBef>
                <a:spcPts val="750"/>
              </a:spcBef>
              <a:buFontTx/>
              <a:buChar char="-"/>
            </a:pPr>
            <a:r>
              <a:rPr lang="en-US" sz="2800" dirty="0" smtClean="0">
                <a:ea typeface="Open Sans" charset="0"/>
                <a:cs typeface="Open Sans" charset="0"/>
              </a:rPr>
              <a:t>Support </a:t>
            </a:r>
            <a:r>
              <a:rPr lang="en-US" sz="2800" dirty="0">
                <a:ea typeface="Open Sans" charset="0"/>
                <a:cs typeface="Open Sans" charset="0"/>
              </a:rPr>
              <a:t>Vector </a:t>
            </a:r>
            <a:r>
              <a:rPr lang="en-US" sz="2800" dirty="0" smtClean="0">
                <a:ea typeface="Open Sans" charset="0"/>
                <a:cs typeface="Open Sans" charset="0"/>
              </a:rPr>
              <a:t>Machines (SVM).</a:t>
            </a:r>
          </a:p>
          <a:p>
            <a:pPr marL="342900" lvl="1" indent="-342900">
              <a:spcBef>
                <a:spcPts val="750"/>
              </a:spcBef>
              <a:buFontTx/>
              <a:buChar char="-"/>
            </a:pPr>
            <a:r>
              <a:rPr lang="en-US" sz="2800" dirty="0" smtClean="0">
                <a:ea typeface="Open Sans" charset="0"/>
                <a:cs typeface="Open Sans" charset="0"/>
              </a:rPr>
              <a:t>Logistic Regression.</a:t>
            </a:r>
          </a:p>
          <a:p>
            <a:pPr marL="342900" lvl="1" indent="-342900">
              <a:spcBef>
                <a:spcPts val="750"/>
              </a:spcBef>
              <a:buFontTx/>
              <a:buChar char="-"/>
            </a:pPr>
            <a:r>
              <a:rPr lang="en-US" sz="2800" dirty="0" smtClean="0">
                <a:ea typeface="Open Sans" charset="0"/>
                <a:cs typeface="Open Sans" charset="0"/>
              </a:rPr>
              <a:t>Random Forest.</a:t>
            </a:r>
          </a:p>
          <a:p>
            <a:pPr marL="342900" lvl="1" indent="-342900">
              <a:spcBef>
                <a:spcPts val="750"/>
              </a:spcBef>
              <a:buFontTx/>
              <a:buChar char="-"/>
            </a:pPr>
            <a:r>
              <a:rPr lang="en-US" sz="2800" dirty="0" smtClean="0">
                <a:ea typeface="Open Sans" charset="0"/>
                <a:cs typeface="Open Sans" charset="0"/>
              </a:rPr>
              <a:t>Decision Trees.</a:t>
            </a:r>
          </a:p>
          <a:p>
            <a:pPr marL="342900" lvl="1" indent="-342900">
              <a:spcBef>
                <a:spcPts val="750"/>
              </a:spcBef>
              <a:buFontTx/>
              <a:buChar char="-"/>
            </a:pPr>
            <a:r>
              <a:rPr lang="en-US" sz="2800" dirty="0" smtClean="0">
                <a:ea typeface="Open Sans" charset="0"/>
                <a:cs typeface="Open Sans" charset="0"/>
              </a:rPr>
              <a:t>Deep Learning (Deep Neural Networks): </a:t>
            </a:r>
          </a:p>
          <a:p>
            <a:pPr marL="800100" lvl="2" indent="-342900">
              <a:spcBef>
                <a:spcPts val="750"/>
              </a:spcBef>
              <a:buFontTx/>
              <a:buChar char="-"/>
            </a:pPr>
            <a:r>
              <a:rPr lang="en-US" sz="2400" dirty="0" smtClean="0">
                <a:ea typeface="Open Sans" charset="0"/>
                <a:cs typeface="Open Sans" charset="0"/>
              </a:rPr>
              <a:t>E.g., CNN</a:t>
            </a:r>
            <a:r>
              <a:rPr lang="en-US" sz="2400" dirty="0">
                <a:ea typeface="Open Sans" charset="0"/>
                <a:cs typeface="Open Sans" charset="0"/>
              </a:rPr>
              <a:t>, RNN, </a:t>
            </a:r>
            <a:r>
              <a:rPr lang="en-US" sz="2400" dirty="0" smtClean="0">
                <a:ea typeface="Open Sans" charset="0"/>
                <a:cs typeface="Open Sans" charset="0"/>
              </a:rPr>
              <a:t>LSTM.</a:t>
            </a:r>
            <a:endParaRPr lang="en-US" sz="2400" dirty="0">
              <a:ea typeface="Open Sans" charset="0"/>
              <a:cs typeface="Open Sans" charset="0"/>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5</a:t>
            </a:fld>
            <a:endParaRPr lang="en-GB" dirty="0"/>
          </a:p>
        </p:txBody>
      </p:sp>
      <p:pic>
        <p:nvPicPr>
          <p:cNvPr id="1028" name="Picture 4" descr="https://qph.ec.quoracdn.net/main-qimg-e0060865872cba85cf59df35c61de62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685" y="2046282"/>
            <a:ext cx="3016453" cy="22080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r="26944" b="55182"/>
          <a:stretch/>
        </p:blipFill>
        <p:spPr>
          <a:xfrm>
            <a:off x="4167572" y="4632196"/>
            <a:ext cx="4462680" cy="2002900"/>
          </a:xfrm>
          <a:prstGeom prst="rect">
            <a:avLst/>
          </a:prstGeom>
        </p:spPr>
      </p:pic>
    </p:spTree>
    <p:extLst>
      <p:ext uri="{BB962C8B-B14F-4D97-AF65-F5344CB8AC3E}">
        <p14:creationId xmlns:p14="http://schemas.microsoft.com/office/powerpoint/2010/main" val="38312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6</a:t>
            </a:fld>
            <a:endParaRPr lang="en-GB"/>
          </a:p>
        </p:txBody>
      </p:sp>
      <p:sp>
        <p:nvSpPr>
          <p:cNvPr id="7" name="Title 6"/>
          <p:cNvSpPr>
            <a:spLocks noGrp="1"/>
          </p:cNvSpPr>
          <p:nvPr>
            <p:ph type="title"/>
          </p:nvPr>
        </p:nvSpPr>
        <p:spPr/>
        <p:txBody>
          <a:bodyPr>
            <a:normAutofit fontScale="90000"/>
          </a:bodyPr>
          <a:lstStyle/>
          <a:p>
            <a:r>
              <a:rPr lang="en-US" dirty="0" smtClean="0"/>
              <a:t>Beyond n-grams – Contextual Semantics and Statistical Features (1)</a:t>
            </a:r>
            <a:endParaRPr lang="en-GB" dirty="0"/>
          </a:p>
        </p:txBody>
      </p:sp>
      <p:sp>
        <p:nvSpPr>
          <p:cNvPr id="9" name="Rectangle 8"/>
          <p:cNvSpPr/>
          <p:nvPr/>
        </p:nvSpPr>
        <p:spPr>
          <a:xfrm>
            <a:off x="1052764" y="2691630"/>
            <a:ext cx="1470208"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Politician / Person</a:t>
            </a:r>
            <a:endParaRPr lang="en-US" sz="1100" dirty="0">
              <a:solidFill>
                <a:schemeClr val="bg1"/>
              </a:solidFill>
              <a:latin typeface="+mj-lt"/>
              <a:ea typeface="Roboto Light" charset="0"/>
              <a:cs typeface="Roboto Light" charset="0"/>
            </a:endParaRPr>
          </a:p>
        </p:txBody>
      </p:sp>
      <p:sp>
        <p:nvSpPr>
          <p:cNvPr id="10" name="Rectangle 9"/>
          <p:cNvSpPr/>
          <p:nvPr/>
        </p:nvSpPr>
        <p:spPr>
          <a:xfrm>
            <a:off x="4563873" y="2685785"/>
            <a:ext cx="1959574"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Sports Event / Social Event / Event</a:t>
            </a:r>
            <a:endParaRPr lang="en-US" sz="1100" dirty="0">
              <a:solidFill>
                <a:schemeClr val="bg1"/>
              </a:solidFill>
              <a:latin typeface="+mj-lt"/>
              <a:ea typeface="Roboto Light" charset="0"/>
              <a:cs typeface="Roboto Light" charset="0"/>
            </a:endParaRPr>
          </a:p>
        </p:txBody>
      </p:sp>
      <p:sp>
        <p:nvSpPr>
          <p:cNvPr id="11" name="Rectangle 10"/>
          <p:cNvSpPr/>
          <p:nvPr/>
        </p:nvSpPr>
        <p:spPr>
          <a:xfrm>
            <a:off x="6672265" y="2691630"/>
            <a:ext cx="1470208" cy="591112"/>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Disaster / Event</a:t>
            </a:r>
            <a:endParaRPr lang="en-US" sz="1100" dirty="0">
              <a:solidFill>
                <a:schemeClr val="bg1"/>
              </a:solidFill>
              <a:latin typeface="+mj-lt"/>
              <a:ea typeface="Roboto Light" charset="0"/>
              <a:cs typeface="Roboto Light" charset="0"/>
            </a:endParaRPr>
          </a:p>
        </p:txBody>
      </p:sp>
      <p:cxnSp>
        <p:nvCxnSpPr>
          <p:cNvPr id="12" name="Straight Arrow Connector 11"/>
          <p:cNvCxnSpPr/>
          <p:nvPr/>
        </p:nvCxnSpPr>
        <p:spPr>
          <a:xfrm flipH="1">
            <a:off x="4944152" y="2311762"/>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653315" y="1957688"/>
            <a:ext cx="619967" cy="338534"/>
          </a:xfrm>
          <a:prstGeom prst="rect">
            <a:avLst/>
          </a:prstGeom>
        </p:spPr>
      </p:pic>
      <p:cxnSp>
        <p:nvCxnSpPr>
          <p:cNvPr id="14" name="Straight Arrow Connector 13"/>
          <p:cNvCxnSpPr/>
          <p:nvPr/>
        </p:nvCxnSpPr>
        <p:spPr>
          <a:xfrm flipH="1">
            <a:off x="1787867" y="2319954"/>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849581" y="2319953"/>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6" name="Picture 15" descr="Screen Shot 2017-07-05 at 00.10.30.png"/>
          <p:cNvPicPr>
            <a:picLocks noChangeAspect="1"/>
          </p:cNvPicPr>
          <p:nvPr/>
        </p:nvPicPr>
        <p:blipFill rotWithShape="1">
          <a:blip r:embed="rId4" cstate="print">
            <a:extLst>
              <a:ext uri="{28A0092B-C50C-407E-A947-70E740481C1C}">
                <a14:useLocalDpi xmlns:a14="http://schemas.microsoft.com/office/drawing/2010/main" val="0"/>
              </a:ext>
            </a:extLst>
          </a:blip>
          <a:srcRect r="51299" b="46399"/>
          <a:stretch/>
        </p:blipFill>
        <p:spPr>
          <a:xfrm>
            <a:off x="2653386" y="2510908"/>
            <a:ext cx="1761494" cy="939146"/>
          </a:xfrm>
          <a:prstGeom prst="rect">
            <a:avLst/>
          </a:prstGeom>
        </p:spPr>
      </p:pic>
      <p:sp>
        <p:nvSpPr>
          <p:cNvPr id="17" name="TextBox 16"/>
          <p:cNvSpPr txBox="1"/>
          <p:nvPr/>
        </p:nvSpPr>
        <p:spPr>
          <a:xfrm>
            <a:off x="1244010" y="1933065"/>
            <a:ext cx="7992888" cy="400110"/>
          </a:xfrm>
          <a:prstGeom prst="rect">
            <a:avLst/>
          </a:prstGeom>
          <a:noFill/>
        </p:spPr>
        <p:txBody>
          <a:bodyPr wrap="square" rtlCol="0">
            <a:spAutoFit/>
          </a:bodyPr>
          <a:lstStyle/>
          <a:p>
            <a:pPr marL="0" lvl="3"/>
            <a:r>
              <a:rPr lang="en-GB" sz="2000" u="sng" dirty="0"/>
              <a:t>Obama</a:t>
            </a:r>
            <a:r>
              <a:rPr lang="en-GB" sz="2000" dirty="0"/>
              <a:t> attends vigil for </a:t>
            </a:r>
            <a:r>
              <a:rPr lang="en-GB" sz="2000" u="sng" dirty="0"/>
              <a:t>Boston Marathon</a:t>
            </a:r>
            <a:r>
              <a:rPr lang="en-GB" sz="2000" dirty="0"/>
              <a:t> </a:t>
            </a:r>
            <a:r>
              <a:rPr lang="en-GB" sz="2000" u="sng" dirty="0"/>
              <a:t>bombing</a:t>
            </a:r>
            <a:r>
              <a:rPr lang="en-GB" sz="2000" dirty="0"/>
              <a:t> victims</a:t>
            </a:r>
            <a:endParaRPr lang="en-GB" sz="1400" dirty="0"/>
          </a:p>
        </p:txBody>
      </p:sp>
      <p:sp>
        <p:nvSpPr>
          <p:cNvPr id="19" name="Content Placeholder 2"/>
          <p:cNvSpPr>
            <a:spLocks noGrp="1"/>
          </p:cNvSpPr>
          <p:nvPr>
            <p:ph idx="1"/>
          </p:nvPr>
        </p:nvSpPr>
        <p:spPr>
          <a:xfrm>
            <a:off x="1244010" y="3736828"/>
            <a:ext cx="6871901" cy="2627087"/>
          </a:xfrm>
        </p:spPr>
        <p:txBody>
          <a:bodyPr>
            <a:normAutofit fontScale="85000" lnSpcReduction="10000"/>
          </a:bodyPr>
          <a:lstStyle/>
          <a:p>
            <a:pPr marL="0" lvl="1" indent="0">
              <a:spcBef>
                <a:spcPts val="750"/>
              </a:spcBef>
              <a:buNone/>
            </a:pPr>
            <a:r>
              <a:rPr lang="en-US" dirty="0" smtClean="0">
                <a:ea typeface="Open Sans" charset="0"/>
                <a:cs typeface="Open Sans" charset="0"/>
              </a:rPr>
              <a:t>Additional context about textual structure and semantics can </a:t>
            </a:r>
            <a:r>
              <a:rPr lang="en-US" b="1" dirty="0" smtClean="0">
                <a:ea typeface="Open Sans" charset="0"/>
                <a:cs typeface="Open Sans" charset="0"/>
              </a:rPr>
              <a:t>improve the classification of short documents</a:t>
            </a:r>
            <a:r>
              <a:rPr lang="en-US" dirty="0" smtClean="0">
                <a:ea typeface="Open Sans" charset="0"/>
                <a:cs typeface="Open Sans" charset="0"/>
              </a:rPr>
              <a:t>:</a:t>
            </a:r>
          </a:p>
          <a:p>
            <a:pPr marL="457200" lvl="1" indent="-457200">
              <a:spcBef>
                <a:spcPts val="750"/>
              </a:spcBef>
              <a:buFont typeface="+mj-lt"/>
              <a:buAutoNum type="arabicPeriod"/>
            </a:pPr>
            <a:r>
              <a:rPr lang="en-US" b="1" dirty="0" smtClean="0">
                <a:ea typeface="Open Sans" charset="0"/>
                <a:cs typeface="Open Sans" charset="0"/>
              </a:rPr>
              <a:t>N-grams</a:t>
            </a:r>
            <a:r>
              <a:rPr lang="en-US" dirty="0" smtClean="0">
                <a:ea typeface="Open Sans" charset="0"/>
                <a:cs typeface="Open Sans" charset="0"/>
              </a:rPr>
              <a:t> (n-words tokens )are </a:t>
            </a:r>
            <a:r>
              <a:rPr lang="en-US" dirty="0">
                <a:ea typeface="Open Sans" charset="0"/>
                <a:cs typeface="Open Sans" charset="0"/>
              </a:rPr>
              <a:t>the tokenized form of the original text of a document which are used as </a:t>
            </a:r>
            <a:r>
              <a:rPr lang="en-US" dirty="0" smtClean="0">
                <a:ea typeface="Open Sans" charset="0"/>
                <a:cs typeface="Open Sans" charset="0"/>
              </a:rPr>
              <a:t>features.</a:t>
            </a:r>
          </a:p>
          <a:p>
            <a:pPr marL="457200" lvl="1" indent="-457200">
              <a:spcBef>
                <a:spcPts val="750"/>
              </a:spcBef>
              <a:buFont typeface="+mj-lt"/>
              <a:buAutoNum type="arabicPeriod"/>
            </a:pPr>
            <a:r>
              <a:rPr lang="en-US" dirty="0" smtClean="0">
                <a:ea typeface="Open Sans" charset="0"/>
                <a:cs typeface="Open Sans" charset="0"/>
              </a:rPr>
              <a:t>Adding </a:t>
            </a:r>
            <a:r>
              <a:rPr lang="en-US" b="1" dirty="0">
                <a:ea typeface="Open Sans" charset="0"/>
                <a:cs typeface="Open Sans" charset="0"/>
              </a:rPr>
              <a:t>semantics</a:t>
            </a:r>
            <a:r>
              <a:rPr lang="en-US" dirty="0">
                <a:ea typeface="Open Sans" charset="0"/>
                <a:cs typeface="Open Sans" charset="0"/>
              </a:rPr>
              <a:t> to individual tokens can establish a consistency within crisis relevant information and enhance the discriminative power of </a:t>
            </a:r>
            <a:r>
              <a:rPr lang="en-US" dirty="0" smtClean="0">
                <a:ea typeface="Open Sans" charset="0"/>
                <a:cs typeface="Open Sans" charset="0"/>
              </a:rPr>
              <a:t>classifiers.</a:t>
            </a:r>
          </a:p>
          <a:p>
            <a:pPr marL="457200" lvl="1" indent="-457200">
              <a:spcBef>
                <a:spcPts val="750"/>
              </a:spcBef>
              <a:buFont typeface="+mj-lt"/>
              <a:buAutoNum type="arabicPeriod"/>
            </a:pPr>
            <a:r>
              <a:rPr lang="en-US" dirty="0" smtClean="0">
                <a:ea typeface="Open Sans" charset="0"/>
                <a:cs typeface="Open Sans" charset="0"/>
              </a:rPr>
              <a:t>Add </a:t>
            </a:r>
            <a:r>
              <a:rPr lang="en-US" b="1" dirty="0">
                <a:ea typeface="Open Sans" charset="0"/>
                <a:cs typeface="Open Sans" charset="0"/>
              </a:rPr>
              <a:t>statistical features </a:t>
            </a:r>
            <a:r>
              <a:rPr lang="en-US" dirty="0">
                <a:ea typeface="Open Sans" charset="0"/>
                <a:cs typeface="Open Sans" charset="0"/>
              </a:rPr>
              <a:t>to the feature set to inject various statistical properties of the text.</a:t>
            </a:r>
          </a:p>
          <a:p>
            <a:pPr marL="257175" lvl="1" indent="-257175">
              <a:spcBef>
                <a:spcPts val="750"/>
              </a:spcBef>
              <a:buFont typeface="Wingdings" charset="2"/>
              <a:buChar char="Ø"/>
            </a:pPr>
            <a:endParaRPr lang="en-US" dirty="0">
              <a:ea typeface="Open Sans" charset="0"/>
              <a:cs typeface="Open Sans" charset="0"/>
            </a:endParaRPr>
          </a:p>
          <a:p>
            <a:endParaRPr lang="en-US" dirty="0"/>
          </a:p>
        </p:txBody>
      </p:sp>
    </p:spTree>
    <p:extLst>
      <p:ext uri="{BB962C8B-B14F-4D97-AF65-F5344CB8AC3E}">
        <p14:creationId xmlns:p14="http://schemas.microsoft.com/office/powerpoint/2010/main" val="2126285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Feature</a:t>
            </a:r>
          </a:p>
        </p:txBody>
      </p:sp>
      <p:sp>
        <p:nvSpPr>
          <p:cNvPr id="3" name="Content Placeholder 2"/>
          <p:cNvSpPr>
            <a:spLocks noGrp="1"/>
          </p:cNvSpPr>
          <p:nvPr>
            <p:ph idx="1"/>
          </p:nvPr>
        </p:nvSpPr>
        <p:spPr>
          <a:xfrm>
            <a:off x="628650" y="1825625"/>
            <a:ext cx="7872799" cy="4351338"/>
          </a:xfrm>
        </p:spPr>
        <p:txBody>
          <a:bodyPr>
            <a:normAutofit/>
          </a:bodyPr>
          <a:lstStyle/>
          <a:p>
            <a:pPr marL="0" lvl="1" indent="0">
              <a:spcBef>
                <a:spcPts val="750"/>
              </a:spcBef>
              <a:buNone/>
            </a:pPr>
            <a:r>
              <a:rPr lang="en-US" dirty="0" smtClean="0">
                <a:ea typeface="Open Sans" charset="0"/>
                <a:cs typeface="Open Sans" charset="0"/>
              </a:rPr>
              <a:t>Example of statistical features:</a:t>
            </a:r>
          </a:p>
          <a:p>
            <a:pPr marL="342900" lvl="1" indent="-342900">
              <a:spcBef>
                <a:spcPts val="750"/>
              </a:spcBef>
              <a:buFontTx/>
              <a:buChar char="-"/>
            </a:pPr>
            <a:r>
              <a:rPr lang="en-US" dirty="0" smtClean="0">
                <a:ea typeface="Open Sans" charset="0"/>
                <a:cs typeface="Open Sans" charset="0"/>
              </a:rPr>
              <a:t>Text length.</a:t>
            </a:r>
          </a:p>
          <a:p>
            <a:pPr marL="342900" lvl="1" indent="-342900">
              <a:spcBef>
                <a:spcPts val="750"/>
              </a:spcBef>
              <a:buFontTx/>
              <a:buChar char="-"/>
            </a:pPr>
            <a:r>
              <a:rPr lang="en-US" dirty="0" smtClean="0">
                <a:ea typeface="Open Sans" charset="0"/>
                <a:cs typeface="Open Sans" charset="0"/>
              </a:rPr>
              <a:t>Number </a:t>
            </a:r>
            <a:r>
              <a:rPr lang="en-US" dirty="0">
                <a:ea typeface="Open Sans" charset="0"/>
                <a:cs typeface="Open Sans" charset="0"/>
              </a:rPr>
              <a:t>of </a:t>
            </a:r>
            <a:r>
              <a:rPr lang="en-US" dirty="0" smtClean="0">
                <a:ea typeface="Open Sans" charset="0"/>
                <a:cs typeface="Open Sans" charset="0"/>
              </a:rPr>
              <a:t>words.</a:t>
            </a:r>
          </a:p>
          <a:p>
            <a:pPr marL="342900" lvl="1" indent="-342900">
              <a:spcBef>
                <a:spcPts val="750"/>
              </a:spcBef>
              <a:buFontTx/>
              <a:buChar char="-"/>
            </a:pPr>
            <a:r>
              <a:rPr lang="en-US" dirty="0" smtClean="0">
                <a:ea typeface="Open Sans" charset="0"/>
                <a:cs typeface="Open Sans" charset="0"/>
              </a:rPr>
              <a:t>Presence </a:t>
            </a:r>
            <a:r>
              <a:rPr lang="en-US" dirty="0">
                <a:ea typeface="Open Sans" charset="0"/>
                <a:cs typeface="Open Sans" charset="0"/>
              </a:rPr>
              <a:t>and count of various Parts of </a:t>
            </a:r>
            <a:r>
              <a:rPr lang="en-US" dirty="0" smtClean="0">
                <a:ea typeface="Open Sans" charset="0"/>
                <a:cs typeface="Open Sans" charset="0"/>
              </a:rPr>
              <a:t>Speech (</a:t>
            </a:r>
            <a:r>
              <a:rPr lang="en-US" dirty="0" err="1" smtClean="0">
                <a:ea typeface="Open Sans" charset="0"/>
                <a:cs typeface="Open Sans" charset="0"/>
              </a:rPr>
              <a:t>PoS</a:t>
            </a:r>
            <a:r>
              <a:rPr lang="en-US" dirty="0" smtClean="0">
                <a:ea typeface="Open Sans" charset="0"/>
                <a:cs typeface="Open Sans" charset="0"/>
              </a:rPr>
              <a:t>).</a:t>
            </a:r>
          </a:p>
          <a:p>
            <a:pPr marL="342900" lvl="1" indent="-342900">
              <a:spcBef>
                <a:spcPts val="750"/>
              </a:spcBef>
              <a:buFontTx/>
              <a:buChar char="-"/>
            </a:pPr>
            <a:r>
              <a:rPr lang="en-US" dirty="0" smtClean="0">
                <a:ea typeface="Open Sans" charset="0"/>
                <a:cs typeface="Open Sans" charset="0"/>
              </a:rPr>
              <a:t>Data </a:t>
            </a:r>
            <a:r>
              <a:rPr lang="en-US" dirty="0">
                <a:ea typeface="Open Sans" charset="0"/>
                <a:cs typeface="Open Sans" charset="0"/>
              </a:rPr>
              <a:t>specific features such as </a:t>
            </a:r>
            <a:r>
              <a:rPr lang="en-US" dirty="0" smtClean="0">
                <a:ea typeface="Open Sans" charset="0"/>
                <a:cs typeface="Open Sans" charset="0"/>
              </a:rPr>
              <a:t>hashtags </a:t>
            </a:r>
            <a:r>
              <a:rPr lang="en-US" dirty="0">
                <a:ea typeface="Open Sans" charset="0"/>
                <a:cs typeface="Open Sans" charset="0"/>
              </a:rPr>
              <a:t>(in </a:t>
            </a:r>
            <a:r>
              <a:rPr lang="en-US" dirty="0" smtClean="0">
                <a:ea typeface="Open Sans" charset="0"/>
                <a:cs typeface="Open Sans" charset="0"/>
              </a:rPr>
              <a:t>tweets).</a:t>
            </a:r>
          </a:p>
          <a:p>
            <a:pPr marL="800100" lvl="2" indent="-342900">
              <a:spcBef>
                <a:spcPts val="750"/>
              </a:spcBef>
              <a:buFontTx/>
              <a:buChar char="-"/>
            </a:pPr>
            <a:r>
              <a:rPr lang="en-US" i="1" dirty="0" smtClean="0">
                <a:ea typeface="Open Sans" charset="0"/>
                <a:cs typeface="Open Sans" charset="0"/>
              </a:rPr>
              <a:t>E.g., </a:t>
            </a:r>
            <a:r>
              <a:rPr lang="en-GB" i="1" dirty="0"/>
              <a:t>#</a:t>
            </a:r>
            <a:r>
              <a:rPr lang="en-GB" i="1" dirty="0" err="1"/>
              <a:t>neworleans</a:t>
            </a:r>
            <a:r>
              <a:rPr lang="en-GB" i="1" dirty="0"/>
              <a:t> #</a:t>
            </a:r>
            <a:r>
              <a:rPr lang="en-GB" i="1" dirty="0" err="1"/>
              <a:t>nola</a:t>
            </a:r>
            <a:r>
              <a:rPr lang="en-GB" i="1" dirty="0"/>
              <a:t> #</a:t>
            </a:r>
            <a:r>
              <a:rPr lang="en-GB" i="1" dirty="0" err="1"/>
              <a:t>gretna</a:t>
            </a:r>
            <a:r>
              <a:rPr lang="en-GB" i="1" dirty="0"/>
              <a:t> #</a:t>
            </a:r>
            <a:r>
              <a:rPr lang="en-GB" i="1" dirty="0" err="1"/>
              <a:t>westbank</a:t>
            </a:r>
            <a:r>
              <a:rPr lang="en-GB" i="1" dirty="0"/>
              <a:t> #</a:t>
            </a:r>
            <a:r>
              <a:rPr lang="en-GB" i="1" dirty="0" err="1"/>
              <a:t>algiers</a:t>
            </a:r>
            <a:r>
              <a:rPr lang="en-GB" i="1" dirty="0"/>
              <a:t> #</a:t>
            </a:r>
            <a:r>
              <a:rPr lang="en-GB" i="1" dirty="0" err="1"/>
              <a:t>avondale</a:t>
            </a:r>
            <a:r>
              <a:rPr lang="en-GB" i="1" dirty="0"/>
              <a:t> #</a:t>
            </a:r>
            <a:r>
              <a:rPr lang="en-GB" i="1" dirty="0" err="1"/>
              <a:t>nolafood</a:t>
            </a:r>
            <a:r>
              <a:rPr lang="en-GB" i="1" dirty="0"/>
              <a:t> #</a:t>
            </a:r>
            <a:r>
              <a:rPr lang="en-GB" i="1" dirty="0" err="1"/>
              <a:t>nolanightlife</a:t>
            </a:r>
            <a:r>
              <a:rPr lang="en-GB" i="1" dirty="0"/>
              <a:t> #</a:t>
            </a:r>
            <a:r>
              <a:rPr lang="en-GB" i="1" dirty="0" err="1"/>
              <a:t>twt</a:t>
            </a:r>
            <a:r>
              <a:rPr lang="en-GB" i="1" dirty="0"/>
              <a:t> #</a:t>
            </a:r>
            <a:r>
              <a:rPr lang="en-GB" i="1" dirty="0" err="1" smtClean="0"/>
              <a:t>hurricanekatrina</a:t>
            </a:r>
            <a:r>
              <a:rPr lang="en-GB" i="1" dirty="0" smtClean="0"/>
              <a:t>.</a:t>
            </a:r>
            <a:endParaRPr lang="en-US" i="1" dirty="0" smtClean="0">
              <a:ea typeface="Open Sans" charset="0"/>
              <a:cs typeface="Open Sans" charset="0"/>
            </a:endParaRPr>
          </a:p>
          <a:p>
            <a:pPr marL="342900" lvl="1" indent="-342900">
              <a:spcBef>
                <a:spcPts val="750"/>
              </a:spcBef>
              <a:buFontTx/>
              <a:buChar char="-"/>
            </a:pPr>
            <a:r>
              <a:rPr lang="en-US" dirty="0" smtClean="0">
                <a:ea typeface="Open Sans" charset="0"/>
                <a:cs typeface="Open Sans" charset="0"/>
              </a:rPr>
              <a:t>Readability Score (Gunning Fox Index using average sentence length (ASL) and percentage of complex words (PCW) : 0.4*(ASL + PCW)).</a:t>
            </a:r>
          </a:p>
        </p:txBody>
      </p:sp>
      <p:sp>
        <p:nvSpPr>
          <p:cNvPr id="4" name="Slide Number Placeholder 3"/>
          <p:cNvSpPr>
            <a:spLocks noGrp="1"/>
          </p:cNvSpPr>
          <p:nvPr>
            <p:ph type="sldNum" sz="quarter" idx="12"/>
          </p:nvPr>
        </p:nvSpPr>
        <p:spPr/>
        <p:txBody>
          <a:bodyPr/>
          <a:lstStyle/>
          <a:p>
            <a:fld id="{D63D4D68-E5E1-497F-B018-33FA9D88ECA8}" type="slidenum">
              <a:rPr lang="en-GB" smtClean="0"/>
              <a:t>7</a:t>
            </a:fld>
            <a:endParaRPr lang="en-GB"/>
          </a:p>
        </p:txBody>
      </p:sp>
      <p:pic>
        <p:nvPicPr>
          <p:cNvPr id="2050" name="Picture 2" descr="Image result for part of speech ta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831849"/>
            <a:ext cx="3234124" cy="22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52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bpedia graph"/>
          <p:cNvPicPr>
            <a:picLocks noChangeAspect="1" noChangeArrowheads="1"/>
          </p:cNvPicPr>
          <p:nvPr/>
        </p:nvPicPr>
        <p:blipFill rotWithShape="1">
          <a:blip r:embed="rId3">
            <a:extLst>
              <a:ext uri="{28A0092B-C50C-407E-A947-70E740481C1C}">
                <a14:useLocalDpi xmlns:a14="http://schemas.microsoft.com/office/drawing/2010/main" val="0"/>
              </a:ext>
            </a:extLst>
          </a:blip>
          <a:srcRect r="47308" b="13683"/>
          <a:stretch/>
        </p:blipFill>
        <p:spPr bwMode="auto">
          <a:xfrm>
            <a:off x="5244285" y="469728"/>
            <a:ext cx="3899716" cy="6388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Semantic Features</a:t>
            </a:r>
          </a:p>
        </p:txBody>
      </p:sp>
      <p:sp>
        <p:nvSpPr>
          <p:cNvPr id="3" name="Content Placeholder 2"/>
          <p:cNvSpPr>
            <a:spLocks noGrp="1"/>
          </p:cNvSpPr>
          <p:nvPr>
            <p:ph idx="1"/>
          </p:nvPr>
        </p:nvSpPr>
        <p:spPr>
          <a:xfrm>
            <a:off x="628650" y="1825625"/>
            <a:ext cx="5698009" cy="4351338"/>
          </a:xfrm>
        </p:spPr>
        <p:txBody>
          <a:bodyPr>
            <a:normAutofit fontScale="92500" lnSpcReduction="20000"/>
          </a:bodyPr>
          <a:lstStyle/>
          <a:p>
            <a:pPr marL="0" indent="0">
              <a:buNone/>
            </a:pPr>
            <a:r>
              <a:rPr lang="en-US" dirty="0" smtClean="0"/>
              <a:t>Additional information about the terms found in document can be extracted using </a:t>
            </a:r>
            <a:r>
              <a:rPr lang="en-US" b="1" dirty="0" smtClean="0"/>
              <a:t>NER tools</a:t>
            </a:r>
            <a:r>
              <a:rPr lang="en-US" dirty="0" smtClean="0"/>
              <a:t>, </a:t>
            </a:r>
            <a:r>
              <a:rPr lang="en-US" b="1" dirty="0" smtClean="0"/>
              <a:t>entity linking tools and semantic databases</a:t>
            </a:r>
            <a:r>
              <a:rPr lang="en-US" dirty="0" smtClean="0"/>
              <a:t> (e.g., </a:t>
            </a:r>
            <a:r>
              <a:rPr lang="en-US" dirty="0" err="1" smtClean="0"/>
              <a:t>Dbpedia</a:t>
            </a:r>
            <a:r>
              <a:rPr lang="en-US" dirty="0" smtClean="0"/>
              <a:t>, </a:t>
            </a:r>
            <a:r>
              <a:rPr lang="en-US" dirty="0" err="1" smtClean="0"/>
              <a:t>Wordnet</a:t>
            </a:r>
            <a:r>
              <a:rPr lang="en-US" dirty="0" smtClean="0"/>
              <a:t>, etc.):</a:t>
            </a:r>
            <a:endParaRPr lang="en-US" dirty="0"/>
          </a:p>
          <a:p>
            <a:pPr>
              <a:buFontTx/>
              <a:buChar char="-"/>
            </a:pPr>
            <a:r>
              <a:rPr lang="en-US" dirty="0" smtClean="0"/>
              <a:t>Co-occurring </a:t>
            </a:r>
            <a:r>
              <a:rPr lang="en-US" dirty="0"/>
              <a:t>words (from a data </a:t>
            </a:r>
            <a:r>
              <a:rPr lang="en-US" dirty="0" smtClean="0"/>
              <a:t>corpus).</a:t>
            </a:r>
          </a:p>
          <a:p>
            <a:pPr>
              <a:buFontTx/>
              <a:buChar char="-"/>
            </a:pPr>
            <a:r>
              <a:rPr lang="en-US" dirty="0" smtClean="0"/>
              <a:t>Extracted entities</a:t>
            </a:r>
          </a:p>
          <a:p>
            <a:pPr>
              <a:buFontTx/>
              <a:buChar char="-"/>
            </a:pPr>
            <a:r>
              <a:rPr lang="en-US" dirty="0" smtClean="0"/>
              <a:t>Properties </a:t>
            </a:r>
            <a:r>
              <a:rPr lang="en-US" dirty="0"/>
              <a:t>from knowledge </a:t>
            </a:r>
            <a:r>
              <a:rPr lang="en-US" dirty="0" smtClean="0"/>
              <a:t>graphs:</a:t>
            </a:r>
          </a:p>
          <a:p>
            <a:pPr lvl="1">
              <a:buFontTx/>
              <a:buChar char="-"/>
            </a:pPr>
            <a:r>
              <a:rPr lang="en-US" dirty="0" smtClean="0"/>
              <a:t>E.g., Type, Label, Subject, Same as, etc.</a:t>
            </a:r>
          </a:p>
          <a:p>
            <a:pPr>
              <a:buFontTx/>
              <a:buChar char="-"/>
            </a:pPr>
            <a:r>
              <a:rPr lang="en-US" dirty="0" smtClean="0"/>
              <a:t>Contextual </a:t>
            </a:r>
            <a:r>
              <a:rPr lang="en-US" dirty="0"/>
              <a:t>hierarchy – hypernyms, hyponyms, synonyms</a:t>
            </a:r>
          </a:p>
          <a:p>
            <a:pPr>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1721098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555409" y="1995560"/>
            <a:ext cx="1194388" cy="276999"/>
          </a:xfrm>
          <a:prstGeom prst="rect">
            <a:avLst/>
          </a:prstGeom>
          <a:noFill/>
        </p:spPr>
        <p:txBody>
          <a:bodyPr wrap="square" rtlCol="0">
            <a:spAutoFit/>
          </a:bodyPr>
          <a:lstStyle/>
          <a:p>
            <a:r>
              <a:rPr lang="en-US" sz="1200" i="1" dirty="0">
                <a:latin typeface="Open Sans" charset="0"/>
                <a:ea typeface="Open Sans" charset="0"/>
                <a:cs typeface="Open Sans" charset="0"/>
              </a:rPr>
              <a:t>#</a:t>
            </a:r>
            <a:r>
              <a:rPr lang="en-US" sz="1200" i="1" dirty="0" err="1">
                <a:latin typeface="Open Sans" charset="0"/>
                <a:ea typeface="Open Sans" charset="0"/>
                <a:cs typeface="Open Sans" charset="0"/>
              </a:rPr>
              <a:t>HighParkFire</a:t>
            </a:r>
            <a:endParaRPr lang="en-US" sz="1200" i="1" dirty="0">
              <a:latin typeface="Open Sans" charset="0"/>
              <a:ea typeface="Open Sans" charset="0"/>
              <a:cs typeface="Open Sans" charset="0"/>
            </a:endParaRPr>
          </a:p>
        </p:txBody>
      </p:sp>
      <p:sp>
        <p:nvSpPr>
          <p:cNvPr id="39" name="TextBox 38"/>
          <p:cNvSpPr txBox="1"/>
          <p:nvPr/>
        </p:nvSpPr>
        <p:spPr>
          <a:xfrm>
            <a:off x="2603779" y="1995560"/>
            <a:ext cx="1292960" cy="461665"/>
          </a:xfrm>
          <a:prstGeom prst="rect">
            <a:avLst/>
          </a:prstGeom>
          <a:noFill/>
        </p:spPr>
        <p:txBody>
          <a:bodyPr wrap="square" rtlCol="0">
            <a:spAutoFit/>
          </a:bodyPr>
          <a:lstStyle/>
          <a:p>
            <a:r>
              <a:rPr lang="en-US" sz="1200" i="1" dirty="0">
                <a:latin typeface="Open Sans" charset="0"/>
                <a:ea typeface="Open Sans" charset="0"/>
                <a:cs typeface="Open Sans" charset="0"/>
              </a:rPr>
              <a:t>burn area map</a:t>
            </a:r>
          </a:p>
          <a:p>
            <a:endParaRPr lang="en-US" sz="1200" i="1" dirty="0">
              <a:latin typeface="Open Sans" charset="0"/>
              <a:ea typeface="Open Sans" charset="0"/>
              <a:cs typeface="Open Sans" charset="0"/>
            </a:endParaRPr>
          </a:p>
        </p:txBody>
      </p:sp>
      <p:sp>
        <p:nvSpPr>
          <p:cNvPr id="40" name="TextBox 39"/>
          <p:cNvSpPr txBox="1"/>
          <p:nvPr/>
        </p:nvSpPr>
        <p:spPr>
          <a:xfrm>
            <a:off x="3683898" y="1995560"/>
            <a:ext cx="1146942" cy="276999"/>
          </a:xfrm>
          <a:prstGeom prst="rect">
            <a:avLst/>
          </a:prstGeom>
          <a:noFill/>
        </p:spPr>
        <p:txBody>
          <a:bodyPr wrap="square" rtlCol="0">
            <a:spAutoFit/>
          </a:bodyPr>
          <a:lstStyle/>
          <a:p>
            <a:r>
              <a:rPr lang="en-US" sz="1200" i="1" dirty="0">
                <a:latin typeface="Open Sans" charset="0"/>
                <a:ea typeface="Open Sans" charset="0"/>
                <a:cs typeface="Open Sans" charset="0"/>
              </a:rPr>
              <a:t>as of</a:t>
            </a:r>
          </a:p>
        </p:txBody>
      </p:sp>
      <p:sp>
        <p:nvSpPr>
          <p:cNvPr id="41" name="TextBox 40"/>
          <p:cNvSpPr txBox="1"/>
          <p:nvPr/>
        </p:nvSpPr>
        <p:spPr>
          <a:xfrm>
            <a:off x="4136010" y="1995560"/>
            <a:ext cx="2033752" cy="276999"/>
          </a:xfrm>
          <a:prstGeom prst="rect">
            <a:avLst/>
          </a:prstGeom>
          <a:noFill/>
        </p:spPr>
        <p:txBody>
          <a:bodyPr wrap="square" rtlCol="0">
            <a:spAutoFit/>
          </a:bodyPr>
          <a:lstStyle/>
          <a:p>
            <a:r>
              <a:rPr lang="en-US" sz="1200" i="1" dirty="0">
                <a:latin typeface="Open Sans" charset="0"/>
                <a:ea typeface="Open Sans" charset="0"/>
                <a:cs typeface="Open Sans" charset="0"/>
              </a:rPr>
              <a:t>Monday night 10 p.m. </a:t>
            </a:r>
          </a:p>
        </p:txBody>
      </p:sp>
      <p:sp>
        <p:nvSpPr>
          <p:cNvPr id="42" name="TextBox 41"/>
          <p:cNvSpPr txBox="1"/>
          <p:nvPr/>
        </p:nvSpPr>
        <p:spPr>
          <a:xfrm>
            <a:off x="5697076" y="1995560"/>
            <a:ext cx="2199290" cy="276999"/>
          </a:xfrm>
          <a:prstGeom prst="rect">
            <a:avLst/>
          </a:prstGeom>
          <a:noFill/>
        </p:spPr>
        <p:txBody>
          <a:bodyPr wrap="square" rtlCol="0">
            <a:spAutoFit/>
          </a:bodyPr>
          <a:lstStyle/>
          <a:p>
            <a:r>
              <a:rPr lang="en-US" sz="1200" i="1" dirty="0">
                <a:latin typeface="Open Sans" charset="0"/>
                <a:ea typeface="Open Sans" charset="0"/>
                <a:cs typeface="Open Sans" charset="0"/>
              </a:rPr>
              <a:t>http://</a:t>
            </a:r>
            <a:r>
              <a:rPr lang="en-US" sz="1200" i="1" dirty="0" err="1">
                <a:latin typeface="Open Sans" charset="0"/>
                <a:ea typeface="Open Sans" charset="0"/>
                <a:cs typeface="Open Sans" charset="0"/>
              </a:rPr>
              <a:t>t.co</a:t>
            </a:r>
            <a:r>
              <a:rPr lang="en-US" sz="1200" i="1" dirty="0">
                <a:latin typeface="Open Sans" charset="0"/>
                <a:ea typeface="Open Sans" charset="0"/>
                <a:cs typeface="Open Sans" charset="0"/>
              </a:rPr>
              <a:t>/1guBTcXX</a:t>
            </a:r>
          </a:p>
        </p:txBody>
      </p:sp>
      <p:sp>
        <p:nvSpPr>
          <p:cNvPr id="43" name="TextBox 42"/>
          <p:cNvSpPr txBox="1"/>
          <p:nvPr/>
        </p:nvSpPr>
        <p:spPr>
          <a:xfrm>
            <a:off x="5494095" y="3570980"/>
            <a:ext cx="240227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area</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region</a:t>
            </a: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map</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representation</a:t>
            </a:r>
          </a:p>
        </p:txBody>
      </p:sp>
      <p:sp>
        <p:nvSpPr>
          <p:cNvPr id="44" name="TextBox 43"/>
          <p:cNvSpPr txBox="1"/>
          <p:nvPr/>
        </p:nvSpPr>
        <p:spPr>
          <a:xfrm>
            <a:off x="5494095" y="3166605"/>
            <a:ext cx="147802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Burn</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destroy </a:t>
            </a:r>
          </a:p>
        </p:txBody>
      </p:sp>
      <p:sp>
        <p:nvSpPr>
          <p:cNvPr id="45" name="TextBox 44"/>
          <p:cNvSpPr txBox="1"/>
          <p:nvPr/>
        </p:nvSpPr>
        <p:spPr>
          <a:xfrm>
            <a:off x="5494095" y="3975356"/>
            <a:ext cx="1667953" cy="738664"/>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Monday</a:t>
            </a:r>
            <a:r>
              <a:rPr lang="en-US" sz="1050" dirty="0">
                <a:latin typeface="Open Sans" charset="0"/>
                <a:ea typeface="Open Sans" charset="0"/>
                <a:cs typeface="Open Sans" charset="0"/>
              </a:rPr>
              <a:t> </a:t>
            </a:r>
            <a:r>
              <a:rPr lang="en-US" sz="1050">
                <a:solidFill>
                  <a:srgbClr val="00B050"/>
                </a:solidFill>
                <a:latin typeface="Open Sans" charset="0"/>
                <a:ea typeface="Open Sans" charset="0"/>
                <a:cs typeface="Open Sans" charset="0"/>
              </a:rPr>
              <a:t>weekday</a:t>
            </a:r>
            <a:r>
              <a:rPr lang="en-US" sz="1050">
                <a:latin typeface="Open Sans" charset="0"/>
                <a:ea typeface="Open Sans" charset="0"/>
                <a:cs typeface="Open Sans" charset="0"/>
              </a:rPr>
              <a:t> </a:t>
            </a:r>
          </a:p>
          <a:p>
            <a:r>
              <a:rPr lang="en-US" sz="1050" dirty="0" err="1">
                <a:solidFill>
                  <a:srgbClr val="00B050"/>
                </a:solidFill>
                <a:latin typeface="Open Sans" charset="0"/>
                <a:ea typeface="Open Sans" charset="0"/>
                <a:cs typeface="Open Sans" charset="0"/>
              </a:rPr>
              <a:t>day_of_the_week</a:t>
            </a: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night</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period</a:t>
            </a: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31" y="2650165"/>
            <a:ext cx="3220946" cy="2723051"/>
          </a:xfrm>
          <a:prstGeom prst="rect">
            <a:avLst/>
          </a:prstGeom>
          <a:ln>
            <a:noFill/>
          </a:ln>
        </p:spPr>
      </p:pic>
      <p:sp>
        <p:nvSpPr>
          <p:cNvPr id="47" name="Connector 46"/>
          <p:cNvSpPr/>
          <p:nvPr/>
        </p:nvSpPr>
        <p:spPr>
          <a:xfrm>
            <a:off x="3811483" y="2677607"/>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onnector 47"/>
          <p:cNvSpPr/>
          <p:nvPr/>
        </p:nvSpPr>
        <p:spPr>
          <a:xfrm flipV="1">
            <a:off x="4376731" y="3025750"/>
            <a:ext cx="68804" cy="60641"/>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Connector 48"/>
          <p:cNvSpPr/>
          <p:nvPr/>
        </p:nvSpPr>
        <p:spPr>
          <a:xfrm>
            <a:off x="3393539" y="483051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onnector 49"/>
          <p:cNvSpPr/>
          <p:nvPr/>
        </p:nvSpPr>
        <p:spPr>
          <a:xfrm>
            <a:off x="2766111" y="44650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onnector 50"/>
          <p:cNvSpPr/>
          <p:nvPr/>
        </p:nvSpPr>
        <p:spPr>
          <a:xfrm>
            <a:off x="2766111" y="3052945"/>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Connector 51"/>
          <p:cNvSpPr/>
          <p:nvPr/>
        </p:nvSpPr>
        <p:spPr>
          <a:xfrm>
            <a:off x="3462343" y="26836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Connector 52"/>
          <p:cNvSpPr/>
          <p:nvPr/>
        </p:nvSpPr>
        <p:spPr>
          <a:xfrm>
            <a:off x="4373450" y="4524422"/>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Connector 53"/>
          <p:cNvSpPr/>
          <p:nvPr/>
        </p:nvSpPr>
        <p:spPr>
          <a:xfrm>
            <a:off x="3862336" y="4822483"/>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Connector 54"/>
          <p:cNvSpPr/>
          <p:nvPr/>
        </p:nvSpPr>
        <p:spPr>
          <a:xfrm>
            <a:off x="3896738" y="3292630"/>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Connector 55"/>
          <p:cNvSpPr/>
          <p:nvPr/>
        </p:nvSpPr>
        <p:spPr>
          <a:xfrm>
            <a:off x="3314629" y="3260083"/>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onnector 56"/>
          <p:cNvSpPr/>
          <p:nvPr/>
        </p:nvSpPr>
        <p:spPr>
          <a:xfrm>
            <a:off x="3899933" y="4314146"/>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onnector 57"/>
          <p:cNvSpPr/>
          <p:nvPr/>
        </p:nvSpPr>
        <p:spPr>
          <a:xfrm>
            <a:off x="3270396" y="4278307"/>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p:cNvSpPr txBox="1"/>
          <p:nvPr/>
        </p:nvSpPr>
        <p:spPr>
          <a:xfrm>
            <a:off x="1541657" y="32197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burn</a:t>
            </a:r>
          </a:p>
        </p:txBody>
      </p:sp>
      <p:sp>
        <p:nvSpPr>
          <p:cNvPr id="60" name="TextBox 59"/>
          <p:cNvSpPr txBox="1"/>
          <p:nvPr/>
        </p:nvSpPr>
        <p:spPr>
          <a:xfrm>
            <a:off x="1541657" y="3541495"/>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area</a:t>
            </a:r>
          </a:p>
        </p:txBody>
      </p:sp>
      <p:sp>
        <p:nvSpPr>
          <p:cNvPr id="61" name="TextBox 60"/>
          <p:cNvSpPr txBox="1"/>
          <p:nvPr/>
        </p:nvSpPr>
        <p:spPr>
          <a:xfrm>
            <a:off x="1541657" y="3834159"/>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map</a:t>
            </a:r>
          </a:p>
        </p:txBody>
      </p:sp>
      <p:sp>
        <p:nvSpPr>
          <p:cNvPr id="62" name="TextBox 61"/>
          <p:cNvSpPr txBox="1"/>
          <p:nvPr/>
        </p:nvSpPr>
        <p:spPr>
          <a:xfrm>
            <a:off x="1541657" y="41528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Monday</a:t>
            </a:r>
          </a:p>
        </p:txBody>
      </p:sp>
      <p:sp>
        <p:nvSpPr>
          <p:cNvPr id="63" name="TextBox 62"/>
          <p:cNvSpPr txBox="1"/>
          <p:nvPr/>
        </p:nvSpPr>
        <p:spPr>
          <a:xfrm>
            <a:off x="1541657" y="44715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night</a:t>
            </a:r>
          </a:p>
        </p:txBody>
      </p:sp>
      <p:sp>
        <p:nvSpPr>
          <p:cNvPr id="64" name="TextBox 63"/>
          <p:cNvSpPr txBox="1"/>
          <p:nvPr/>
        </p:nvSpPr>
        <p:spPr>
          <a:xfrm>
            <a:off x="1052329" y="2760850"/>
            <a:ext cx="1659461" cy="253916"/>
          </a:xfrm>
          <a:prstGeom prst="rect">
            <a:avLst/>
          </a:prstGeom>
          <a:noFill/>
        </p:spPr>
        <p:txBody>
          <a:bodyPr wrap="square" rtlCol="0">
            <a:spAutoFit/>
          </a:bodyPr>
          <a:lstStyle/>
          <a:p>
            <a:pPr algn="ctr"/>
            <a:r>
              <a:rPr lang="en-US" sz="1050" dirty="0">
                <a:latin typeface="Open Sans" charset="0"/>
                <a:ea typeface="Open Sans" charset="0"/>
                <a:cs typeface="Open Sans" charset="0"/>
              </a:rPr>
              <a:t>Annotated Tokens</a:t>
            </a:r>
          </a:p>
        </p:txBody>
      </p:sp>
      <p:sp>
        <p:nvSpPr>
          <p:cNvPr id="65" name="TextBox 64"/>
          <p:cNvSpPr txBox="1"/>
          <p:nvPr/>
        </p:nvSpPr>
        <p:spPr>
          <a:xfrm>
            <a:off x="4731778" y="2704171"/>
            <a:ext cx="2592014" cy="415498"/>
          </a:xfrm>
          <a:prstGeom prst="rect">
            <a:avLst/>
          </a:prstGeom>
          <a:noFill/>
        </p:spPr>
        <p:txBody>
          <a:bodyPr wrap="square" rtlCol="0">
            <a:spAutoFit/>
          </a:bodyPr>
          <a:lstStyle/>
          <a:p>
            <a:pPr algn="ctr"/>
            <a:r>
              <a:rPr lang="en-US" sz="1050" dirty="0">
                <a:latin typeface="Open Sans" charset="0"/>
                <a:ea typeface="Open Sans" charset="0"/>
                <a:cs typeface="Open Sans" charset="0"/>
              </a:rPr>
              <a:t>Semantically enriched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(augmented </a:t>
            </a:r>
            <a:r>
              <a:rPr lang="en-US" sz="1050" dirty="0" err="1">
                <a:latin typeface="Open Sans" charset="0"/>
                <a:ea typeface="Open Sans" charset="0"/>
                <a:cs typeface="Open Sans" charset="0"/>
              </a:rPr>
              <a:t>hypernyms</a:t>
            </a:r>
            <a:r>
              <a:rPr lang="en-US" sz="1050" dirty="0">
                <a:latin typeface="Open Sans" charset="0"/>
                <a:ea typeface="Open Sans" charset="0"/>
                <a:cs typeface="Open Sans" charset="0"/>
              </a:rPr>
              <a:t>)</a:t>
            </a:r>
          </a:p>
        </p:txBody>
      </p:sp>
      <p:sp>
        <p:nvSpPr>
          <p:cNvPr id="66" name="TextBox 65"/>
          <p:cNvSpPr txBox="1"/>
          <p:nvPr/>
        </p:nvSpPr>
        <p:spPr>
          <a:xfrm>
            <a:off x="674694" y="1703811"/>
            <a:ext cx="4808121" cy="307777"/>
          </a:xfrm>
          <a:prstGeom prst="rect">
            <a:avLst/>
          </a:prstGeom>
          <a:noFill/>
        </p:spPr>
        <p:txBody>
          <a:bodyPr wrap="square" rtlCol="0">
            <a:spAutoFit/>
          </a:bodyPr>
          <a:lstStyle/>
          <a:p>
            <a:r>
              <a:rPr lang="en-US" sz="1400" dirty="0">
                <a:ea typeface="Open Sans" charset="0"/>
                <a:cs typeface="Open Sans" charset="0"/>
              </a:rPr>
              <a:t>Lets us consider this Tweet from Colorado Wildfire 2012:</a:t>
            </a:r>
          </a:p>
        </p:txBody>
      </p:sp>
      <p:sp>
        <p:nvSpPr>
          <p:cNvPr id="68" name="TextBox 67"/>
          <p:cNvSpPr txBox="1"/>
          <p:nvPr/>
        </p:nvSpPr>
        <p:spPr>
          <a:xfrm>
            <a:off x="2455545" y="5676900"/>
            <a:ext cx="2109873" cy="230832"/>
          </a:xfrm>
          <a:prstGeom prst="rect">
            <a:avLst/>
          </a:prstGeom>
          <a:noFill/>
        </p:spPr>
        <p:txBody>
          <a:bodyPr wrap="none" rtlCol="0">
            <a:spAutoFit/>
          </a:bodyPr>
          <a:lstStyle/>
          <a:p>
            <a:r>
              <a:rPr lang="en-US" sz="900" dirty="0"/>
              <a:t>Image source: http://</a:t>
            </a:r>
            <a:r>
              <a:rPr lang="en-US" sz="900" dirty="0" err="1"/>
              <a:t>babelnet.org</a:t>
            </a:r>
            <a:r>
              <a:rPr lang="en-US" sz="900" dirty="0"/>
              <a:t>/about</a:t>
            </a:r>
          </a:p>
        </p:txBody>
      </p:sp>
      <p:sp>
        <p:nvSpPr>
          <p:cNvPr id="70" name="Title 1"/>
          <p:cNvSpPr>
            <a:spLocks noGrp="1"/>
          </p:cNvSpPr>
          <p:nvPr>
            <p:ph type="title"/>
          </p:nvPr>
        </p:nvSpPr>
        <p:spPr>
          <a:xfrm>
            <a:off x="628650" y="649020"/>
            <a:ext cx="7886700" cy="741955"/>
          </a:xfrm>
        </p:spPr>
        <p:txBody>
          <a:bodyPr/>
          <a:lstStyle/>
          <a:p>
            <a:r>
              <a:rPr lang="en-US" dirty="0"/>
              <a:t>Semantic Enrichment Example</a:t>
            </a:r>
          </a:p>
        </p:txBody>
      </p:sp>
      <p:sp>
        <p:nvSpPr>
          <p:cNvPr id="2" name="Slide Number Placeholder 1"/>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75321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9"/>
                                        </p:tgtEl>
                                        <p:attrNameLst>
                                          <p:attrName>style.color</p:attrName>
                                        </p:attrNameLst>
                                      </p:cBhvr>
                                      <p:to>
                                        <p:clrVal>
                                          <a:srgbClr val="FF2600"/>
                                        </p:clrVal>
                                      </p:to>
                                    </p:set>
                                    <p:set>
                                      <p:cBhvr>
                                        <p:cTn id="7" dur="500" fill="hold"/>
                                        <p:tgtEl>
                                          <p:spTgt spid="39"/>
                                        </p:tgtEl>
                                        <p:attrNameLst>
                                          <p:attrName>fillcolor</p:attrName>
                                        </p:attrNameLst>
                                      </p:cBhvr>
                                      <p:to>
                                        <p:clrVal>
                                          <a:srgbClr val="FF2600"/>
                                        </p:clrVal>
                                      </p:to>
                                    </p:set>
                                    <p:set>
                                      <p:cBhvr>
                                        <p:cTn id="8" dur="500" fill="hold"/>
                                        <p:tgtEl>
                                          <p:spTgt spid="39"/>
                                        </p:tgtEl>
                                        <p:attrNameLst>
                                          <p:attrName>fill.type</p:attrName>
                                        </p:attrNameLst>
                                      </p:cBhvr>
                                      <p:to>
                                        <p:strVal val="solid"/>
                                      </p:to>
                                    </p:set>
                                  </p:childTnLst>
                                </p:cTn>
                              </p:par>
                              <p:par>
                                <p:cTn id="9" presetID="15" presetClass="emph" presetSubtype="0" grpId="1" nodeType="withEffect">
                                  <p:stCondLst>
                                    <p:cond delay="0"/>
                                  </p:stCondLst>
                                  <p:iterate type="lt">
                                    <p:tmAbs val="25"/>
                                  </p:iterate>
                                  <p:childTnLst>
                                    <p:set>
                                      <p:cBhvr override="childStyle">
                                        <p:cTn id="10" dur="indefinite"/>
                                        <p:tgtEl>
                                          <p:spTgt spid="39"/>
                                        </p:tgtEl>
                                        <p:attrNameLst>
                                          <p:attrName>style.fontWeight</p:attrName>
                                        </p:attrNameLst>
                                      </p:cBhvr>
                                      <p:to>
                                        <p:strVal val="bold"/>
                                      </p:to>
                                    </p:set>
                                  </p:childTnLst>
                                </p:cTn>
                              </p:par>
                              <p:par>
                                <p:cTn id="11" presetID="16" presetClass="emph" presetSubtype="0" fill="hold" grpId="1" nodeType="withEffect">
                                  <p:stCondLst>
                                    <p:cond delay="0"/>
                                  </p:stCondLst>
                                  <p:iterate type="lt">
                                    <p:tmPct val="4000"/>
                                  </p:iterate>
                                  <p:childTnLst>
                                    <p:set>
                                      <p:cBhvr override="childStyle">
                                        <p:cTn id="12" dur="500" fill="hold"/>
                                        <p:tgtEl>
                                          <p:spTgt spid="41"/>
                                        </p:tgtEl>
                                        <p:attrNameLst>
                                          <p:attrName>style.color</p:attrName>
                                        </p:attrNameLst>
                                      </p:cBhvr>
                                      <p:to>
                                        <p:clrVal>
                                          <a:srgbClr val="FF2600"/>
                                        </p:clrVal>
                                      </p:to>
                                    </p:set>
                                    <p:set>
                                      <p:cBhvr>
                                        <p:cTn id="13" dur="500" fill="hold"/>
                                        <p:tgtEl>
                                          <p:spTgt spid="41"/>
                                        </p:tgtEl>
                                        <p:attrNameLst>
                                          <p:attrName>fillcolor</p:attrName>
                                        </p:attrNameLst>
                                      </p:cBhvr>
                                      <p:to>
                                        <p:clrVal>
                                          <a:srgbClr val="FF2600"/>
                                        </p:clrVal>
                                      </p:to>
                                    </p:set>
                                    <p:set>
                                      <p:cBhvr>
                                        <p:cTn id="14" dur="500" fill="hold"/>
                                        <p:tgtEl>
                                          <p:spTgt spid="41"/>
                                        </p:tgtEl>
                                        <p:attrNameLst>
                                          <p:attrName>fill.type</p:attrName>
                                        </p:attrNameLst>
                                      </p:cBhvr>
                                      <p:to>
                                        <p:strVal val="solid"/>
                                      </p:to>
                                    </p:set>
                                  </p:childTnLst>
                                </p:cTn>
                              </p:par>
                              <p:par>
                                <p:cTn id="15" presetID="15" presetClass="emph" presetSubtype="0" grpId="0" nodeType="withEffect">
                                  <p:stCondLst>
                                    <p:cond delay="0"/>
                                  </p:stCondLst>
                                  <p:iterate type="lt">
                                    <p:tmAbs val="25"/>
                                  </p:iterate>
                                  <p:childTnLst>
                                    <p:set>
                                      <p:cBhvr override="childStyle">
                                        <p:cTn id="16" dur="indefinite"/>
                                        <p:tgtEl>
                                          <p:spTgt spid="41"/>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p:cTn id="28" dur="500" fill="hold"/>
                                        <p:tgtEl>
                                          <p:spTgt spid="64"/>
                                        </p:tgtEl>
                                        <p:attrNameLst>
                                          <p:attrName>ppt_w</p:attrName>
                                        </p:attrNameLst>
                                      </p:cBhvr>
                                      <p:tavLst>
                                        <p:tav tm="0">
                                          <p:val>
                                            <p:fltVal val="0"/>
                                          </p:val>
                                        </p:tav>
                                        <p:tav tm="100000">
                                          <p:val>
                                            <p:strVal val="#ppt_w"/>
                                          </p:val>
                                        </p:tav>
                                      </p:tavLst>
                                    </p:anim>
                                    <p:anim calcmode="lin" valueType="num">
                                      <p:cBhvr>
                                        <p:cTn id="29" dur="500" fill="hold"/>
                                        <p:tgtEl>
                                          <p:spTgt spid="64"/>
                                        </p:tgtEl>
                                        <p:attrNameLst>
                                          <p:attrName>ppt_h</p:attrName>
                                        </p:attrNameLst>
                                      </p:cBhvr>
                                      <p:tavLst>
                                        <p:tav tm="0">
                                          <p:val>
                                            <p:fltVal val="0"/>
                                          </p:val>
                                        </p:tav>
                                        <p:tav tm="100000">
                                          <p:val>
                                            <p:strVal val="#ppt_h"/>
                                          </p:val>
                                        </p:tav>
                                      </p:tavLst>
                                    </p:anim>
                                    <p:animEffect transition="in" filter="fade">
                                      <p:cBhvr>
                                        <p:cTn id="30" dur="500"/>
                                        <p:tgtEl>
                                          <p:spTgt spid="6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p:cTn id="38" dur="500" fill="hold"/>
                                        <p:tgtEl>
                                          <p:spTgt spid="60"/>
                                        </p:tgtEl>
                                        <p:attrNameLst>
                                          <p:attrName>ppt_w</p:attrName>
                                        </p:attrNameLst>
                                      </p:cBhvr>
                                      <p:tavLst>
                                        <p:tav tm="0">
                                          <p:val>
                                            <p:fltVal val="0"/>
                                          </p:val>
                                        </p:tav>
                                        <p:tav tm="100000">
                                          <p:val>
                                            <p:strVal val="#ppt_w"/>
                                          </p:val>
                                        </p:tav>
                                      </p:tavLst>
                                    </p:anim>
                                    <p:anim calcmode="lin" valueType="num">
                                      <p:cBhvr>
                                        <p:cTn id="39" dur="500" fill="hold"/>
                                        <p:tgtEl>
                                          <p:spTgt spid="60"/>
                                        </p:tgtEl>
                                        <p:attrNameLst>
                                          <p:attrName>ppt_h</p:attrName>
                                        </p:attrNameLst>
                                      </p:cBhvr>
                                      <p:tavLst>
                                        <p:tav tm="0">
                                          <p:val>
                                            <p:fltVal val="0"/>
                                          </p:val>
                                        </p:tav>
                                        <p:tav tm="100000">
                                          <p:val>
                                            <p:strVal val="#ppt_h"/>
                                          </p:val>
                                        </p:tav>
                                      </p:tavLst>
                                    </p:anim>
                                    <p:animEffect transition="in" filter="fade">
                                      <p:cBhvr>
                                        <p:cTn id="40" dur="500"/>
                                        <p:tgtEl>
                                          <p:spTgt spid="6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500" fill="hold"/>
                                        <p:tgtEl>
                                          <p:spTgt spid="62"/>
                                        </p:tgtEl>
                                        <p:attrNameLst>
                                          <p:attrName>ppt_w</p:attrName>
                                        </p:attrNameLst>
                                      </p:cBhvr>
                                      <p:tavLst>
                                        <p:tav tm="0">
                                          <p:val>
                                            <p:fltVal val="0"/>
                                          </p:val>
                                        </p:tav>
                                        <p:tav tm="100000">
                                          <p:val>
                                            <p:strVal val="#ppt_w"/>
                                          </p:val>
                                        </p:tav>
                                      </p:tavLst>
                                    </p:anim>
                                    <p:anim calcmode="lin" valueType="num">
                                      <p:cBhvr>
                                        <p:cTn id="49" dur="500" fill="hold"/>
                                        <p:tgtEl>
                                          <p:spTgt spid="62"/>
                                        </p:tgtEl>
                                        <p:attrNameLst>
                                          <p:attrName>ppt_h</p:attrName>
                                        </p:attrNameLst>
                                      </p:cBhvr>
                                      <p:tavLst>
                                        <p:tav tm="0">
                                          <p:val>
                                            <p:fltVal val="0"/>
                                          </p:val>
                                        </p:tav>
                                        <p:tav tm="100000">
                                          <p:val>
                                            <p:strVal val="#ppt_h"/>
                                          </p:val>
                                        </p:tav>
                                      </p:tavLst>
                                    </p:anim>
                                    <p:animEffect transition="in" filter="fade">
                                      <p:cBhvr>
                                        <p:cTn id="50" dur="500"/>
                                        <p:tgtEl>
                                          <p:spTgt spid="6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500" fill="hold"/>
                                        <p:tgtEl>
                                          <p:spTgt spid="55"/>
                                        </p:tgtEl>
                                        <p:attrNameLst>
                                          <p:attrName>ppt_w</p:attrName>
                                        </p:attrNameLst>
                                      </p:cBhvr>
                                      <p:tavLst>
                                        <p:tav tm="0">
                                          <p:val>
                                            <p:fltVal val="0"/>
                                          </p:val>
                                        </p:tav>
                                        <p:tav tm="100000">
                                          <p:val>
                                            <p:strVal val="#ppt_w"/>
                                          </p:val>
                                        </p:tav>
                                      </p:tavLst>
                                    </p:anim>
                                    <p:anim calcmode="lin" valueType="num">
                                      <p:cBhvr>
                                        <p:cTn id="64" dur="500" fill="hold"/>
                                        <p:tgtEl>
                                          <p:spTgt spid="55"/>
                                        </p:tgtEl>
                                        <p:attrNameLst>
                                          <p:attrName>ppt_h</p:attrName>
                                        </p:attrNameLst>
                                      </p:cBhvr>
                                      <p:tavLst>
                                        <p:tav tm="0">
                                          <p:val>
                                            <p:fltVal val="0"/>
                                          </p:val>
                                        </p:tav>
                                        <p:tav tm="100000">
                                          <p:val>
                                            <p:strVal val="#ppt_h"/>
                                          </p:val>
                                        </p:tav>
                                      </p:tavLst>
                                    </p:anim>
                                    <p:animEffect transition="in" filter="fade">
                                      <p:cBhvr>
                                        <p:cTn id="65" dur="500"/>
                                        <p:tgtEl>
                                          <p:spTgt spid="5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cBhvr>
                                        <p:cTn id="68" dur="500" fill="hold"/>
                                        <p:tgtEl>
                                          <p:spTgt spid="57"/>
                                        </p:tgtEl>
                                        <p:attrNameLst>
                                          <p:attrName>ppt_w</p:attrName>
                                        </p:attrNameLst>
                                      </p:cBhvr>
                                      <p:tavLst>
                                        <p:tav tm="0">
                                          <p:val>
                                            <p:fltVal val="0"/>
                                          </p:val>
                                        </p:tav>
                                        <p:tav tm="100000">
                                          <p:val>
                                            <p:strVal val="#ppt_w"/>
                                          </p:val>
                                        </p:tav>
                                      </p:tavLst>
                                    </p:anim>
                                    <p:anim calcmode="lin" valueType="num">
                                      <p:cBhvr>
                                        <p:cTn id="69" dur="500" fill="hold"/>
                                        <p:tgtEl>
                                          <p:spTgt spid="57"/>
                                        </p:tgtEl>
                                        <p:attrNameLst>
                                          <p:attrName>ppt_h</p:attrName>
                                        </p:attrNameLst>
                                      </p:cBhvr>
                                      <p:tavLst>
                                        <p:tav tm="0">
                                          <p:val>
                                            <p:fltVal val="0"/>
                                          </p:val>
                                        </p:tav>
                                        <p:tav tm="100000">
                                          <p:val>
                                            <p:strVal val="#ppt_h"/>
                                          </p:val>
                                        </p:tav>
                                      </p:tavLst>
                                    </p:anim>
                                    <p:animEffect transition="in" filter="fade">
                                      <p:cBhvr>
                                        <p:cTn id="70" dur="500"/>
                                        <p:tgtEl>
                                          <p:spTgt spid="57"/>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p:cTn id="73" dur="500" fill="hold"/>
                                        <p:tgtEl>
                                          <p:spTgt spid="58"/>
                                        </p:tgtEl>
                                        <p:attrNameLst>
                                          <p:attrName>ppt_w</p:attrName>
                                        </p:attrNameLst>
                                      </p:cBhvr>
                                      <p:tavLst>
                                        <p:tav tm="0">
                                          <p:val>
                                            <p:fltVal val="0"/>
                                          </p:val>
                                        </p:tav>
                                        <p:tav tm="100000">
                                          <p:val>
                                            <p:strVal val="#ppt_w"/>
                                          </p:val>
                                        </p:tav>
                                      </p:tavLst>
                                    </p:anim>
                                    <p:anim calcmode="lin" valueType="num">
                                      <p:cBhvr>
                                        <p:cTn id="74" dur="500" fill="hold"/>
                                        <p:tgtEl>
                                          <p:spTgt spid="58"/>
                                        </p:tgtEl>
                                        <p:attrNameLst>
                                          <p:attrName>ppt_h</p:attrName>
                                        </p:attrNameLst>
                                      </p:cBhvr>
                                      <p:tavLst>
                                        <p:tav tm="0">
                                          <p:val>
                                            <p:fltVal val="0"/>
                                          </p:val>
                                        </p:tav>
                                        <p:tav tm="100000">
                                          <p:val>
                                            <p:strVal val="#ppt_h"/>
                                          </p:val>
                                        </p:tav>
                                      </p:tavLst>
                                    </p:anim>
                                    <p:animEffect transition="in" filter="fade">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Effect transition="in" filter="fade">
                                      <p:cBhvr>
                                        <p:cTn id="82" dur="500"/>
                                        <p:tgtEl>
                                          <p:spTgt spid="5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fltVal val="0"/>
                                          </p:val>
                                        </p:tav>
                                        <p:tav tm="100000">
                                          <p:val>
                                            <p:strVal val="#ppt_h"/>
                                          </p:val>
                                        </p:tav>
                                      </p:tavLst>
                                    </p:anim>
                                    <p:animEffect transition="in" filter="fade">
                                      <p:cBhvr>
                                        <p:cTn id="87" dur="500"/>
                                        <p:tgtEl>
                                          <p:spTgt spid="49"/>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 calcmode="lin" valueType="num">
                                      <p:cBhvr>
                                        <p:cTn id="90" dur="500" fill="hold"/>
                                        <p:tgtEl>
                                          <p:spTgt spid="52"/>
                                        </p:tgtEl>
                                        <p:attrNameLst>
                                          <p:attrName>ppt_w</p:attrName>
                                        </p:attrNameLst>
                                      </p:cBhvr>
                                      <p:tavLst>
                                        <p:tav tm="0">
                                          <p:val>
                                            <p:fltVal val="0"/>
                                          </p:val>
                                        </p:tav>
                                        <p:tav tm="100000">
                                          <p:val>
                                            <p:strVal val="#ppt_w"/>
                                          </p:val>
                                        </p:tav>
                                      </p:tavLst>
                                    </p:anim>
                                    <p:anim calcmode="lin" valueType="num">
                                      <p:cBhvr>
                                        <p:cTn id="91" dur="500" fill="hold"/>
                                        <p:tgtEl>
                                          <p:spTgt spid="52"/>
                                        </p:tgtEl>
                                        <p:attrNameLst>
                                          <p:attrName>ppt_h</p:attrName>
                                        </p:attrNameLst>
                                      </p:cBhvr>
                                      <p:tavLst>
                                        <p:tav tm="0">
                                          <p:val>
                                            <p:fltVal val="0"/>
                                          </p:val>
                                        </p:tav>
                                        <p:tav tm="100000">
                                          <p:val>
                                            <p:strVal val="#ppt_h"/>
                                          </p:val>
                                        </p:tav>
                                      </p:tavLst>
                                    </p:anim>
                                    <p:animEffect transition="in" filter="fade">
                                      <p:cBhvr>
                                        <p:cTn id="92" dur="500"/>
                                        <p:tgtEl>
                                          <p:spTgt spid="5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p:cTn id="95" dur="500" fill="hold"/>
                                        <p:tgtEl>
                                          <p:spTgt spid="47"/>
                                        </p:tgtEl>
                                        <p:attrNameLst>
                                          <p:attrName>ppt_w</p:attrName>
                                        </p:attrNameLst>
                                      </p:cBhvr>
                                      <p:tavLst>
                                        <p:tav tm="0">
                                          <p:val>
                                            <p:fltVal val="0"/>
                                          </p:val>
                                        </p:tav>
                                        <p:tav tm="100000">
                                          <p:val>
                                            <p:strVal val="#ppt_w"/>
                                          </p:val>
                                        </p:tav>
                                      </p:tavLst>
                                    </p:anim>
                                    <p:anim calcmode="lin" valueType="num">
                                      <p:cBhvr>
                                        <p:cTn id="96" dur="500" fill="hold"/>
                                        <p:tgtEl>
                                          <p:spTgt spid="47"/>
                                        </p:tgtEl>
                                        <p:attrNameLst>
                                          <p:attrName>ppt_h</p:attrName>
                                        </p:attrNameLst>
                                      </p:cBhvr>
                                      <p:tavLst>
                                        <p:tav tm="0">
                                          <p:val>
                                            <p:fltVal val="0"/>
                                          </p:val>
                                        </p:tav>
                                        <p:tav tm="100000">
                                          <p:val>
                                            <p:strVal val="#ppt_h"/>
                                          </p:val>
                                        </p:tav>
                                      </p:tavLst>
                                    </p:anim>
                                    <p:animEffect transition="in" filter="fade">
                                      <p:cBhvr>
                                        <p:cTn id="97" dur="500"/>
                                        <p:tgtEl>
                                          <p:spTgt spid="47"/>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p:cTn id="100" dur="500" fill="hold"/>
                                        <p:tgtEl>
                                          <p:spTgt spid="48"/>
                                        </p:tgtEl>
                                        <p:attrNameLst>
                                          <p:attrName>ppt_w</p:attrName>
                                        </p:attrNameLst>
                                      </p:cBhvr>
                                      <p:tavLst>
                                        <p:tav tm="0">
                                          <p:val>
                                            <p:fltVal val="0"/>
                                          </p:val>
                                        </p:tav>
                                        <p:tav tm="100000">
                                          <p:val>
                                            <p:strVal val="#ppt_w"/>
                                          </p:val>
                                        </p:tav>
                                      </p:tavLst>
                                    </p:anim>
                                    <p:anim calcmode="lin" valueType="num">
                                      <p:cBhvr>
                                        <p:cTn id="101" dur="500" fill="hold"/>
                                        <p:tgtEl>
                                          <p:spTgt spid="48"/>
                                        </p:tgtEl>
                                        <p:attrNameLst>
                                          <p:attrName>ppt_h</p:attrName>
                                        </p:attrNameLst>
                                      </p:cBhvr>
                                      <p:tavLst>
                                        <p:tav tm="0">
                                          <p:val>
                                            <p:fltVal val="0"/>
                                          </p:val>
                                        </p:tav>
                                        <p:tav tm="100000">
                                          <p:val>
                                            <p:strVal val="#ppt_h"/>
                                          </p:val>
                                        </p:tav>
                                      </p:tavLst>
                                    </p:anim>
                                    <p:animEffect transition="in" filter="fade">
                                      <p:cBhvr>
                                        <p:cTn id="102" dur="500"/>
                                        <p:tgtEl>
                                          <p:spTgt spid="48"/>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fltVal val="0"/>
                                          </p:val>
                                        </p:tav>
                                        <p:tav tm="100000">
                                          <p:val>
                                            <p:strVal val="#ppt_w"/>
                                          </p:val>
                                        </p:tav>
                                      </p:tavLst>
                                    </p:anim>
                                    <p:anim calcmode="lin" valueType="num">
                                      <p:cBhvr>
                                        <p:cTn id="106" dur="500" fill="hold"/>
                                        <p:tgtEl>
                                          <p:spTgt spid="50"/>
                                        </p:tgtEl>
                                        <p:attrNameLst>
                                          <p:attrName>ppt_h</p:attrName>
                                        </p:attrNameLst>
                                      </p:cBhvr>
                                      <p:tavLst>
                                        <p:tav tm="0">
                                          <p:val>
                                            <p:fltVal val="0"/>
                                          </p:val>
                                        </p:tav>
                                        <p:tav tm="100000">
                                          <p:val>
                                            <p:strVal val="#ppt_h"/>
                                          </p:val>
                                        </p:tav>
                                      </p:tavLst>
                                    </p:anim>
                                    <p:animEffect transition="in" filter="fade">
                                      <p:cBhvr>
                                        <p:cTn id="107" dur="500"/>
                                        <p:tgtEl>
                                          <p:spTgt spid="50"/>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ppt_w</p:attrName>
                                        </p:attrNameLst>
                                      </p:cBhvr>
                                      <p:tavLst>
                                        <p:tav tm="0">
                                          <p:val>
                                            <p:fltVal val="0"/>
                                          </p:val>
                                        </p:tav>
                                        <p:tav tm="100000">
                                          <p:val>
                                            <p:strVal val="#ppt_w"/>
                                          </p:val>
                                        </p:tav>
                                      </p:tavLst>
                                    </p:anim>
                                    <p:anim calcmode="lin" valueType="num">
                                      <p:cBhvr>
                                        <p:cTn id="111" dur="500" fill="hold"/>
                                        <p:tgtEl>
                                          <p:spTgt spid="54"/>
                                        </p:tgtEl>
                                        <p:attrNameLst>
                                          <p:attrName>ppt_h</p:attrName>
                                        </p:attrNameLst>
                                      </p:cBhvr>
                                      <p:tavLst>
                                        <p:tav tm="0">
                                          <p:val>
                                            <p:fltVal val="0"/>
                                          </p:val>
                                        </p:tav>
                                        <p:tav tm="100000">
                                          <p:val>
                                            <p:strVal val="#ppt_h"/>
                                          </p:val>
                                        </p:tav>
                                      </p:tavLst>
                                    </p:anim>
                                    <p:animEffect transition="in" filter="fade">
                                      <p:cBhvr>
                                        <p:cTn id="112" dur="500"/>
                                        <p:tgtEl>
                                          <p:spTgt spid="54"/>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p:cTn id="115" dur="500" fill="hold"/>
                                        <p:tgtEl>
                                          <p:spTgt spid="53"/>
                                        </p:tgtEl>
                                        <p:attrNameLst>
                                          <p:attrName>ppt_w</p:attrName>
                                        </p:attrNameLst>
                                      </p:cBhvr>
                                      <p:tavLst>
                                        <p:tav tm="0">
                                          <p:val>
                                            <p:fltVal val="0"/>
                                          </p:val>
                                        </p:tav>
                                        <p:tav tm="100000">
                                          <p:val>
                                            <p:strVal val="#ppt_w"/>
                                          </p:val>
                                        </p:tav>
                                      </p:tavLst>
                                    </p:anim>
                                    <p:anim calcmode="lin" valueType="num">
                                      <p:cBhvr>
                                        <p:cTn id="116" dur="500" fill="hold"/>
                                        <p:tgtEl>
                                          <p:spTgt spid="53"/>
                                        </p:tgtEl>
                                        <p:attrNameLst>
                                          <p:attrName>ppt_h</p:attrName>
                                        </p:attrNameLst>
                                      </p:cBhvr>
                                      <p:tavLst>
                                        <p:tav tm="0">
                                          <p:val>
                                            <p:fltVal val="0"/>
                                          </p:val>
                                        </p:tav>
                                        <p:tav tm="100000">
                                          <p:val>
                                            <p:strVal val="#ppt_h"/>
                                          </p:val>
                                        </p:tav>
                                      </p:tavLst>
                                    </p:anim>
                                    <p:animEffect transition="in" filter="fade">
                                      <p:cBhvr>
                                        <p:cTn id="117" dur="500"/>
                                        <p:tgtEl>
                                          <p:spTgt spid="53"/>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65"/>
                                        </p:tgtEl>
                                        <p:attrNameLst>
                                          <p:attrName>style.visibility</p:attrName>
                                        </p:attrNameLst>
                                      </p:cBhvr>
                                      <p:to>
                                        <p:strVal val="visible"/>
                                      </p:to>
                                    </p:set>
                                    <p:anim calcmode="lin" valueType="num">
                                      <p:cBhvr>
                                        <p:cTn id="120" dur="500" fill="hold"/>
                                        <p:tgtEl>
                                          <p:spTgt spid="65"/>
                                        </p:tgtEl>
                                        <p:attrNameLst>
                                          <p:attrName>ppt_w</p:attrName>
                                        </p:attrNameLst>
                                      </p:cBhvr>
                                      <p:tavLst>
                                        <p:tav tm="0">
                                          <p:val>
                                            <p:fltVal val="0"/>
                                          </p:val>
                                        </p:tav>
                                        <p:tav tm="100000">
                                          <p:val>
                                            <p:strVal val="#ppt_w"/>
                                          </p:val>
                                        </p:tav>
                                      </p:tavLst>
                                    </p:anim>
                                    <p:anim calcmode="lin" valueType="num">
                                      <p:cBhvr>
                                        <p:cTn id="121" dur="500" fill="hold"/>
                                        <p:tgtEl>
                                          <p:spTgt spid="65"/>
                                        </p:tgtEl>
                                        <p:attrNameLst>
                                          <p:attrName>ppt_h</p:attrName>
                                        </p:attrNameLst>
                                      </p:cBhvr>
                                      <p:tavLst>
                                        <p:tav tm="0">
                                          <p:val>
                                            <p:fltVal val="0"/>
                                          </p:val>
                                        </p:tav>
                                        <p:tav tm="100000">
                                          <p:val>
                                            <p:strVal val="#ppt_h"/>
                                          </p:val>
                                        </p:tav>
                                      </p:tavLst>
                                    </p:anim>
                                    <p:animEffect transition="in" filter="fade">
                                      <p:cBhvr>
                                        <p:cTn id="122" dur="500"/>
                                        <p:tgtEl>
                                          <p:spTgt spid="65"/>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500" fill="hold"/>
                                        <p:tgtEl>
                                          <p:spTgt spid="44"/>
                                        </p:tgtEl>
                                        <p:attrNameLst>
                                          <p:attrName>ppt_w</p:attrName>
                                        </p:attrNameLst>
                                      </p:cBhvr>
                                      <p:tavLst>
                                        <p:tav tm="0">
                                          <p:val>
                                            <p:fltVal val="0"/>
                                          </p:val>
                                        </p:tav>
                                        <p:tav tm="100000">
                                          <p:val>
                                            <p:strVal val="#ppt_w"/>
                                          </p:val>
                                        </p:tav>
                                      </p:tavLst>
                                    </p:anim>
                                    <p:anim calcmode="lin" valueType="num">
                                      <p:cBhvr>
                                        <p:cTn id="126" dur="500" fill="hold"/>
                                        <p:tgtEl>
                                          <p:spTgt spid="44"/>
                                        </p:tgtEl>
                                        <p:attrNameLst>
                                          <p:attrName>ppt_h</p:attrName>
                                        </p:attrNameLst>
                                      </p:cBhvr>
                                      <p:tavLst>
                                        <p:tav tm="0">
                                          <p:val>
                                            <p:fltVal val="0"/>
                                          </p:val>
                                        </p:tav>
                                        <p:tav tm="100000">
                                          <p:val>
                                            <p:strVal val="#ppt_h"/>
                                          </p:val>
                                        </p:tav>
                                      </p:tavLst>
                                    </p:anim>
                                    <p:animEffect transition="in" filter="fade">
                                      <p:cBhvr>
                                        <p:cTn id="127" dur="500"/>
                                        <p:tgtEl>
                                          <p:spTgt spid="44"/>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p:cTn id="130" dur="500" fill="hold"/>
                                        <p:tgtEl>
                                          <p:spTgt spid="43"/>
                                        </p:tgtEl>
                                        <p:attrNameLst>
                                          <p:attrName>ppt_w</p:attrName>
                                        </p:attrNameLst>
                                      </p:cBhvr>
                                      <p:tavLst>
                                        <p:tav tm="0">
                                          <p:val>
                                            <p:fltVal val="0"/>
                                          </p:val>
                                        </p:tav>
                                        <p:tav tm="100000">
                                          <p:val>
                                            <p:strVal val="#ppt_w"/>
                                          </p:val>
                                        </p:tav>
                                      </p:tavLst>
                                    </p:anim>
                                    <p:anim calcmode="lin" valueType="num">
                                      <p:cBhvr>
                                        <p:cTn id="131" dur="500" fill="hold"/>
                                        <p:tgtEl>
                                          <p:spTgt spid="43"/>
                                        </p:tgtEl>
                                        <p:attrNameLst>
                                          <p:attrName>ppt_h</p:attrName>
                                        </p:attrNameLst>
                                      </p:cBhvr>
                                      <p:tavLst>
                                        <p:tav tm="0">
                                          <p:val>
                                            <p:fltVal val="0"/>
                                          </p:val>
                                        </p:tav>
                                        <p:tav tm="100000">
                                          <p:val>
                                            <p:strVal val="#ppt_h"/>
                                          </p:val>
                                        </p:tav>
                                      </p:tavLst>
                                    </p:anim>
                                    <p:animEffect transition="in" filter="fade">
                                      <p:cBhvr>
                                        <p:cTn id="132" dur="500"/>
                                        <p:tgtEl>
                                          <p:spTgt spid="43"/>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 calcmode="lin" valueType="num">
                                      <p:cBhvr>
                                        <p:cTn id="135" dur="500" fill="hold"/>
                                        <p:tgtEl>
                                          <p:spTgt spid="45"/>
                                        </p:tgtEl>
                                        <p:attrNameLst>
                                          <p:attrName>ppt_w</p:attrName>
                                        </p:attrNameLst>
                                      </p:cBhvr>
                                      <p:tavLst>
                                        <p:tav tm="0">
                                          <p:val>
                                            <p:fltVal val="0"/>
                                          </p:val>
                                        </p:tav>
                                        <p:tav tm="100000">
                                          <p:val>
                                            <p:strVal val="#ppt_w"/>
                                          </p:val>
                                        </p:tav>
                                      </p:tavLst>
                                    </p:anim>
                                    <p:anim calcmode="lin" valueType="num">
                                      <p:cBhvr>
                                        <p:cTn id="136" dur="500" fill="hold"/>
                                        <p:tgtEl>
                                          <p:spTgt spid="45"/>
                                        </p:tgtEl>
                                        <p:attrNameLst>
                                          <p:attrName>ppt_h</p:attrName>
                                        </p:attrNameLst>
                                      </p:cBhvr>
                                      <p:tavLst>
                                        <p:tav tm="0">
                                          <p:val>
                                            <p:fltVal val="0"/>
                                          </p:val>
                                        </p:tav>
                                        <p:tav tm="100000">
                                          <p:val>
                                            <p:strVal val="#ppt_h"/>
                                          </p:val>
                                        </p:tav>
                                      </p:tavLst>
                                    </p:anim>
                                    <p:animEffect transition="in" filter="fade">
                                      <p:cBhvr>
                                        <p:cTn id="1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1" grpId="0"/>
      <p:bldP spid="41" grpId="1"/>
      <p:bldP spid="43" grpId="0"/>
      <p:bldP spid="44" grpId="0"/>
      <p:bldP spid="45"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p:bldP spid="64" grpId="0"/>
      <p:bldP spid="6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14252</TotalTime>
  <Words>2720</Words>
  <Application>Microsoft Macintosh PowerPoint</Application>
  <PresentationFormat>On-screen Show (4:3)</PresentationFormat>
  <Paragraphs>257</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Open Sans</vt:lpstr>
      <vt:lpstr>Roboto Light</vt:lpstr>
      <vt:lpstr>Wingdings</vt:lpstr>
      <vt:lpstr>Office Theme</vt:lpstr>
      <vt:lpstr>SMASAC - Classification</vt:lpstr>
      <vt:lpstr>Accessing Relevant Information</vt:lpstr>
      <vt:lpstr>Filtering Methods</vt:lpstr>
      <vt:lpstr>Machine Learning Classification Methods</vt:lpstr>
      <vt:lpstr>Popular Supervised Machine Learning methods</vt:lpstr>
      <vt:lpstr>Beyond n-grams – Contextual Semantics and Statistical Features (1)</vt:lpstr>
      <vt:lpstr>Statistical Feature</vt:lpstr>
      <vt:lpstr>Semantic Features</vt:lpstr>
      <vt:lpstr>Semantic Enrichment Example</vt:lpstr>
      <vt:lpstr>Feature Representation</vt:lpstr>
      <vt:lpstr>Feature Representation</vt:lpstr>
      <vt:lpstr>Bottleneck!</vt:lpstr>
      <vt:lpstr>Data Sources</vt:lpstr>
      <vt:lpstr>CrisisLex Data (CrisisLexT26)</vt:lpstr>
      <vt:lpstr>Processing and Training Approach (1)</vt:lpstr>
      <vt:lpstr>Processing and Training Approach (2)</vt:lpstr>
      <vt:lpstr>Extracting Statistical Features</vt:lpstr>
      <vt:lpstr>Extracting Semantics</vt:lpstr>
      <vt:lpstr>Beyond n-grams – ‘Traditional’ ML vs. Deep Learning</vt:lpstr>
      <vt:lpstr>Beyond n-grams – CNN for Sentence Classification (Kim et al., 2014)</vt:lpstr>
      <vt:lpstr>Semantic Deep Learning – Dual-CNN and Sem-CNN</vt:lpstr>
      <vt:lpstr>PowerPoint Presentation</vt:lpstr>
      <vt:lpstr>Classification of Crisis-related Documents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Microsoft Office User</cp:lastModifiedBy>
  <cp:revision>242</cp:revision>
  <dcterms:created xsi:type="dcterms:W3CDTF">2018-03-07T10:04:08Z</dcterms:created>
  <dcterms:modified xsi:type="dcterms:W3CDTF">2018-04-22T13:18:14Z</dcterms:modified>
</cp:coreProperties>
</file>