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5" r:id="rId2"/>
    <p:sldId id="304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21" r:id="rId11"/>
    <p:sldId id="328" r:id="rId12"/>
    <p:sldId id="330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4" autoAdjust="0"/>
    <p:restoredTop sz="92605" autoAdjust="0"/>
  </p:normalViewPr>
  <p:slideViewPr>
    <p:cSldViewPr snapToGrid="0">
      <p:cViewPr varScale="1">
        <p:scale>
          <a:sx n="61" d="100"/>
          <a:sy n="61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Entity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76674" y="1995560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79" y="1995560"/>
            <a:ext cx="129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898" y="1995560"/>
            <a:ext cx="114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as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36010" y="1995560"/>
            <a:ext cx="203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Monday night 10 p.m.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97076" y="1995560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4095" y="3570980"/>
            <a:ext cx="2402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4095" y="3166605"/>
            <a:ext cx="1478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4095" y="3975356"/>
            <a:ext cx="16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05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050" dirty="0" err="1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2650165"/>
            <a:ext cx="3220946" cy="2723051"/>
          </a:xfrm>
          <a:prstGeom prst="rect">
            <a:avLst/>
          </a:prstGeom>
          <a:ln>
            <a:noFill/>
          </a:ln>
        </p:spPr>
      </p:pic>
      <p:sp>
        <p:nvSpPr>
          <p:cNvPr id="47" name="Connector 46"/>
          <p:cNvSpPr/>
          <p:nvPr/>
        </p:nvSpPr>
        <p:spPr>
          <a:xfrm>
            <a:off x="3811483" y="2677607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onnector 47"/>
          <p:cNvSpPr/>
          <p:nvPr/>
        </p:nvSpPr>
        <p:spPr>
          <a:xfrm flipV="1">
            <a:off x="4376731" y="3025750"/>
            <a:ext cx="68804" cy="60641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Connector 48"/>
          <p:cNvSpPr/>
          <p:nvPr/>
        </p:nvSpPr>
        <p:spPr>
          <a:xfrm>
            <a:off x="3393539" y="483051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onnector 49"/>
          <p:cNvSpPr/>
          <p:nvPr/>
        </p:nvSpPr>
        <p:spPr>
          <a:xfrm>
            <a:off x="2766111" y="44650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onnector 50"/>
          <p:cNvSpPr/>
          <p:nvPr/>
        </p:nvSpPr>
        <p:spPr>
          <a:xfrm>
            <a:off x="2766111" y="3052945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Connector 51"/>
          <p:cNvSpPr/>
          <p:nvPr/>
        </p:nvSpPr>
        <p:spPr>
          <a:xfrm>
            <a:off x="3462343" y="26836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Connector 52"/>
          <p:cNvSpPr/>
          <p:nvPr/>
        </p:nvSpPr>
        <p:spPr>
          <a:xfrm>
            <a:off x="4373450" y="4524422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onnector 53"/>
          <p:cNvSpPr/>
          <p:nvPr/>
        </p:nvSpPr>
        <p:spPr>
          <a:xfrm>
            <a:off x="3862336" y="4822483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Connector 54"/>
          <p:cNvSpPr/>
          <p:nvPr/>
        </p:nvSpPr>
        <p:spPr>
          <a:xfrm>
            <a:off x="3896738" y="3292630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onnector 55"/>
          <p:cNvSpPr/>
          <p:nvPr/>
        </p:nvSpPr>
        <p:spPr>
          <a:xfrm>
            <a:off x="3314629" y="3260083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Connector 56"/>
          <p:cNvSpPr/>
          <p:nvPr/>
        </p:nvSpPr>
        <p:spPr>
          <a:xfrm>
            <a:off x="3899933" y="4314146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Connector 57"/>
          <p:cNvSpPr/>
          <p:nvPr/>
        </p:nvSpPr>
        <p:spPr>
          <a:xfrm>
            <a:off x="3270396" y="4278307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1541657" y="32197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1657" y="3541495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41657" y="3834159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41657" y="41528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1657" y="44715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2329" y="2760850"/>
            <a:ext cx="1659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Annotated Tokens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1778" y="2704171"/>
            <a:ext cx="2592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050" dirty="0" err="1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694" y="1703811"/>
            <a:ext cx="4808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55545" y="5676900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source: http://</a:t>
            </a:r>
            <a:r>
              <a:rPr lang="en-US" sz="900" dirty="0" err="1"/>
              <a:t>babelnet.org</a:t>
            </a:r>
            <a:r>
              <a:rPr lang="en-US" sz="900" dirty="0"/>
              <a:t>/about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28650" y="1119664"/>
            <a:ext cx="7886700" cy="741955"/>
          </a:xfrm>
        </p:spPr>
        <p:txBody>
          <a:bodyPr/>
          <a:lstStyle/>
          <a:p>
            <a:r>
              <a:rPr lang="en-US" dirty="0"/>
              <a:t>Semantic Enrichment Example</a:t>
            </a:r>
          </a:p>
        </p:txBody>
      </p:sp>
    </p:spTree>
    <p:extLst>
      <p:ext uri="{BB962C8B-B14F-4D97-AF65-F5344CB8AC3E}">
        <p14:creationId xmlns:p14="http://schemas.microsoft.com/office/powerpoint/2010/main" val="753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data can be redundant with duplicate tweets (often gathered in the stream as retweets)</a:t>
            </a:r>
          </a:p>
          <a:p>
            <a:r>
              <a:rPr lang="en-US" dirty="0"/>
              <a:t>Removing the duplicates gives the classifier a scope to learn from more variety of content.</a:t>
            </a:r>
          </a:p>
          <a:p>
            <a:r>
              <a:rPr lang="en-US" dirty="0"/>
              <a:t>Duplicate removal can be handled via removing tokens such as ’RT’,@</a:t>
            </a:r>
            <a:r>
              <a:rPr lang="en-US" dirty="0" err="1"/>
              <a:t>user_handles</a:t>
            </a:r>
            <a:r>
              <a:rPr lang="en-US" dirty="0"/>
              <a:t>, and special characters and then comparing the raw form of text of a tweet with other tweets (processed similarly).</a:t>
            </a:r>
          </a:p>
          <a:p>
            <a:r>
              <a:rPr lang="en-US" dirty="0"/>
              <a:t>Methods such as determining cosine similarity between texts and opting a threshold to select/discard can also be applied.</a:t>
            </a:r>
          </a:p>
        </p:txBody>
      </p:sp>
    </p:spTree>
    <p:extLst>
      <p:ext uri="{BB962C8B-B14F-4D97-AF65-F5344CB8AC3E}">
        <p14:creationId xmlns:p14="http://schemas.microsoft.com/office/powerpoint/2010/main" val="306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entity recognizing and entity linking  APIs to extract entities.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dirty="0" err="1"/>
              <a:t>Dbpedia</a:t>
            </a:r>
            <a:r>
              <a:rPr lang="en-US" dirty="0"/>
              <a:t> </a:t>
            </a:r>
            <a:r>
              <a:rPr lang="en-US" dirty="0" err="1"/>
              <a:t>URIs+properties</a:t>
            </a:r>
            <a:r>
              <a:rPr lang="en-US" dirty="0"/>
              <a:t>/</a:t>
            </a:r>
            <a:r>
              <a:rPr lang="en-US" dirty="0" err="1"/>
              <a:t>BabelNet</a:t>
            </a:r>
            <a:r>
              <a:rPr lang="en-US" dirty="0"/>
              <a:t> Sense/</a:t>
            </a:r>
            <a:r>
              <a:rPr lang="en-US" dirty="0" err="1"/>
              <a:t>Hypernyms</a:t>
            </a:r>
            <a:r>
              <a:rPr lang="en-US" dirty="0"/>
              <a:t> to extend the semantics.</a:t>
            </a:r>
          </a:p>
          <a:p>
            <a:endParaRPr lang="en-US" dirty="0"/>
          </a:p>
          <a:p>
            <a:r>
              <a:rPr lang="en-US" dirty="0"/>
              <a:t>Concatenate text + semantics.</a:t>
            </a:r>
          </a:p>
          <a:p>
            <a:endParaRPr lang="en-US" dirty="0"/>
          </a:p>
          <a:p>
            <a:r>
              <a:rPr lang="en-US" dirty="0"/>
              <a:t>Generate n-grams and pass on to binary classifier alongside statistical features to learn.</a:t>
            </a:r>
          </a:p>
        </p:txBody>
      </p:sp>
    </p:spTree>
    <p:extLst>
      <p:ext uri="{BB962C8B-B14F-4D97-AF65-F5344CB8AC3E}">
        <p14:creationId xmlns:p14="http://schemas.microsoft.com/office/powerpoint/2010/main" val="122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9" y="1957388"/>
            <a:ext cx="8532131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CCFEC6-9813-4E58-B12C-F055AF0312C0}"/>
              </a:ext>
            </a:extLst>
          </p:cNvPr>
          <p:cNvSpPr txBox="1"/>
          <p:nvPr/>
        </p:nvSpPr>
        <p:spPr>
          <a:xfrm>
            <a:off x="1460501" y="5766088"/>
            <a:ext cx="616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Event 1 provides </a:t>
            </a:r>
            <a:r>
              <a:rPr lang="en-US" sz="3200" b="1">
                <a:solidFill>
                  <a:srgbClr val="7030A0"/>
                </a:solidFill>
              </a:rPr>
              <a:t>context</a:t>
            </a:r>
            <a:r>
              <a:rPr lang="en-US" sz="3200">
                <a:solidFill>
                  <a:srgbClr val="7030A0"/>
                </a:solidFill>
              </a:rPr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849605-0246-411E-A2F1-308CC50FEB7C}"/>
              </a:ext>
            </a:extLst>
          </p:cNvPr>
          <p:cNvSpPr txBox="1"/>
          <p:nvPr/>
        </p:nvSpPr>
        <p:spPr>
          <a:xfrm>
            <a:off x="1527215" y="2055362"/>
            <a:ext cx="591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Entities and spatio-temporal info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90689"/>
            <a:ext cx="7505700" cy="47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CF79A2-9503-4AD1-9E75-1E1A5C9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Second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4BCA5-E0C5-4BB0-88EE-29E619BE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7689"/>
            <a:ext cx="7547943" cy="4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(Presently, could change) Yang and Mitchell’s work on joint event-entity extraction</a:t>
            </a:r>
          </a:p>
        </p:txBody>
      </p:sp>
    </p:spTree>
    <p:extLst>
      <p:ext uri="{BB962C8B-B14F-4D97-AF65-F5344CB8AC3E}">
        <p14:creationId xmlns:p14="http://schemas.microsoft.com/office/powerpoint/2010/main" val="7859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>
                <a:solidFill>
                  <a:srgbClr val="7030A0"/>
                </a:solidFill>
              </a:rPr>
              <a:t>Extraction from noisy sources like Twitter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tweet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  <a:p>
            <a:r>
              <a:rPr lang="en-US" dirty="0"/>
              <a:t>Tweet is formed of words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is-IS" dirty="0"/>
              <a:t>… w</a:t>
            </a:r>
            <a:r>
              <a:rPr lang="is-I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/>
              <a:t>Identify existing POS, entities, and concepts, and link to knowledge base such as </a:t>
            </a:r>
            <a:r>
              <a:rPr lang="en-US" dirty="0" err="1"/>
              <a:t>Dbpedia</a:t>
            </a:r>
            <a:r>
              <a:rPr lang="en-US" dirty="0"/>
              <a:t> or </a:t>
            </a:r>
            <a:r>
              <a:rPr lang="en-US" dirty="0" err="1"/>
              <a:t>WordNet</a:t>
            </a:r>
            <a:r>
              <a:rPr lang="en-US" dirty="0"/>
              <a:t> (via NLP and NER tools).</a:t>
            </a:r>
          </a:p>
          <a:p>
            <a:r>
              <a:rPr lang="en-US" dirty="0"/>
              <a:t>Resolve the tweet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baseline="-25000" dirty="0"/>
              <a:t> </a:t>
            </a:r>
            <a:r>
              <a:rPr lang="en-US" dirty="0"/>
              <a:t>as an n-tuple of concepts/properties.</a:t>
            </a:r>
          </a:p>
          <a:p>
            <a:r>
              <a:rPr lang="en-US" dirty="0"/>
              <a:t>For e.g. a quadruple (quad): subject, predicate, object, location or a collection of </a:t>
            </a:r>
            <a:r>
              <a:rPr lang="en-US" i="1" dirty="0" err="1"/>
              <a:t>rdf:type</a:t>
            </a:r>
            <a:r>
              <a:rPr lang="en-US" dirty="0"/>
              <a:t> of each extracted entity.</a:t>
            </a:r>
          </a:p>
          <a:p>
            <a:r>
              <a:rPr lang="en-US" dirty="0"/>
              <a:t>Resolve the query into semantically extended concepts from knowledge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aka 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600694" cy="4351338"/>
          </a:xfrm>
        </p:spPr>
        <p:txBody>
          <a:bodyPr/>
          <a:lstStyle/>
          <a:p>
            <a:r>
              <a:rPr lang="en-US"/>
              <a:t>NER is </a:t>
            </a:r>
            <a:r>
              <a:rPr lang="en-US">
                <a:solidFill>
                  <a:srgbClr val="FF0000"/>
                </a:solidFill>
              </a:rPr>
              <a:t>a classic problem </a:t>
            </a:r>
            <a:r>
              <a:rPr lang="en-US"/>
              <a:t>in the Natural Language Processing (NLP) literature</a:t>
            </a:r>
          </a:p>
          <a:p>
            <a:pPr lvl="1"/>
            <a:r>
              <a:rPr lang="en-US"/>
              <a:t>Decades of research, with recent methods including deep learning and zero-shot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3611879"/>
            <a:ext cx="7088886" cy="3157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8EE332-0527-44B9-8D26-43A95831B2A9}"/>
              </a:ext>
            </a:extLst>
          </p:cNvPr>
          <p:cNvSpPr txBox="1"/>
          <p:nvPr/>
        </p:nvSpPr>
        <p:spPr>
          <a:xfrm>
            <a:off x="6047232" y="6484358"/>
            <a:ext cx="309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(Nadeau and Sakine, 2007)</a:t>
            </a:r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aka 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600694" cy="4351338"/>
          </a:xfrm>
        </p:spPr>
        <p:txBody>
          <a:bodyPr/>
          <a:lstStyle/>
          <a:p>
            <a:r>
              <a:rPr lang="en-US"/>
              <a:t>NER is </a:t>
            </a:r>
            <a:r>
              <a:rPr lang="en-US">
                <a:solidFill>
                  <a:srgbClr val="FF0000"/>
                </a:solidFill>
              </a:rPr>
              <a:t>a classic problem </a:t>
            </a:r>
            <a:r>
              <a:rPr lang="en-US"/>
              <a:t>in the Natural Language Processing (NLP) literature</a:t>
            </a:r>
          </a:p>
          <a:p>
            <a:pPr lvl="1"/>
            <a:r>
              <a:rPr lang="en-US"/>
              <a:t>Decades of research, with recent methods including deep learning and zero-shot learning</a:t>
            </a:r>
          </a:p>
          <a:p>
            <a:r>
              <a:rPr lang="en-US">
                <a:solidFill>
                  <a:srgbClr val="FF0000"/>
                </a:solidFill>
              </a:rPr>
              <a:t>Social media </a:t>
            </a:r>
            <a:r>
              <a:rPr lang="en-US"/>
              <a:t>involves some unique challenges for NER due to </a:t>
            </a:r>
            <a:r>
              <a:rPr lang="en-US">
                <a:solidFill>
                  <a:srgbClr val="FF0000"/>
                </a:solidFill>
              </a:rPr>
              <a:t>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5" y="4489704"/>
            <a:ext cx="5096431" cy="2179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pPr lvl="1"/>
            <a:r>
              <a:rPr lang="en-US"/>
              <a:t>What </a:t>
            </a:r>
            <a:r>
              <a:rPr lang="en-US">
                <a:solidFill>
                  <a:srgbClr val="FF0000"/>
                </a:solidFill>
              </a:rPr>
              <a:t>locations</a:t>
            </a:r>
            <a:r>
              <a:rPr lang="en-US"/>
              <a:t> have received ‘Storm Surge Warnings’ from the </a:t>
            </a:r>
            <a:r>
              <a:rPr lang="en-US">
                <a:solidFill>
                  <a:srgbClr val="FF0000"/>
                </a:solidFill>
              </a:rPr>
              <a:t>NHC</a:t>
            </a:r>
            <a:r>
              <a:rPr lang="en-US"/>
              <a:t> in the last 10 days?</a:t>
            </a:r>
          </a:p>
          <a:p>
            <a:pPr lvl="1"/>
            <a:r>
              <a:rPr lang="en-US"/>
              <a:t>What </a:t>
            </a:r>
            <a:r>
              <a:rPr lang="en-US">
                <a:solidFill>
                  <a:srgbClr val="FF0000"/>
                </a:solidFill>
              </a:rPr>
              <a:t>organizations</a:t>
            </a:r>
            <a:r>
              <a:rPr lang="en-US"/>
              <a:t> were involved in relief efforts for </a:t>
            </a:r>
            <a:r>
              <a:rPr lang="en-US">
                <a:solidFill>
                  <a:srgbClr val="FF0000"/>
                </a:solidFill>
              </a:rPr>
              <a:t>Hurricane Irma</a:t>
            </a:r>
            <a:r>
              <a:rPr lang="en-US"/>
              <a:t>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B5C1F01-6FC6-41B6-986B-614A7417DC21}"/>
              </a:ext>
            </a:extLst>
          </p:cNvPr>
          <p:cNvCxnSpPr/>
          <p:nvPr/>
        </p:nvCxnSpPr>
        <p:spPr>
          <a:xfrm flipH="1">
            <a:off x="2816352" y="3962400"/>
            <a:ext cx="3377184" cy="12923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Typical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and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and Packages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and Packages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Observation: Off-the-shelf NER is Inadequate for Social Media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n-Tuple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{Tweet, Flood, Canada}</a:t>
            </a:r>
          </a:p>
          <a:p>
            <a:r>
              <a:rPr lang="en-US" dirty="0"/>
              <a:t>{Tweet, Flood, Alberta}</a:t>
            </a:r>
          </a:p>
          <a:p>
            <a:r>
              <a:rPr lang="en-US" dirty="0"/>
              <a:t>{Tweet, Flood, Lost, Person}</a:t>
            </a:r>
          </a:p>
          <a:p>
            <a:r>
              <a:rPr lang="en-US" dirty="0"/>
              <a:t>{Tweet, Lost, Person, Natural Hazard}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tweet can be associated with multiple n-tuples.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Schema : {Tweet, event type, location, participating entity}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Observation: Off-the-shelf NER is Inadequate for Social Media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(e.g., POS tags),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(i.e. actual tweets)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predated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70541E-0039-47AC-8A76-8ED40D7DA676}"/>
              </a:ext>
            </a:extLst>
          </p:cNvPr>
          <p:cNvSpPr txBox="1"/>
          <p:nvPr/>
        </p:nvSpPr>
        <p:spPr>
          <a:xfrm>
            <a:off x="6425184" y="637024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BBBBCF-B341-4F96-8E03-7D7F78D47761}"/>
              </a:ext>
            </a:extLst>
          </p:cNvPr>
          <p:cNvSpPr txBox="1"/>
          <p:nvPr/>
        </p:nvSpPr>
        <p:spPr>
          <a:xfrm>
            <a:off x="6132576" y="6370249"/>
            <a:ext cx="296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342013-5FF6-40E3-B359-14CB42E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ArkNLP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61F80C-785B-40AA-BE08-6CE4D6FD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Social-media specific NLP packages have emerged e.g., ArkNLP</a:t>
            </a:r>
          </a:p>
          <a:p>
            <a:r>
              <a:rPr lang="en-US"/>
              <a:t>Lots of research into how to parse irregular text, NLP methods have arguably become more robust as a result</a:t>
            </a:r>
          </a:p>
          <a:p>
            <a:r>
              <a:rPr lang="en-US"/>
              <a:t>Spurred research on joint models, cross-domain entity linking</a:t>
            </a:r>
          </a:p>
          <a:p>
            <a:r>
              <a:rPr lang="en-US"/>
              <a:t>Performance is improving slowly, albeit still far from performance on traditional inputs like newswire 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8292180-5527-4197-B49E-6498711C756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618EA0B-F9A8-4264-9D91-4140A73CF33C}"/>
              </a:ext>
            </a:extLst>
          </p:cNvPr>
          <p:cNvSpPr txBox="1">
            <a:spLocks/>
          </p:cNvSpPr>
          <p:nvPr/>
        </p:nvSpPr>
        <p:spPr>
          <a:xfrm>
            <a:off x="1267968" y="3281046"/>
            <a:ext cx="68519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TwitterNER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improve performance even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‘extracted’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3B7534-065D-4816-A9F0-9CCA32AC6182}"/>
              </a:ext>
            </a:extLst>
          </p:cNvPr>
          <p:cNvSpPr txBox="1"/>
          <p:nvPr/>
        </p:nvSpPr>
        <p:spPr>
          <a:xfrm>
            <a:off x="5071872" y="6432186"/>
            <a:ext cx="407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Accuracy still low for social media (SM) NER, how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(He and Sun, AAAI’17)</a:t>
            </a:r>
          </a:p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: “lost people in flood”</a:t>
            </a:r>
          </a:p>
          <a:p>
            <a:endParaRPr lang="en-US" dirty="0"/>
          </a:p>
          <a:p>
            <a:r>
              <a:rPr lang="en-US" dirty="0"/>
              <a:t>Semantic expansion of query: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Lost , missing , people, person, flood, natural hazard, weather hazard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Little about the knowledge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 A ‘graph’ — </a:t>
            </a:r>
            <a:r>
              <a:rPr lang="en-US" dirty="0"/>
              <a:t>that understands real-world entities and their relationships to one another.</a:t>
            </a:r>
          </a:p>
          <a:p>
            <a:endParaRPr lang="en-US" dirty="0"/>
          </a:p>
          <a:p>
            <a:r>
              <a:rPr lang="en-US" dirty="0"/>
              <a:t>Another definition- A knowledge graph (</a:t>
            </a:r>
            <a:r>
              <a:rPr lang="en-US" dirty="0" err="1"/>
              <a:t>i</a:t>
            </a:r>
            <a:r>
              <a:rPr lang="en-US" dirty="0"/>
              <a:t>) mainly describes real world entities and their interrelations, </a:t>
            </a:r>
            <a:r>
              <a:rPr lang="en-US" dirty="0" err="1"/>
              <a:t>organised</a:t>
            </a:r>
            <a:r>
              <a:rPr lang="en-US" dirty="0"/>
              <a:t> in a graph, (ii) allows for potentially interrelating arbitrary entities with each other and (iv) covers various topical domains. [1]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350" dirty="0"/>
              <a:t>1. </a:t>
            </a:r>
            <a:r>
              <a:rPr lang="en-US" sz="1350" dirty="0" err="1"/>
              <a:t>Paulheim</a:t>
            </a:r>
            <a:r>
              <a:rPr lang="en-US" sz="1350" dirty="0"/>
              <a:t>, H., 2017. Knowledge graph refinement: A survey of approaches and evaluation methods. </a:t>
            </a:r>
            <a:r>
              <a:rPr lang="en-US" sz="1350" i="1" dirty="0"/>
              <a:t>Semantic web</a:t>
            </a:r>
            <a:r>
              <a:rPr lang="en-US" sz="1350" dirty="0"/>
              <a:t>, </a:t>
            </a:r>
            <a:r>
              <a:rPr lang="en-US" sz="1350" i="1" dirty="0"/>
              <a:t>8</a:t>
            </a:r>
            <a:r>
              <a:rPr lang="en-US" sz="1350" dirty="0"/>
              <a:t>(3), pp.489-508. </a:t>
            </a:r>
          </a:p>
        </p:txBody>
      </p:sp>
    </p:spTree>
    <p:extLst>
      <p:ext uri="{BB962C8B-B14F-4D97-AF65-F5344CB8AC3E}">
        <p14:creationId xmlns:p14="http://schemas.microsoft.com/office/powerpoint/2010/main" val="131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often extracting information from Wikipedia, </a:t>
            </a:r>
            <a:r>
              <a:rPr lang="en-US" dirty="0" err="1"/>
              <a:t>Wikidata</a:t>
            </a:r>
            <a:r>
              <a:rPr lang="en-US" dirty="0"/>
              <a:t>,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err="1"/>
              <a:t>GeoNames</a:t>
            </a:r>
            <a:r>
              <a:rPr lang="en-US" dirty="0"/>
              <a:t>, </a:t>
            </a:r>
            <a:r>
              <a:rPr lang="en-US" dirty="0" err="1"/>
              <a:t>VerbNet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Wikipedia consists mainly free text with some structured information.</a:t>
            </a:r>
          </a:p>
          <a:p>
            <a:endParaRPr lang="en-US" dirty="0"/>
          </a:p>
          <a:p>
            <a:r>
              <a:rPr lang="en-US" dirty="0"/>
              <a:t>That includes: categories, info box, links to other entity pages, coordinates, title, abstract, relationships to other entities (people, </a:t>
            </a:r>
            <a:r>
              <a:rPr lang="en-US" dirty="0" err="1"/>
              <a:t>organisation</a:t>
            </a:r>
            <a:r>
              <a:rPr lang="en-US" dirty="0"/>
              <a:t>, location).</a:t>
            </a:r>
          </a:p>
        </p:txBody>
      </p:sp>
    </p:spTree>
    <p:extLst>
      <p:ext uri="{BB962C8B-B14F-4D97-AF65-F5344CB8AC3E}">
        <p14:creationId xmlns:p14="http://schemas.microsoft.com/office/powerpoint/2010/main" val="16257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3943350" cy="62912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Information-Wikipedia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6" y="1760220"/>
            <a:ext cx="2321324" cy="4176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5" y="857250"/>
            <a:ext cx="27884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Dbpedia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 Knowledge Graph</a:t>
            </a:r>
          </a:p>
          <a:p>
            <a:endParaRPr lang="en-US" dirty="0"/>
          </a:p>
          <a:p>
            <a:r>
              <a:rPr lang="en-US" dirty="0" err="1"/>
              <a:t>BabelNet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YAGO</a:t>
            </a:r>
          </a:p>
          <a:p>
            <a:endParaRPr lang="en-US" dirty="0"/>
          </a:p>
          <a:p>
            <a:r>
              <a:rPr lang="en-US" dirty="0" err="1"/>
              <a:t>Wikidata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and Disambiguation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Dbpedia</a:t>
            </a:r>
            <a:r>
              <a:rPr lang="en-US" dirty="0"/>
              <a:t> Spotlight</a:t>
            </a:r>
          </a:p>
          <a:p>
            <a:r>
              <a:rPr lang="en-US" dirty="0"/>
              <a:t>Alchemy (IBM)</a:t>
            </a:r>
          </a:p>
          <a:p>
            <a:r>
              <a:rPr lang="en-US" dirty="0" err="1"/>
              <a:t>Babelfy</a:t>
            </a:r>
            <a:r>
              <a:rPr lang="en-US" dirty="0"/>
              <a:t> (</a:t>
            </a:r>
            <a:r>
              <a:rPr lang="en-US" dirty="0" err="1"/>
              <a:t>BabelNet</a:t>
            </a:r>
            <a:r>
              <a:rPr lang="en-US" dirty="0"/>
              <a:t>)</a:t>
            </a:r>
          </a:p>
          <a:p>
            <a:r>
              <a:rPr lang="en-US" dirty="0"/>
              <a:t>Text Razor NLP API</a:t>
            </a:r>
          </a:p>
          <a:p>
            <a:r>
              <a:rPr lang="en-US" dirty="0" err="1"/>
              <a:t>Aylien</a:t>
            </a:r>
            <a:r>
              <a:rPr lang="en-US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83" y="3203600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70" y="3075896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73" y="2182718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72" y="2199007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34" y="3977239"/>
            <a:ext cx="2150077" cy="3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13826</TotalTime>
  <Words>1523</Words>
  <Application>Microsoft Office PowerPoint</Application>
  <PresentationFormat>On-screen Show (4:3)</PresentationFormat>
  <Paragraphs>201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Open Sans</vt:lpstr>
      <vt:lpstr>Roboto Light</vt:lpstr>
      <vt:lpstr>Office Theme</vt:lpstr>
      <vt:lpstr>Entity Extraction</vt:lpstr>
      <vt:lpstr>Approach</vt:lpstr>
      <vt:lpstr>n-Tuple form</vt:lpstr>
      <vt:lpstr>Example Continued…</vt:lpstr>
      <vt:lpstr>Little about the knowledge graphs</vt:lpstr>
      <vt:lpstr>How are they created?</vt:lpstr>
      <vt:lpstr>Structured Information-Wikipedia</vt:lpstr>
      <vt:lpstr>Existing Knowledge base</vt:lpstr>
      <vt:lpstr>Entity Linking and Disambiguation APIs</vt:lpstr>
      <vt:lpstr>Semantic Enrichment Example</vt:lpstr>
      <vt:lpstr>Preprocessing</vt:lpstr>
      <vt:lpstr>Extracting Semantics</vt:lpstr>
      <vt:lpstr>Simple Motivating Example</vt:lpstr>
      <vt:lpstr>(More Complex) Motivating Example</vt:lpstr>
      <vt:lpstr>An Example Workflow</vt:lpstr>
      <vt:lpstr>A Second Workflow</vt:lpstr>
      <vt:lpstr>Classification of Techniques</vt:lpstr>
      <vt:lpstr>Hands-on</vt:lpstr>
      <vt:lpstr>Open Research Issues</vt:lpstr>
      <vt:lpstr>Entity Extraction aka Named Entity Recognition (NER)</vt:lpstr>
      <vt:lpstr>Entity Extraction aka Named Entity Recognition (NER)</vt:lpstr>
      <vt:lpstr>Relevance to Crisis Informatics</vt:lpstr>
      <vt:lpstr>Relevance to Crisis Informatics</vt:lpstr>
      <vt:lpstr>Relevance to Crisis Informatics</vt:lpstr>
      <vt:lpstr>Typical NER Approach</vt:lpstr>
      <vt:lpstr>Embedding-based Models</vt:lpstr>
      <vt:lpstr>Powerful Tools and Packages Available</vt:lpstr>
      <vt:lpstr>Powerful Tools and Packages Available</vt:lpstr>
      <vt:lpstr>Observation: Off-the-shelf NER is Inadequate for Social Media</vt:lpstr>
      <vt:lpstr>Observation: Off-the-shelf NER is Inadequate for Social Media</vt:lpstr>
      <vt:lpstr>Twitter-specific NER Systems</vt:lpstr>
      <vt:lpstr>Classic System: T-SEG</vt:lpstr>
      <vt:lpstr>More Recent: TwitterNER</vt:lpstr>
      <vt:lpstr>ArkNLP</vt:lpstr>
      <vt:lpstr>How to improve performance even further?</vt:lpstr>
      <vt:lpstr>Example of crisis domain-specific geotagging system</vt:lpstr>
      <vt:lpstr>Open Research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151</cp:revision>
  <dcterms:created xsi:type="dcterms:W3CDTF">2018-03-07T10:04:08Z</dcterms:created>
  <dcterms:modified xsi:type="dcterms:W3CDTF">2018-04-18T01:50:03Z</dcterms:modified>
</cp:coreProperties>
</file>