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2" r:id="rId2"/>
    <p:sldId id="339" r:id="rId3"/>
    <p:sldId id="340" r:id="rId4"/>
    <p:sldId id="316" r:id="rId5"/>
    <p:sldId id="317" r:id="rId6"/>
    <p:sldId id="332"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3" r:id="rId20"/>
    <p:sldId id="334" r:id="rId21"/>
    <p:sldId id="335" r:id="rId22"/>
    <p:sldId id="336" r:id="rId23"/>
    <p:sldId id="337"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0" autoAdjust="0"/>
    <p:restoredTop sz="67628" autoAdjust="0"/>
  </p:normalViewPr>
  <p:slideViewPr>
    <p:cSldViewPr snapToGrid="0">
      <p:cViewPr>
        <p:scale>
          <a:sx n="78" d="100"/>
          <a:sy n="78" d="100"/>
        </p:scale>
        <p:origin x="116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in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text 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22420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Nowadays we can use two different approach for text classification: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Traditional ML: SVM, decision trees and so on that typically use bag of words.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Deep learning or related methods that rely on word embedding (</a:t>
            </a:r>
            <a:r>
              <a:rPr lang="en-GB" sz="1200" b="0" i="0" kern="1200" dirty="0" smtClean="0">
                <a:solidFill>
                  <a:schemeClr val="tx1"/>
                </a:solidFill>
                <a:effectLst/>
                <a:latin typeface="+mn-lt"/>
                <a:ea typeface="+mn-ea"/>
                <a:cs typeface="+mn-cs"/>
              </a:rPr>
              <a:t>learning a distributed representation for words (</a:t>
            </a:r>
            <a:r>
              <a:rPr lang="en-GB" sz="1200" b="0" i="0" kern="1200" dirty="0" err="1" smtClean="0">
                <a:solidFill>
                  <a:schemeClr val="tx1"/>
                </a:solidFill>
                <a:effectLst/>
                <a:latin typeface="+mn-lt"/>
                <a:ea typeface="+mn-ea"/>
                <a:cs typeface="+mn-cs"/>
              </a:rPr>
              <a:t>Bengio</a:t>
            </a:r>
            <a:r>
              <a:rPr lang="en-GB" sz="1200" b="0" i="0" kern="1200" dirty="0" smtClean="0">
                <a:solidFill>
                  <a:schemeClr val="tx1"/>
                </a:solidFill>
                <a:effectLst/>
                <a:latin typeface="+mn-lt"/>
                <a:ea typeface="+mn-ea"/>
                <a:cs typeface="+mn-cs"/>
              </a:rPr>
              <a:t> et al., 2013</a:t>
            </a:r>
            <a:r>
              <a:rPr lang="en-US" sz="1200" kern="1200" baseline="0" dirty="0" smtClean="0">
                <a:solidFill>
                  <a:schemeClr val="tx1"/>
                </a:solidFill>
                <a:effectLst/>
                <a:latin typeface="+mn-lt"/>
                <a:ea typeface="+mn-ea"/>
                <a:cs typeface="+mn-cs"/>
              </a:rPr>
              <a:t>). The main idea is that words are represented by their context. (simplistic representation on the figure)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context we can see that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much richer than</a:t>
            </a:r>
            <a:r>
              <a:rPr lang="en-US" sz="1200" b="0" i="0" kern="1200" baseline="0" dirty="0" smtClean="0">
                <a:solidFill>
                  <a:schemeClr val="tx1"/>
                </a:solidFill>
                <a:effectLst/>
                <a:latin typeface="+mn-lt"/>
                <a:ea typeface="+mn-ea"/>
                <a:cs typeface="+mn-cs"/>
              </a:rPr>
              <a:t> traditional approach as they capture to some extend word similarities.</a:t>
            </a:r>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12878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presented in the data collection so this is more like a reminder</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21143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there is multiple  deep learning models such as RNN, Hierarchical Attention Network…</a:t>
            </a:r>
          </a:p>
          <a:p>
            <a:endParaRPr lang="en-US" baseline="0" dirty="0" smtClean="0"/>
          </a:p>
          <a:p>
            <a:r>
              <a:rPr lang="en-US" baseline="0" dirty="0" smtClean="0"/>
              <a:t>We decide to focus on CNN due to its simplicity and scalability. </a:t>
            </a:r>
          </a:p>
          <a:p>
            <a:endParaRPr lang="en-US" baseline="0" dirty="0" smtClean="0"/>
          </a:p>
          <a:p>
            <a:r>
              <a:rPr lang="en-US" baseline="0" dirty="0" smtClean="0"/>
              <a:t>How do CNN work?</a:t>
            </a:r>
          </a:p>
          <a:p>
            <a:r>
              <a:rPr lang="en-US" baseline="0" dirty="0" smtClean="0"/>
              <a:t>Typically, it is a 5 steps process that can be extended by adding more layers.</a:t>
            </a:r>
          </a:p>
          <a:p>
            <a:endParaRPr lang="en-US" baseline="0" dirty="0" smtClean="0"/>
          </a:p>
          <a:p>
            <a:pPr marL="228600" indent="-228600">
              <a:buAutoNum type="arabicParenR"/>
            </a:pPr>
            <a:r>
              <a:rPr lang="en-US" baseline="0" dirty="0" smtClean="0"/>
              <a:t>Text is converted to a matrix representation (typically using pre-trained using word </a:t>
            </a:r>
            <a:r>
              <a:rPr lang="en-US" baseline="0" dirty="0" err="1" smtClean="0"/>
              <a:t>embeddings</a:t>
            </a:r>
            <a:r>
              <a:rPr lang="en-US" baseline="0" dirty="0" smtClean="0"/>
              <a:t>).</a:t>
            </a:r>
          </a:p>
          <a:p>
            <a:pPr marL="228600" indent="-228600">
              <a:buAutoNum type="arabicParenR"/>
            </a:pPr>
            <a:r>
              <a:rPr lang="en-US" baseline="0" dirty="0" smtClean="0"/>
              <a:t>Convolutions are performed: </a:t>
            </a:r>
          </a:p>
          <a:p>
            <a:pPr marL="0" indent="0">
              <a:buNone/>
            </a:pPr>
            <a:r>
              <a:rPr lang="en-US" baseline="0" dirty="0" smtClean="0"/>
              <a:t>	- Typically the model scan a given embedding matrix using a given region size (e.g., for a document of size 6, a region size of 3 may lead to 6 – 3 = 2 feature vectors )</a:t>
            </a:r>
          </a:p>
          <a:p>
            <a:pPr marL="0" indent="0">
              <a:buNone/>
            </a:pPr>
            <a:r>
              <a:rPr lang="en-US" baseline="0" dirty="0" smtClean="0"/>
              <a:t>	- For each region size, multiple filters can be run to generate different feature maps.</a:t>
            </a:r>
          </a:p>
          <a:p>
            <a:pPr marL="0" indent="0">
              <a:buNone/>
            </a:pPr>
            <a:r>
              <a:rPr lang="en-US" baseline="0" dirty="0" smtClean="0"/>
              <a:t>3) Max pooling: We take the highest activations for each filter</a:t>
            </a:r>
          </a:p>
          <a:p>
            <a:pPr marL="0" indent="0">
              <a:buNone/>
            </a:pPr>
            <a:r>
              <a:rPr lang="en-US" baseline="0" dirty="0" smtClean="0"/>
              <a:t>4) We concatenate the max-pooling outputs</a:t>
            </a:r>
          </a:p>
          <a:p>
            <a:pPr marL="0" indent="0">
              <a:buNone/>
            </a:pPr>
            <a:r>
              <a:rPr lang="en-US" baseline="0" dirty="0" smtClean="0"/>
              <a:t>5) A fully connected layer is used with a sigmoid (2-class) or soft-max (multi-class) function is applied for classifying a document.</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20</a:t>
            </a:fld>
            <a:endParaRPr lang="en-US"/>
          </a:p>
        </p:txBody>
      </p:sp>
    </p:spTree>
    <p:extLst>
      <p:ext uri="{BB962C8B-B14F-4D97-AF65-F5344CB8AC3E}">
        <p14:creationId xmlns:p14="http://schemas.microsoft.com/office/powerpoint/2010/main" val="27417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We can extend the context of small documents by adding semantics to a CNN model. A logical approach is to add a semantic channel to the document representation (Dual-CNN).</a:t>
            </a:r>
          </a:p>
          <a:p>
            <a:pPr marL="0" indent="0">
              <a:buNone/>
            </a:pPr>
            <a:endParaRPr lang="en-US" baseline="0" dirty="0" smtClean="0"/>
          </a:p>
          <a:p>
            <a:r>
              <a:rPr lang="en-US" baseline="0" dirty="0" smtClean="0"/>
              <a:t>Another </a:t>
            </a:r>
            <a:r>
              <a:rPr lang="en-US" baseline="0" dirty="0" err="1" smtClean="0"/>
              <a:t>approachis</a:t>
            </a:r>
            <a:r>
              <a:rPr lang="en-US" baseline="0" dirty="0" smtClean="0"/>
              <a:t> to combine a CNN model with wide and deep models and:</a:t>
            </a:r>
          </a:p>
          <a:p>
            <a:pPr marL="228600" indent="-228600">
              <a:buAutoNum type="arabicParenR"/>
            </a:pPr>
            <a:r>
              <a:rPr lang="en-US" baseline="0" dirty="0" smtClean="0"/>
              <a:t>Use a deep shallow word embedding layer</a:t>
            </a:r>
          </a:p>
          <a:p>
            <a:pPr marL="228600" indent="-228600">
              <a:buAutoNum type="arabicParenR"/>
            </a:pPr>
            <a:r>
              <a:rPr lang="en-US" baseline="0" dirty="0" smtClean="0"/>
              <a:t>Use a wide deep semantic layer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331558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ML classification models exists also as APIS and can be used as needed such as the Crisis event extraction service.</a:t>
            </a: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3546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shown as well… but we say that clustering</a:t>
            </a:r>
            <a:r>
              <a:rPr lang="en-GB" baseline="0" dirty="0" smtClean="0"/>
              <a:t> is limited so we need more complex techniques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22810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already seen LDA in the data collection hands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dirty="0" smtClean="0"/>
              <a:t>,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1" algn="just">
              <a:buFont typeface="Wingdings" charset="2"/>
              <a:buChar char="Ø"/>
            </a:pPr>
            <a:r>
              <a:rPr lang="en-US" dirty="0" smtClean="0">
                <a:latin typeface="Open Sans" charset="0"/>
                <a:ea typeface="Open Sans" charset="0"/>
                <a:cs typeface="Open Sans" charset="0"/>
              </a:rPr>
              <a:t>Supervised Approaches:</a:t>
            </a:r>
          </a:p>
          <a:p>
            <a:pPr lvl="2" algn="just">
              <a:buFont typeface="Wingdings" charset="2"/>
              <a:buChar char="Ø"/>
            </a:pPr>
            <a:r>
              <a:rPr lang="en-US" dirty="0" smtClean="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smtClean="0">
              <a:latin typeface="Open Sans" charset="0"/>
              <a:ea typeface="Open Sans" charset="0"/>
              <a:cs typeface="Open Sans" charset="0"/>
            </a:endParaRPr>
          </a:p>
          <a:p>
            <a:pPr lvl="1" algn="just">
              <a:buFont typeface="Wingdings" charset="2"/>
              <a:buChar char="Ø"/>
            </a:pPr>
            <a:r>
              <a:rPr lang="en-US" dirty="0" smtClean="0">
                <a:latin typeface="Open Sans" charset="0"/>
                <a:ea typeface="Open Sans" charset="0"/>
                <a:cs typeface="Open Sans" charset="0"/>
              </a:rPr>
              <a:t>Unsupervised Approaches:</a:t>
            </a:r>
          </a:p>
          <a:p>
            <a:pPr lvl="2" algn="just">
              <a:buFont typeface="Wingdings" charset="2"/>
              <a:buChar char="Ø"/>
            </a:pPr>
            <a:r>
              <a:rPr lang="en-US" dirty="0" smtClean="0">
                <a:latin typeface="Open Sans" charset="0"/>
                <a:ea typeface="Open Sans" charset="0"/>
                <a:cs typeface="Open Sans" charset="0"/>
              </a:rPr>
              <a:t>Keyword processing and clustering.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243274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9313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21/04/2018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21/04/2018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21/04/2018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21/04/2018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21/04/2018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21/04/2018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co/1guBTcX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isislex.org/" TargetMode="External"/><Relationship Id="rId7"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abdoelali/CrisisNewsSympathy" TargetMode="External"/><Relationship Id="rId4" Type="http://schemas.openxmlformats.org/officeDocument/2006/relationships/hyperlink" Target="http://crisisnlp.qcri.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evhart.github.io/crees" TargetMode="Externa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628650" y="1825625"/>
            <a:ext cx="4610615" cy="4351338"/>
          </a:xfrm>
        </p:spPr>
        <p:txBody>
          <a:bodyPr/>
          <a:lstStyle/>
          <a:p>
            <a:pPr marL="0" indent="0">
              <a:buNone/>
            </a:pPr>
            <a:r>
              <a:rPr lang="en-US" dirty="0"/>
              <a:t>Labelled Social Data related to Crisis is </a:t>
            </a:r>
            <a:r>
              <a:rPr lang="en-US" dirty="0" smtClean="0"/>
              <a:t>available:</a:t>
            </a:r>
            <a:endParaRPr lang="en-US" dirty="0"/>
          </a:p>
          <a:p>
            <a:pPr>
              <a:buFontTx/>
              <a:buChar char="-"/>
            </a:pPr>
            <a:r>
              <a:rPr lang="en-US" dirty="0" err="1" smtClean="0"/>
              <a:t>CrisisLex</a:t>
            </a:r>
            <a:r>
              <a:rPr lang="en-US" dirty="0" smtClean="0"/>
              <a:t>: </a:t>
            </a:r>
            <a:r>
              <a:rPr lang="en-US" sz="1500" dirty="0" smtClean="0">
                <a:hlinkClick r:id="rId3"/>
              </a:rPr>
              <a:t>http</a:t>
            </a:r>
            <a:r>
              <a:rPr lang="en-US" sz="1500" dirty="0">
                <a:hlinkClick r:id="rId3"/>
              </a:rPr>
              <a:t>://</a:t>
            </a:r>
            <a:r>
              <a:rPr lang="en-US" sz="1500" dirty="0" smtClean="0">
                <a:hlinkClick r:id="rId3"/>
              </a:rPr>
              <a:t>crisislex.org/</a:t>
            </a:r>
            <a:endParaRPr lang="en-US" sz="1500" dirty="0"/>
          </a:p>
          <a:p>
            <a:pPr>
              <a:buFontTx/>
              <a:buChar char="-"/>
            </a:pPr>
            <a:r>
              <a:rPr lang="en-US" dirty="0" err="1" smtClean="0"/>
              <a:t>CrisisNLP</a:t>
            </a:r>
            <a:r>
              <a:rPr lang="en-US" dirty="0"/>
              <a:t>:</a:t>
            </a:r>
            <a:r>
              <a:rPr lang="en-US" dirty="0" smtClean="0"/>
              <a:t> </a:t>
            </a:r>
            <a:r>
              <a:rPr lang="en-US" sz="1500" dirty="0">
                <a:hlinkClick r:id="rId4"/>
              </a:rPr>
              <a:t>http://</a:t>
            </a:r>
            <a:r>
              <a:rPr lang="en-US" sz="1500" dirty="0" smtClean="0">
                <a:hlinkClick r:id="rId4"/>
              </a:rPr>
              <a:t>crisisnlp.qcri.org/</a:t>
            </a:r>
            <a:endParaRPr lang="en-US" dirty="0"/>
          </a:p>
          <a:p>
            <a:pPr>
              <a:buFontTx/>
              <a:buChar char="-"/>
            </a:pPr>
            <a:r>
              <a:rPr lang="en-US" dirty="0" smtClean="0"/>
              <a:t>Crisis </a:t>
            </a:r>
            <a:r>
              <a:rPr lang="en-US" dirty="0"/>
              <a:t>News </a:t>
            </a:r>
            <a:r>
              <a:rPr lang="en-US" dirty="0" smtClean="0"/>
              <a:t>Sympathy: </a:t>
            </a:r>
            <a:r>
              <a:rPr lang="en-US" sz="1500" dirty="0">
                <a:hlinkClick r:id="rId5"/>
              </a:rPr>
              <a:t>https://</a:t>
            </a:r>
            <a:r>
              <a:rPr lang="en-US" sz="1500" dirty="0" smtClean="0">
                <a:hlinkClick r:id="rId5"/>
              </a:rPr>
              <a:t>github.com/abdoelali/CrisisNewsSympathy</a:t>
            </a:r>
            <a:r>
              <a:rPr lang="en-US" sz="1500" dirty="0" smtClean="0"/>
              <a:t> </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pic>
        <p:nvPicPr>
          <p:cNvPr id="5" name="Picture 2"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9353" y="2483296"/>
            <a:ext cx="2855997" cy="4356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crisisn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6962" y="3166092"/>
            <a:ext cx="2520778" cy="6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a:xfrm>
            <a:off x="628650" y="1825625"/>
            <a:ext cx="4734182" cy="4351338"/>
          </a:xfrm>
        </p:spPr>
        <p:txBody>
          <a:bodyPr/>
          <a:lstStyle/>
          <a:p>
            <a:pPr>
              <a:buFontTx/>
              <a:buChar char="-"/>
            </a:pPr>
            <a:r>
              <a:rPr lang="en-US" dirty="0" smtClean="0"/>
              <a:t>4 </a:t>
            </a:r>
            <a:r>
              <a:rPr lang="en-US" dirty="0"/>
              <a:t>Categories of </a:t>
            </a:r>
            <a:r>
              <a:rPr lang="en-US" dirty="0" smtClean="0"/>
              <a:t>labels:</a:t>
            </a:r>
          </a:p>
          <a:p>
            <a:pPr lvl="1">
              <a:buFontTx/>
              <a:buChar char="-"/>
            </a:pPr>
            <a:r>
              <a:rPr lang="en-US" dirty="0" smtClean="0"/>
              <a:t>Related </a:t>
            </a:r>
            <a:r>
              <a:rPr lang="en-US" dirty="0"/>
              <a:t>and </a:t>
            </a:r>
            <a:r>
              <a:rPr lang="en-US" dirty="0" smtClean="0"/>
              <a:t>Informative</a:t>
            </a:r>
          </a:p>
          <a:p>
            <a:pPr lvl="1">
              <a:buFontTx/>
              <a:buChar char="-"/>
            </a:pPr>
            <a:r>
              <a:rPr lang="en-US" dirty="0" smtClean="0"/>
              <a:t>Related </a:t>
            </a:r>
            <a:r>
              <a:rPr lang="en-US" dirty="0"/>
              <a:t>and Not </a:t>
            </a:r>
            <a:r>
              <a:rPr lang="en-US" dirty="0" smtClean="0"/>
              <a:t>Informative</a:t>
            </a:r>
          </a:p>
          <a:p>
            <a:pPr lvl="1">
              <a:buFontTx/>
              <a:buChar char="-"/>
            </a:pPr>
            <a:r>
              <a:rPr lang="en-US" dirty="0" smtClean="0"/>
              <a:t>Not Related</a:t>
            </a:r>
          </a:p>
          <a:p>
            <a:pPr lvl="1">
              <a:buFontTx/>
              <a:buChar char="-"/>
            </a:pPr>
            <a:r>
              <a:rPr lang="en-US" dirty="0" smtClean="0"/>
              <a:t>Not Applicable</a:t>
            </a: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pic>
        <p:nvPicPr>
          <p:cNvPr id="5" name="Picture 4"/>
          <p:cNvPicPr>
            <a:picLocks noChangeAspect="1"/>
          </p:cNvPicPr>
          <p:nvPr/>
        </p:nvPicPr>
        <p:blipFill>
          <a:blip r:embed="rId3"/>
          <a:stretch>
            <a:fillRect/>
          </a:stretch>
        </p:blipFill>
        <p:spPr>
          <a:xfrm>
            <a:off x="804734" y="4122580"/>
            <a:ext cx="7710616" cy="2760134"/>
          </a:xfrm>
          <a:prstGeom prst="rect">
            <a:avLst/>
          </a:prstGeom>
        </p:spPr>
      </p:pic>
      <p:sp>
        <p:nvSpPr>
          <p:cNvPr id="6" name="Content Placeholder 2"/>
          <p:cNvSpPr txBox="1">
            <a:spLocks/>
          </p:cNvSpPr>
          <p:nvPr/>
        </p:nvSpPr>
        <p:spPr>
          <a:xfrm>
            <a:off x="5881816" y="2425143"/>
            <a:ext cx="2633534" cy="140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dirty="0" smtClean="0"/>
              <a:t>Related</a:t>
            </a:r>
          </a:p>
          <a:p>
            <a:pPr lvl="1">
              <a:buFontTx/>
              <a:buChar char="-"/>
            </a:pPr>
            <a:r>
              <a:rPr lang="en-US" dirty="0" smtClean="0"/>
              <a:t>Not Related</a:t>
            </a:r>
            <a:endParaRPr lang="en-US" dirty="0"/>
          </a:p>
        </p:txBody>
      </p:sp>
      <p:cxnSp>
        <p:nvCxnSpPr>
          <p:cNvPr id="8" name="Straight Arrow Connector 7"/>
          <p:cNvCxnSpPr/>
          <p:nvPr/>
        </p:nvCxnSpPr>
        <p:spPr>
          <a:xfrm>
            <a:off x="5214551" y="2533135"/>
            <a:ext cx="926757" cy="7414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33086" y="2718486"/>
            <a:ext cx="908222" cy="15606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99254" y="3007270"/>
            <a:ext cx="2842054" cy="3075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85751" y="3161028"/>
            <a:ext cx="2755557" cy="4965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Processing and Training </a:t>
            </a:r>
            <a:r>
              <a:rPr lang="en-US" sz="4000" dirty="0" smtClean="0"/>
              <a:t>Approach (1)</a:t>
            </a:r>
            <a:endParaRPr lang="en-US" sz="40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Preprocess the tweets </a:t>
            </a:r>
            <a:endParaRPr lang="en-US" dirty="0" smtClean="0"/>
          </a:p>
          <a:p>
            <a:pPr marL="514350" indent="-514350">
              <a:buFont typeface="+mj-lt"/>
              <a:buAutoNum type="arabicPeriod"/>
            </a:pPr>
            <a:r>
              <a:rPr lang="en-US" dirty="0" smtClean="0"/>
              <a:t>Extract </a:t>
            </a:r>
            <a:r>
              <a:rPr lang="en-US" dirty="0"/>
              <a:t>statistical features (Stanford Core </a:t>
            </a:r>
            <a:r>
              <a:rPr lang="en-US" dirty="0" smtClean="0"/>
              <a:t>NLP,  </a:t>
            </a:r>
            <a:r>
              <a:rPr lang="en-US" dirty="0" err="1" smtClean="0"/>
              <a:t>spaCy</a:t>
            </a:r>
            <a:r>
              <a:rPr lang="en-US" dirty="0" smtClean="0"/>
              <a:t>)</a:t>
            </a:r>
            <a:endParaRPr lang="en-US" dirty="0"/>
          </a:p>
          <a:p>
            <a:pPr marL="514350" indent="-514350">
              <a:buFont typeface="+mj-lt"/>
              <a:buAutoNum type="arabicPeriod"/>
            </a:pPr>
            <a:r>
              <a:rPr lang="en-US" dirty="0" smtClean="0"/>
              <a:t>Perform </a:t>
            </a:r>
            <a:r>
              <a:rPr lang="en-US" dirty="0"/>
              <a:t>Named Entity Recognition (IBM Alchemy, </a:t>
            </a:r>
            <a:r>
              <a:rPr lang="en-US" dirty="0" err="1"/>
              <a:t>Babelfy</a:t>
            </a:r>
            <a:r>
              <a:rPr lang="en-US" dirty="0"/>
              <a:t>) and extract </a:t>
            </a:r>
            <a:r>
              <a:rPr lang="en-US" dirty="0" smtClean="0"/>
              <a:t>semantics.</a:t>
            </a:r>
          </a:p>
          <a:p>
            <a:pPr marL="514350" indent="-514350">
              <a:buFont typeface="+mj-lt"/>
              <a:buAutoNum type="arabicPeriod"/>
            </a:pPr>
            <a:r>
              <a:rPr lang="en-US" dirty="0" smtClean="0"/>
              <a:t>Merge </a:t>
            </a:r>
            <a:r>
              <a:rPr lang="en-US" dirty="0"/>
              <a:t>the semantics with the original text (</a:t>
            </a:r>
            <a:r>
              <a:rPr lang="en-US" dirty="0" smtClean="0"/>
              <a:t>document)</a:t>
            </a:r>
          </a:p>
          <a:p>
            <a:pPr marL="514350" indent="-514350">
              <a:buFont typeface="+mj-lt"/>
              <a:buAutoNum type="arabicPeriod"/>
            </a:pPr>
            <a:r>
              <a:rPr lang="en-US" dirty="0" err="1" smtClean="0"/>
              <a:t>Tokenise</a:t>
            </a:r>
            <a:r>
              <a:rPr lang="en-US" dirty="0" smtClean="0"/>
              <a:t> </a:t>
            </a:r>
            <a:r>
              <a:rPr lang="en-US" dirty="0"/>
              <a:t>to generate </a:t>
            </a:r>
            <a:r>
              <a:rPr lang="en-US" dirty="0" smtClean="0"/>
              <a:t>n-grams</a:t>
            </a:r>
          </a:p>
          <a:p>
            <a:pPr marL="514350" indent="-514350">
              <a:buFont typeface="+mj-lt"/>
              <a:buAutoNum type="arabicPeriod"/>
            </a:pPr>
            <a:r>
              <a:rPr lang="en-US" dirty="0" smtClean="0"/>
              <a:t>Pass </a:t>
            </a:r>
            <a:r>
              <a:rPr lang="en-US" dirty="0"/>
              <a:t>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Processing and Training </a:t>
            </a:r>
            <a:r>
              <a:rPr lang="en-US" sz="4000" dirty="0" smtClean="0"/>
              <a:t>Approach (2)</a:t>
            </a:r>
            <a:endParaRPr lang="en-US" sz="4000"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 </a:t>
            </a:r>
            <a:r>
              <a:rPr lang="en-US" dirty="0"/>
              <a:t>entire data can be redundant with duplicate tweets (often gathered in the stream as </a:t>
            </a:r>
            <a:r>
              <a:rPr lang="en-US" dirty="0" smtClean="0"/>
              <a:t>retweets.</a:t>
            </a:r>
          </a:p>
          <a:p>
            <a:pPr>
              <a:buFontTx/>
              <a:buChar char="-"/>
            </a:pPr>
            <a:r>
              <a:rPr lang="en-US" dirty="0" smtClean="0"/>
              <a:t>Removing </a:t>
            </a:r>
            <a:r>
              <a:rPr lang="en-US" dirty="0"/>
              <a:t>the duplicates gives the classifier a scope to learn from more variety of </a:t>
            </a:r>
            <a:r>
              <a:rPr lang="en-US" dirty="0" smtClean="0"/>
              <a:t>content.</a:t>
            </a:r>
          </a:p>
          <a:p>
            <a:pPr>
              <a:buFontTx/>
              <a:buChar char="-"/>
            </a:pPr>
            <a:r>
              <a:rPr lang="en-US" dirty="0" smtClean="0"/>
              <a:t>Duplicate </a:t>
            </a:r>
            <a:r>
              <a:rPr lang="en-US" dirty="0"/>
              <a:t>removal can be handled via removing tokens such as ’RT’,@</a:t>
            </a:r>
            <a:r>
              <a:rPr lang="en-US" dirty="0" err="1"/>
              <a:t>user_handles</a:t>
            </a:r>
            <a:r>
              <a:rPr lang="en-US" dirty="0"/>
              <a:t>, and special characters and then comparing the raw form of text of a tweet with other tweets (processed similarly</a:t>
            </a:r>
            <a:r>
              <a:rPr lang="en-US" dirty="0" smtClean="0"/>
              <a:t>).</a:t>
            </a:r>
          </a:p>
          <a:p>
            <a:pPr>
              <a:buFontTx/>
              <a:buChar char="-"/>
            </a:pPr>
            <a:r>
              <a:rPr lang="en-US" dirty="0" smtClean="0"/>
              <a:t>Methods </a:t>
            </a:r>
            <a:r>
              <a:rPr lang="en-US" dirty="0"/>
              <a:t>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lnSpcReduction="10000"/>
          </a:bodyPr>
          <a:lstStyle/>
          <a:p>
            <a:pPr defTabSz="685800">
              <a:lnSpc>
                <a:spcPct val="100000"/>
              </a:lnSpc>
              <a:spcBef>
                <a:spcPts val="0"/>
              </a:spcBef>
              <a:buFontTx/>
              <a:buChar char="-"/>
              <a:defRPr/>
            </a:pPr>
            <a:r>
              <a:rPr lang="en-US" dirty="0"/>
              <a:t>As mentioned earlier </a:t>
            </a:r>
            <a:r>
              <a:rPr lang="en-US" dirty="0" smtClean="0"/>
              <a:t>, the </a:t>
            </a:r>
            <a:r>
              <a:rPr lang="en-US" dirty="0"/>
              <a:t>statistical features may comprise of linguistic attributes and other morphological attributes such a length and number of words </a:t>
            </a:r>
            <a:r>
              <a:rPr lang="en-US" dirty="0" smtClean="0"/>
              <a:t>etc.</a:t>
            </a:r>
          </a:p>
          <a:p>
            <a:pPr defTabSz="685800">
              <a:lnSpc>
                <a:spcPct val="100000"/>
              </a:lnSpc>
              <a:spcBef>
                <a:spcPts val="0"/>
              </a:spcBef>
              <a:buFontTx/>
              <a:buChar char="-"/>
              <a:defRPr/>
            </a:pPr>
            <a:r>
              <a:rPr lang="en-US" dirty="0" smtClean="0"/>
              <a:t>To </a:t>
            </a:r>
            <a:r>
              <a:rPr lang="en-US" dirty="0"/>
              <a:t>determine the linguistic parameters such as occurrence of various POS tags, it is important to know the language of the text (tweet</a:t>
            </a:r>
            <a:r>
              <a:rPr lang="en-US" dirty="0" smtClean="0"/>
              <a:t>).</a:t>
            </a:r>
          </a:p>
          <a:p>
            <a:pPr lvl="1" defTabSz="685800">
              <a:lnSpc>
                <a:spcPct val="100000"/>
              </a:lnSpc>
              <a:spcBef>
                <a:spcPts val="0"/>
              </a:spcBef>
              <a:buFontTx/>
              <a:buChar char="-"/>
              <a:defRPr/>
            </a:pPr>
            <a:r>
              <a:rPr lang="en-US" dirty="0" smtClean="0"/>
              <a:t>Language </a:t>
            </a:r>
            <a:r>
              <a:rPr lang="en-US" dirty="0"/>
              <a:t>detecting </a:t>
            </a:r>
            <a:r>
              <a:rPr lang="en-US" dirty="0" smtClean="0"/>
              <a:t>libraries such as </a:t>
            </a:r>
            <a:r>
              <a:rPr lang="en-US" dirty="0" err="1"/>
              <a:t>detectlanguage</a:t>
            </a:r>
            <a:r>
              <a:rPr lang="en-US" dirty="0"/>
              <a:t>, </a:t>
            </a:r>
            <a:r>
              <a:rPr lang="en-US" dirty="0" err="1"/>
              <a:t>langdetect</a:t>
            </a:r>
            <a:r>
              <a:rPr lang="en-US" dirty="0"/>
              <a:t>, </a:t>
            </a:r>
            <a:r>
              <a:rPr lang="en-US" dirty="0" err="1" smtClean="0"/>
              <a:t>TextBlob</a:t>
            </a:r>
            <a:r>
              <a:rPr lang="en-US" dirty="0" smtClean="0"/>
              <a:t> can be used.</a:t>
            </a:r>
          </a:p>
          <a:p>
            <a:pPr defTabSz="685800">
              <a:lnSpc>
                <a:spcPct val="100000"/>
              </a:lnSpc>
              <a:spcBef>
                <a:spcPts val="0"/>
              </a:spcBef>
              <a:buFontTx/>
              <a:buChar char="-"/>
              <a:defRPr/>
            </a:pPr>
            <a:r>
              <a:rPr lang="en-US" dirty="0" smtClean="0"/>
              <a:t>Extract </a:t>
            </a:r>
            <a:r>
              <a:rPr lang="en-US" dirty="0"/>
              <a:t>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a:bodyPr>
          <a:lstStyle/>
          <a:p>
            <a:pPr>
              <a:buFontTx/>
              <a:buChar char="-"/>
            </a:pPr>
            <a:r>
              <a:rPr lang="en-US" dirty="0" smtClean="0"/>
              <a:t>Use </a:t>
            </a:r>
            <a:r>
              <a:rPr lang="en-US" dirty="0"/>
              <a:t>entity recognizing and entity linking  APIs to extract </a:t>
            </a:r>
            <a:r>
              <a:rPr lang="en-US" dirty="0" smtClean="0"/>
              <a:t>entities.</a:t>
            </a:r>
          </a:p>
          <a:p>
            <a:pPr>
              <a:buFontTx/>
              <a:buChar char="-"/>
            </a:pPr>
            <a:r>
              <a:rPr lang="en-US" dirty="0" smtClean="0"/>
              <a:t>Determine </a:t>
            </a:r>
            <a:r>
              <a:rPr lang="en-US" dirty="0" err="1"/>
              <a:t>Dbpedia</a:t>
            </a:r>
            <a:r>
              <a:rPr lang="en-US" dirty="0"/>
              <a:t> </a:t>
            </a:r>
            <a:r>
              <a:rPr lang="en-US" dirty="0" err="1"/>
              <a:t>URIs+properties</a:t>
            </a:r>
            <a:r>
              <a:rPr lang="en-US" dirty="0"/>
              <a:t>/</a:t>
            </a:r>
            <a:r>
              <a:rPr lang="en-US" dirty="0" err="1"/>
              <a:t>BabelNet</a:t>
            </a:r>
            <a:r>
              <a:rPr lang="en-US" dirty="0"/>
              <a:t> Sense/Hypernyms to extend the </a:t>
            </a:r>
            <a:r>
              <a:rPr lang="en-US" dirty="0" smtClean="0"/>
              <a:t>semantics.</a:t>
            </a:r>
          </a:p>
          <a:p>
            <a:pPr>
              <a:buFontTx/>
              <a:buChar char="-"/>
            </a:pPr>
            <a:r>
              <a:rPr lang="en-US" dirty="0" smtClean="0"/>
              <a:t>Concatenate </a:t>
            </a:r>
            <a:r>
              <a:rPr lang="en-US" dirty="0"/>
              <a:t>text + </a:t>
            </a:r>
            <a:r>
              <a:rPr lang="en-US" dirty="0" smtClean="0"/>
              <a:t>semantics.</a:t>
            </a:r>
          </a:p>
          <a:p>
            <a:pPr>
              <a:buFontTx/>
              <a:buChar char="-"/>
            </a:pPr>
            <a:r>
              <a:rPr lang="en-US" dirty="0" smtClean="0"/>
              <a:t>Generate </a:t>
            </a:r>
            <a:r>
              <a:rPr lang="en-US" dirty="0"/>
              <a:t>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18</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933" y="5288889"/>
            <a:ext cx="1813560" cy="450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6693" y="5909471"/>
            <a:ext cx="1933575" cy="706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784" y="5178279"/>
            <a:ext cx="1748697" cy="721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983" y="5194568"/>
            <a:ext cx="2056448" cy="6394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2207" y="6071457"/>
            <a:ext cx="2150077" cy="382236"/>
          </a:xfrm>
          <a:prstGeom prst="rect">
            <a:avLst/>
          </a:prstGeom>
        </p:spPr>
      </p:pic>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19</a:t>
            </a:fld>
            <a:endParaRPr lang="en-GB"/>
          </a:p>
        </p:txBody>
      </p:sp>
      <p:sp>
        <p:nvSpPr>
          <p:cNvPr id="7" name="Title 6"/>
          <p:cNvSpPr>
            <a:spLocks noGrp="1"/>
          </p:cNvSpPr>
          <p:nvPr>
            <p:ph type="title"/>
          </p:nvPr>
        </p:nvSpPr>
        <p:spPr/>
        <p:txBody>
          <a:bodyPr>
            <a:normAutofit/>
          </a:bodyPr>
          <a:lstStyle/>
          <a:p>
            <a:r>
              <a:rPr lang="en-US" dirty="0" smtClean="0"/>
              <a:t>Beyond n-grams – ‘Traditional’ ML vs. Deep Learning</a:t>
            </a:r>
            <a:endParaRPr lang="en-GB" dirty="0"/>
          </a:p>
        </p:txBody>
      </p:sp>
      <p:sp>
        <p:nvSpPr>
          <p:cNvPr id="18" name="Content Placeholder 2"/>
          <p:cNvSpPr txBox="1">
            <a:spLocks/>
          </p:cNvSpPr>
          <p:nvPr/>
        </p:nvSpPr>
        <p:spPr>
          <a:xfrm>
            <a:off x="5061053" y="1782890"/>
            <a:ext cx="3732181"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Deep Learning</a:t>
            </a:r>
          </a:p>
          <a:p>
            <a:pPr marL="285750" indent="-285750">
              <a:buFontTx/>
              <a:buChar char="-"/>
            </a:pPr>
            <a:r>
              <a:rPr lang="en-US" dirty="0"/>
              <a:t>Artificial neural networks.</a:t>
            </a:r>
          </a:p>
          <a:p>
            <a:pPr marL="285750" indent="-285750">
              <a:buFontTx/>
              <a:buChar char="-"/>
            </a:pPr>
            <a:r>
              <a:rPr lang="en-US" dirty="0"/>
              <a:t>Minimum </a:t>
            </a:r>
            <a:r>
              <a:rPr lang="en-US" dirty="0"/>
              <a:t>f</a:t>
            </a:r>
            <a:r>
              <a:rPr lang="en-US" dirty="0"/>
              <a:t>eature engineering</a:t>
            </a:r>
          </a:p>
          <a:p>
            <a:pPr marL="285750" indent="-285750">
              <a:buFontTx/>
              <a:buChar char="-"/>
            </a:pPr>
            <a:r>
              <a:rPr lang="en-US" dirty="0"/>
              <a:t>Word </a:t>
            </a:r>
            <a:r>
              <a:rPr lang="en-US" dirty="0" err="1"/>
              <a:t>embeddings</a:t>
            </a:r>
            <a:r>
              <a:rPr lang="en-US" dirty="0"/>
              <a:t> (</a:t>
            </a:r>
            <a:r>
              <a:rPr lang="en-US" dirty="0" err="1"/>
              <a:t>Bengio</a:t>
            </a:r>
            <a:r>
              <a:rPr lang="en-US" dirty="0"/>
              <a:t> et al., 2013).</a:t>
            </a:r>
          </a:p>
          <a:p>
            <a:pPr lvl="2"/>
            <a:endParaRPr lang="en-US" dirty="0"/>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l="13387" r="44050" b="55900"/>
          <a:stretch/>
        </p:blipFill>
        <p:spPr>
          <a:xfrm>
            <a:off x="5061053" y="3424869"/>
            <a:ext cx="3538114" cy="2749396"/>
          </a:xfrm>
          <a:prstGeom prst="rect">
            <a:avLst/>
          </a:prstGeom>
        </p:spPr>
      </p:pic>
      <p:pic>
        <p:nvPicPr>
          <p:cNvPr id="21" name="Picture 2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t="50000" r="78350"/>
          <a:stretch/>
        </p:blipFill>
        <p:spPr>
          <a:xfrm>
            <a:off x="1246471" y="3567746"/>
            <a:ext cx="1799738" cy="3117274"/>
          </a:xfrm>
          <a:prstGeom prst="rect">
            <a:avLst/>
          </a:prstGeom>
        </p:spPr>
      </p:pic>
      <p:sp>
        <p:nvSpPr>
          <p:cNvPr id="22" name="Content Placeholder 2"/>
          <p:cNvSpPr txBox="1">
            <a:spLocks/>
          </p:cNvSpPr>
          <p:nvPr/>
        </p:nvSpPr>
        <p:spPr>
          <a:xfrm>
            <a:off x="680567" y="1782890"/>
            <a:ext cx="3837276"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‘Traditional’ ML</a:t>
            </a:r>
            <a:endParaRPr lang="en-GB" dirty="0"/>
          </a:p>
          <a:p>
            <a:pPr marL="285750" indent="-285750">
              <a:buFontTx/>
              <a:buChar char="-"/>
            </a:pPr>
            <a:r>
              <a:rPr lang="en-GB" dirty="0"/>
              <a:t>Standard </a:t>
            </a:r>
            <a:r>
              <a:rPr lang="en-GB" dirty="0"/>
              <a:t>classifiers </a:t>
            </a:r>
            <a:r>
              <a:rPr lang="en-GB" dirty="0"/>
              <a:t>(e.g., SVM</a:t>
            </a:r>
            <a:r>
              <a:rPr lang="en-GB" dirty="0"/>
              <a:t>, </a:t>
            </a:r>
            <a:r>
              <a:rPr lang="en-GB" dirty="0"/>
              <a:t>J48…).</a:t>
            </a:r>
          </a:p>
          <a:p>
            <a:pPr marL="285750" indent="-285750">
              <a:buFontTx/>
              <a:buChar char="-"/>
            </a:pPr>
            <a:r>
              <a:rPr lang="en-GB" dirty="0"/>
              <a:t>Feature </a:t>
            </a:r>
            <a:r>
              <a:rPr lang="en-GB" dirty="0"/>
              <a:t>engineering  (e.g</a:t>
            </a:r>
            <a:r>
              <a:rPr lang="en-GB" dirty="0"/>
              <a:t>., </a:t>
            </a:r>
            <a:r>
              <a:rPr lang="en-GB" dirty="0"/>
              <a:t>lemmatisation, </a:t>
            </a:r>
            <a:r>
              <a:rPr lang="en-GB" dirty="0"/>
              <a:t> TF-IDF…).</a:t>
            </a:r>
          </a:p>
          <a:p>
            <a:pPr marL="285750" indent="-285750">
              <a:buFontTx/>
              <a:buChar char="-"/>
            </a:pPr>
            <a:r>
              <a:rPr lang="en-GB" dirty="0"/>
              <a:t>Bag </a:t>
            </a:r>
            <a:r>
              <a:rPr lang="en-GB" dirty="0"/>
              <a:t>of </a:t>
            </a:r>
            <a:r>
              <a:rPr lang="en-GB" dirty="0"/>
              <a:t>words.</a:t>
            </a:r>
            <a:endParaRPr lang="en-GB" dirty="0"/>
          </a:p>
        </p:txBody>
      </p:sp>
    </p:spTree>
    <p:extLst>
      <p:ext uri="{BB962C8B-B14F-4D97-AF65-F5344CB8AC3E}">
        <p14:creationId xmlns:p14="http://schemas.microsoft.com/office/powerpoint/2010/main" val="378401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305212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20</a:t>
            </a:fld>
            <a:endParaRPr lang="en-GB"/>
          </a:p>
        </p:txBody>
      </p:sp>
      <p:sp>
        <p:nvSpPr>
          <p:cNvPr id="7" name="Title 6"/>
          <p:cNvSpPr>
            <a:spLocks noGrp="1"/>
          </p:cNvSpPr>
          <p:nvPr>
            <p:ph type="title"/>
          </p:nvPr>
        </p:nvSpPr>
        <p:spPr/>
        <p:txBody>
          <a:bodyPr>
            <a:normAutofit fontScale="90000"/>
          </a:bodyPr>
          <a:lstStyle/>
          <a:p>
            <a:r>
              <a:rPr lang="en-US" dirty="0" smtClean="0"/>
              <a:t>Beyond n-grams – CNN for Sentence Classification (Kim et al., 2014)</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999" y="1466552"/>
            <a:ext cx="5892979" cy="5391448"/>
          </a:xfrm>
          <a:prstGeom prst="rect">
            <a:avLst/>
          </a:prstGeom>
        </p:spPr>
      </p:pic>
    </p:spTree>
    <p:extLst>
      <p:ext uri="{BB962C8B-B14F-4D97-AF65-F5344CB8AC3E}">
        <p14:creationId xmlns:p14="http://schemas.microsoft.com/office/powerpoint/2010/main" val="33212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21</a:t>
            </a:fld>
            <a:endParaRPr lang="en-GB"/>
          </a:p>
        </p:txBody>
      </p:sp>
      <p:sp>
        <p:nvSpPr>
          <p:cNvPr id="7" name="Title 6"/>
          <p:cNvSpPr>
            <a:spLocks noGrp="1"/>
          </p:cNvSpPr>
          <p:nvPr>
            <p:ph type="title"/>
          </p:nvPr>
        </p:nvSpPr>
        <p:spPr/>
        <p:txBody>
          <a:bodyPr>
            <a:normAutofit/>
          </a:bodyPr>
          <a:lstStyle/>
          <a:p>
            <a:r>
              <a:rPr lang="en-US" dirty="0" smtClean="0"/>
              <a:t>Semantic Deep Learning – Dual-CNN and </a:t>
            </a:r>
            <a:r>
              <a:rPr lang="en-US" dirty="0" err="1" smtClean="0"/>
              <a:t>Sem</a:t>
            </a:r>
            <a:r>
              <a:rPr lang="en-US" dirty="0" smtClean="0"/>
              <a:t>-CNN</a:t>
            </a:r>
            <a:endParaRPr lang="en-GB"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6809"/>
          <a:stretch/>
        </p:blipFill>
        <p:spPr>
          <a:xfrm>
            <a:off x="427246" y="2814434"/>
            <a:ext cx="5195077" cy="35419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55135"/>
            <a:ext cx="4151703" cy="3875864"/>
          </a:xfrm>
          <a:prstGeom prst="rect">
            <a:avLst/>
          </a:prstGeom>
        </p:spPr>
      </p:pic>
      <p:sp>
        <p:nvSpPr>
          <p:cNvPr id="17" name="Content Placeholder 2"/>
          <p:cNvSpPr txBox="1">
            <a:spLocks/>
          </p:cNvSpPr>
          <p:nvPr/>
        </p:nvSpPr>
        <p:spPr>
          <a:xfrm>
            <a:off x="1618013" y="6356351"/>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smtClean="0">
                <a:latin typeface="+mj-lt"/>
              </a:rPr>
              <a:t>Dual-CNN</a:t>
            </a:r>
            <a:endParaRPr lang="en-GB" sz="1200" dirty="0">
              <a:latin typeface="+mj-lt"/>
            </a:endParaRPr>
          </a:p>
        </p:txBody>
      </p:sp>
      <p:sp>
        <p:nvSpPr>
          <p:cNvPr id="18" name="Content Placeholder 2"/>
          <p:cNvSpPr txBox="1">
            <a:spLocks/>
          </p:cNvSpPr>
          <p:nvPr/>
        </p:nvSpPr>
        <p:spPr>
          <a:xfrm>
            <a:off x="5483324" y="1429783"/>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err="1" smtClean="0">
                <a:latin typeface="+mj-lt"/>
              </a:rPr>
              <a:t>Sem</a:t>
            </a:r>
            <a:r>
              <a:rPr lang="en-GB" sz="2000" dirty="0" smtClean="0">
                <a:latin typeface="+mj-lt"/>
              </a:rPr>
              <a:t>-CNN</a:t>
            </a:r>
            <a:endParaRPr lang="en-GB" sz="1200" dirty="0">
              <a:latin typeface="+mj-lt"/>
            </a:endParaRPr>
          </a:p>
        </p:txBody>
      </p:sp>
    </p:spTree>
    <p:extLst>
      <p:ext uri="{BB962C8B-B14F-4D97-AF65-F5344CB8AC3E}">
        <p14:creationId xmlns:p14="http://schemas.microsoft.com/office/powerpoint/2010/main" val="111824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22</a:t>
            </a:fld>
            <a:endParaRPr lang="en-GB"/>
          </a:p>
        </p:txBody>
      </p:sp>
      <p:pic>
        <p:nvPicPr>
          <p:cNvPr id="5122" name="Picture 2" descr="C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78" y="691033"/>
            <a:ext cx="5619750"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5777" y="1692442"/>
            <a:ext cx="7899573" cy="2308324"/>
          </a:xfrm>
          <a:prstGeom prst="rect">
            <a:avLst/>
          </a:prstGeom>
        </p:spPr>
        <p:txBody>
          <a:bodyPr wrap="square">
            <a:spAutoFit/>
          </a:bodyPr>
          <a:lstStyle/>
          <a:p>
            <a:r>
              <a:rPr lang="en-GB" sz="2400" dirty="0"/>
              <a:t>The COMRADES </a:t>
            </a:r>
            <a:r>
              <a:rPr lang="en-GB" sz="2400" b="1" dirty="0"/>
              <a:t>CREES Services </a:t>
            </a:r>
            <a:r>
              <a:rPr lang="en-GB" sz="2400" dirty="0"/>
              <a:t>(Crisis Event Extraction Service</a:t>
            </a:r>
            <a:r>
              <a:rPr lang="en-GB" sz="2400" dirty="0" smtClean="0"/>
              <a:t>) use CNNs to </a:t>
            </a:r>
            <a:r>
              <a:rPr lang="en-GB" sz="2400" dirty="0"/>
              <a:t>provide a rest </a:t>
            </a:r>
            <a:r>
              <a:rPr lang="en-GB" sz="2400" b="1" dirty="0"/>
              <a:t>API</a:t>
            </a:r>
            <a:r>
              <a:rPr lang="en-GB" sz="2400" dirty="0"/>
              <a:t> for annotating short text documents (e.g. tweets) </a:t>
            </a:r>
            <a:r>
              <a:rPr lang="en-GB" sz="2400" dirty="0" smtClean="0"/>
              <a:t>by </a:t>
            </a:r>
            <a:r>
              <a:rPr lang="en-GB" sz="2400" dirty="0"/>
              <a:t>identifying </a:t>
            </a:r>
            <a:r>
              <a:rPr lang="en-GB" sz="2400" dirty="0" smtClean="0"/>
              <a:t>:</a:t>
            </a:r>
          </a:p>
          <a:p>
            <a:pPr marL="342900" indent="-342900">
              <a:buFont typeface="+mj-lt"/>
              <a:buAutoNum type="arabicPeriod"/>
            </a:pPr>
            <a:r>
              <a:rPr lang="en-GB" sz="2400" dirty="0"/>
              <a:t>I</a:t>
            </a:r>
            <a:r>
              <a:rPr lang="en-GB" sz="2400" dirty="0" smtClean="0"/>
              <a:t>f </a:t>
            </a:r>
            <a:r>
              <a:rPr lang="en-GB" sz="2400" dirty="0"/>
              <a:t>a document is related to a </a:t>
            </a:r>
            <a:r>
              <a:rPr lang="en-GB" sz="2400" dirty="0" smtClean="0"/>
              <a:t>crisis.</a:t>
            </a:r>
          </a:p>
          <a:p>
            <a:pPr marL="342900" indent="-342900">
              <a:buFont typeface="+mj-lt"/>
              <a:buAutoNum type="arabicPeriod"/>
            </a:pPr>
            <a:r>
              <a:rPr lang="en-GB" sz="2400" dirty="0" smtClean="0"/>
              <a:t>The </a:t>
            </a:r>
            <a:r>
              <a:rPr lang="en-GB" sz="2400" dirty="0"/>
              <a:t>type of event </a:t>
            </a:r>
            <a:r>
              <a:rPr lang="en-GB" sz="2400" dirty="0" smtClean="0"/>
              <a:t>discussed.</a:t>
            </a:r>
          </a:p>
          <a:p>
            <a:pPr marL="342900" indent="-342900">
              <a:buFont typeface="+mj-lt"/>
              <a:buAutoNum type="arabicPeriod"/>
            </a:pPr>
            <a:r>
              <a:rPr lang="en-GB" sz="2400" dirty="0" smtClean="0"/>
              <a:t>The </a:t>
            </a:r>
            <a:r>
              <a:rPr lang="en-GB" sz="2400" dirty="0"/>
              <a:t>type of information present in a document:</a:t>
            </a:r>
          </a:p>
        </p:txBody>
      </p:sp>
      <p:pic>
        <p:nvPicPr>
          <p:cNvPr id="9" name="Picture 8"/>
          <p:cNvPicPr>
            <a:picLocks noChangeAspect="1"/>
          </p:cNvPicPr>
          <p:nvPr/>
        </p:nvPicPr>
        <p:blipFill>
          <a:blip r:embed="rId4"/>
          <a:stretch>
            <a:fillRect/>
          </a:stretch>
        </p:blipFill>
        <p:spPr>
          <a:xfrm>
            <a:off x="656454" y="4172591"/>
            <a:ext cx="7933038" cy="2072547"/>
          </a:xfrm>
          <a:prstGeom prst="rect">
            <a:avLst/>
          </a:prstGeom>
        </p:spPr>
      </p:pic>
      <p:sp>
        <p:nvSpPr>
          <p:cNvPr id="10" name="Rectangle 9"/>
          <p:cNvSpPr/>
          <p:nvPr/>
        </p:nvSpPr>
        <p:spPr>
          <a:xfrm>
            <a:off x="3070859" y="6171685"/>
            <a:ext cx="3042308" cy="369332"/>
          </a:xfrm>
          <a:prstGeom prst="rect">
            <a:avLst/>
          </a:prstGeom>
        </p:spPr>
        <p:txBody>
          <a:bodyPr wrap="none">
            <a:spAutoFit/>
          </a:bodyPr>
          <a:lstStyle/>
          <a:p>
            <a:r>
              <a:rPr lang="en-GB" dirty="0">
                <a:hlinkClick r:id="rId5"/>
              </a:rPr>
              <a:t>https://</a:t>
            </a:r>
            <a:r>
              <a:rPr lang="en-GB" dirty="0" smtClean="0">
                <a:hlinkClick r:id="rId5"/>
              </a:rPr>
              <a:t>evhart.github.io/crees</a:t>
            </a:r>
            <a:r>
              <a:rPr lang="en-GB" dirty="0" smtClean="0"/>
              <a:t> </a:t>
            </a:r>
            <a:endParaRPr lang="en-GB" dirty="0"/>
          </a:p>
        </p:txBody>
      </p:sp>
    </p:spTree>
    <p:extLst>
      <p:ext uri="{BB962C8B-B14F-4D97-AF65-F5344CB8AC3E}">
        <p14:creationId xmlns:p14="http://schemas.microsoft.com/office/powerpoint/2010/main" val="332090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of Crisis-related Documents</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224289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lnSpcReduction="10000"/>
          </a:bodyPr>
          <a:lstStyle/>
          <a:p>
            <a:r>
              <a:rPr lang="en-GB" b="1" dirty="0" smtClean="0"/>
              <a:t>Supervised text classification </a:t>
            </a:r>
            <a:r>
              <a:rPr lang="en-GB" dirty="0" smtClean="0"/>
              <a:t>can be used for </a:t>
            </a:r>
            <a:r>
              <a:rPr lang="en-GB" b="1" dirty="0" smtClean="0"/>
              <a:t>filtering</a:t>
            </a:r>
            <a:r>
              <a:rPr lang="en-GB" dirty="0" smtClean="0"/>
              <a:t> relevant and irrelevant documents during crises.</a:t>
            </a:r>
            <a:endParaRPr lang="en-GB" dirty="0"/>
          </a:p>
          <a:p>
            <a:r>
              <a:rPr lang="en-GB" b="1" dirty="0" smtClean="0"/>
              <a:t>Semantic features help situations when new types of events occur</a:t>
            </a:r>
            <a:r>
              <a:rPr lang="en-GB" dirty="0" smtClean="0"/>
              <a:t>.</a:t>
            </a:r>
          </a:p>
          <a:p>
            <a:r>
              <a:rPr lang="en-GB" dirty="0" smtClean="0"/>
              <a:t>Publically available tools and </a:t>
            </a:r>
            <a:r>
              <a:rPr lang="en-GB" dirty="0" smtClean="0"/>
              <a:t>APIs can be used for </a:t>
            </a:r>
            <a:r>
              <a:rPr lang="en-GB" b="1" dirty="0" smtClean="0"/>
              <a:t>classifying documents on demand</a:t>
            </a:r>
            <a:r>
              <a:rPr lang="en-GB" dirty="0" smtClean="0"/>
              <a:t>. </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24</a:t>
            </a:fld>
            <a:endParaRPr lang="en-GB"/>
          </a:p>
        </p:txBody>
      </p:sp>
    </p:spTree>
    <p:extLst>
      <p:ext uri="{BB962C8B-B14F-4D97-AF65-F5344CB8AC3E}">
        <p14:creationId xmlns:p14="http://schemas.microsoft.com/office/powerpoint/2010/main" val="112950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solidFill>
                  <a:schemeClr val="bg1">
                    <a:lumMod val="50000"/>
                  </a:schemeClr>
                </a:solidFill>
              </a:rPr>
              <a:t>Query filtering using  social media APIs:</a:t>
            </a:r>
          </a:p>
          <a:p>
            <a:pPr lvl="1"/>
            <a:r>
              <a:rPr lang="en-GB" sz="2000" dirty="0" smtClean="0">
                <a:solidFill>
                  <a:schemeClr val="bg1">
                    <a:lumMod val="50000"/>
                  </a:schemeClr>
                </a:solidFill>
              </a:rPr>
              <a:t>Use </a:t>
            </a:r>
            <a:r>
              <a:rPr lang="en-GB" sz="2000" dirty="0">
                <a:solidFill>
                  <a:schemeClr val="bg1">
                    <a:lumMod val="50000"/>
                  </a:schemeClr>
                </a:solidFill>
              </a:rPr>
              <a:t>hashtags, keywords, crisis specific </a:t>
            </a:r>
            <a:r>
              <a:rPr lang="en-GB" sz="2000" dirty="0" smtClean="0">
                <a:solidFill>
                  <a:schemeClr val="bg1">
                    <a:lumMod val="50000"/>
                  </a:schemeClr>
                </a:solidFill>
              </a:rPr>
              <a:t>phrases or lexicon </a:t>
            </a:r>
            <a:r>
              <a:rPr lang="en-GB" sz="2000" dirty="0">
                <a:solidFill>
                  <a:schemeClr val="bg1">
                    <a:lumMod val="50000"/>
                  </a:schemeClr>
                </a:solidFill>
              </a:rPr>
              <a:t>(impacted location </a:t>
            </a:r>
            <a:r>
              <a:rPr lang="en-GB" sz="2000" dirty="0" smtClean="0">
                <a:solidFill>
                  <a:schemeClr val="bg1">
                    <a:lumMod val="50000"/>
                  </a:schemeClr>
                </a:solidFill>
              </a:rPr>
              <a:t>name, </a:t>
            </a:r>
            <a:r>
              <a:rPr lang="en-GB" sz="2000" dirty="0">
                <a:solidFill>
                  <a:schemeClr val="bg1">
                    <a:lumMod val="50000"/>
                  </a:schemeClr>
                </a:solidFill>
              </a:rPr>
              <a:t>canonical form of disaster </a:t>
            </a:r>
            <a:r>
              <a:rPr lang="en-GB" sz="2000" dirty="0" smtClean="0">
                <a:solidFill>
                  <a:schemeClr val="bg1">
                    <a:lumMod val="50000"/>
                  </a:schemeClr>
                </a:solidFill>
              </a:rPr>
              <a:t>name - e.g</a:t>
            </a:r>
            <a:r>
              <a:rPr lang="en-GB" sz="2000" dirty="0">
                <a:solidFill>
                  <a:schemeClr val="bg1">
                    <a:lumMod val="50000"/>
                  </a:schemeClr>
                </a:solidFill>
              </a:rPr>
              <a:t>. </a:t>
            </a:r>
            <a:r>
              <a:rPr lang="en-GB" sz="2000" i="1" dirty="0">
                <a:solidFill>
                  <a:schemeClr val="bg1">
                    <a:lumMod val="50000"/>
                  </a:schemeClr>
                </a:solidFill>
              </a:rPr>
              <a:t>Hurricane Harvey</a:t>
            </a:r>
            <a:r>
              <a:rPr lang="en-GB" sz="2000" dirty="0" smtClean="0">
                <a:solidFill>
                  <a:schemeClr val="bg1">
                    <a:lumMod val="50000"/>
                  </a:schemeClr>
                </a:solidFill>
              </a:rPr>
              <a:t>).</a:t>
            </a:r>
          </a:p>
          <a:p>
            <a:pPr lvl="1"/>
            <a:endParaRPr lang="en-GB" sz="2000" dirty="0">
              <a:solidFill>
                <a:schemeClr val="bg1">
                  <a:lumMod val="50000"/>
                </a:schemeClr>
              </a:solidFill>
            </a:endParaRPr>
          </a:p>
          <a:p>
            <a:r>
              <a:rPr lang="en-GB" sz="2400" i="1" u="sng" dirty="0" smtClean="0">
                <a:solidFill>
                  <a:schemeClr val="bg1">
                    <a:lumMod val="50000"/>
                  </a:schemeClr>
                </a:solidFill>
              </a:rPr>
              <a:t>Post collection filtering (before or after storage):</a:t>
            </a:r>
          </a:p>
          <a:p>
            <a:pPr lvl="1"/>
            <a:r>
              <a:rPr lang="en-GB" sz="2000" dirty="0" smtClean="0">
                <a:solidFill>
                  <a:schemeClr val="bg1">
                    <a:lumMod val="50000"/>
                  </a:schemeClr>
                </a:solidFill>
              </a:rPr>
              <a:t>Text search (similar to above).</a:t>
            </a:r>
            <a:endParaRPr lang="en-GB" sz="2000" dirty="0">
              <a:solidFill>
                <a:schemeClr val="bg1">
                  <a:lumMod val="50000"/>
                </a:schemeClr>
              </a:solidFill>
            </a:endParaRPr>
          </a:p>
          <a:p>
            <a:pPr lvl="1"/>
            <a:r>
              <a:rPr lang="en-GB" sz="2000" dirty="0" smtClean="0">
                <a:solidFill>
                  <a:schemeClr val="bg1">
                    <a:lumMod val="50000"/>
                  </a:schemeClr>
                </a:solidFill>
              </a:rPr>
              <a:t>Semantic search (requires entity extraction)*.</a:t>
            </a:r>
            <a:endParaRPr lang="en-GB" sz="2000" dirty="0">
              <a:solidFill>
                <a:schemeClr val="bg1">
                  <a:lumMod val="50000"/>
                </a:schemeClr>
              </a:solidFill>
            </a:endParaRPr>
          </a:p>
          <a:p>
            <a:pPr lvl="1"/>
            <a:r>
              <a:rPr lang="en-GB" sz="2000" dirty="0" smtClean="0">
                <a:solidFill>
                  <a:schemeClr val="bg1">
                    <a:lumMod val="50000"/>
                  </a:schemeClr>
                </a:solidFill>
              </a:rPr>
              <a:t>Automatic categorisation / Tagging (clustering approaches, topic modelling, </a:t>
            </a:r>
            <a:r>
              <a:rPr lang="en-GB" sz="2000" b="1" dirty="0" smtClean="0"/>
              <a:t>Machine Learning models</a:t>
            </a:r>
            <a:r>
              <a:rPr lang="en-GB" sz="2000" dirty="0" smtClean="0"/>
              <a:t>)</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3778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
        <p:nvSpPr>
          <p:cNvPr id="6" name="Content Placeholder 2"/>
          <p:cNvSpPr>
            <a:spLocks noGrp="1"/>
          </p:cNvSpPr>
          <p:nvPr>
            <p:ph idx="1"/>
          </p:nvPr>
        </p:nvSpPr>
        <p:spPr>
          <a:xfrm>
            <a:off x="628651" y="1828799"/>
            <a:ext cx="6167566" cy="4558553"/>
          </a:xfrm>
        </p:spPr>
        <p:txBody>
          <a:bodyPr>
            <a:normAutofit/>
          </a:bodyPr>
          <a:lstStyle/>
          <a:p>
            <a:r>
              <a:rPr lang="en-GB" dirty="0"/>
              <a:t>W</a:t>
            </a:r>
            <a:r>
              <a:rPr lang="en-GB" dirty="0" smtClean="0"/>
              <a:t>e can broadly distinguish two types of text classification approaches:</a:t>
            </a:r>
            <a:endParaRPr lang="en-GB" dirty="0"/>
          </a:p>
          <a:p>
            <a:pPr lvl="1" indent="-342900">
              <a:buFont typeface="+mj-lt"/>
              <a:buAutoNum type="arabicPeriod"/>
            </a:pPr>
            <a:r>
              <a:rPr lang="en-GB" sz="2600" i="1" u="sng" dirty="0" smtClean="0"/>
              <a:t>Unsupervised text classification:</a:t>
            </a:r>
            <a:r>
              <a:rPr lang="en-GB" sz="2400" dirty="0" smtClean="0"/>
              <a:t> e.g., clustering, LDA.</a:t>
            </a:r>
          </a:p>
          <a:p>
            <a:pPr marL="800100" lvl="2" indent="0">
              <a:buNone/>
            </a:pPr>
            <a:r>
              <a:rPr lang="en-GB" dirty="0" smtClean="0"/>
              <a:t>+ </a:t>
            </a:r>
            <a:r>
              <a:rPr lang="en-GB" sz="2000" dirty="0" smtClean="0"/>
              <a:t>Do not need categories and existing annotations.</a:t>
            </a:r>
          </a:p>
          <a:p>
            <a:pPr marL="800100" lvl="2" indent="0">
              <a:buNone/>
            </a:pPr>
            <a:r>
              <a:rPr lang="en-GB" sz="2000" dirty="0" smtClean="0"/>
              <a:t>- Inferred classes are not typed and may have limited usefulness.</a:t>
            </a:r>
          </a:p>
          <a:p>
            <a:pPr marL="1257300" lvl="2" indent="-457200">
              <a:buFontTx/>
              <a:buChar char="-"/>
            </a:pPr>
            <a:endParaRPr lang="en-GB" sz="2600" dirty="0" smtClean="0"/>
          </a:p>
          <a:p>
            <a:pPr marL="342900" lvl="1" indent="0">
              <a:buNone/>
            </a:pPr>
            <a:r>
              <a:rPr lang="en-GB" sz="2600" i="1" dirty="0" smtClean="0"/>
              <a:t>2.</a:t>
            </a:r>
            <a:r>
              <a:rPr lang="en-GB" sz="2600" dirty="0" smtClean="0"/>
              <a:t>  </a:t>
            </a:r>
            <a:r>
              <a:rPr lang="en-GB" sz="2600" i="1" u="sng" dirty="0" smtClean="0"/>
              <a:t>Supervised methods:</a:t>
            </a:r>
            <a:r>
              <a:rPr lang="en-GB" sz="2600" i="1" dirty="0" smtClean="0"/>
              <a:t> e.g., SVM, CNN.</a:t>
            </a:r>
            <a:endParaRPr lang="en-GB" sz="2600" dirty="0" smtClean="0"/>
          </a:p>
          <a:p>
            <a:pPr marL="800100" lvl="2" indent="0">
              <a:buNone/>
            </a:pPr>
            <a:r>
              <a:rPr lang="en-GB" dirty="0" smtClean="0"/>
              <a:t>+ More precise and accurate classifications.</a:t>
            </a:r>
          </a:p>
          <a:p>
            <a:pPr marL="800100" lvl="2" indent="0">
              <a:buNone/>
            </a:pPr>
            <a:r>
              <a:rPr lang="en-GB" dirty="0" smtClean="0"/>
              <a:t>- Needs annotated content.</a:t>
            </a:r>
            <a:endParaRPr lang="en-GB" dirty="0"/>
          </a:p>
        </p:txBody>
      </p:sp>
      <p:sp>
        <p:nvSpPr>
          <p:cNvPr id="7" name="Title 6"/>
          <p:cNvSpPr>
            <a:spLocks noGrp="1"/>
          </p:cNvSpPr>
          <p:nvPr>
            <p:ph type="title"/>
          </p:nvPr>
        </p:nvSpPr>
        <p:spPr/>
        <p:txBody>
          <a:bodyPr/>
          <a:lstStyle/>
          <a:p>
            <a:r>
              <a:rPr lang="en-US" dirty="0"/>
              <a:t>Machine Learning Classification Methods</a:t>
            </a:r>
            <a:endParaRPr lang="en-GB" dirty="0"/>
          </a:p>
        </p:txBody>
      </p:sp>
      <p:pic>
        <p:nvPicPr>
          <p:cNvPr id="8" name="Picture 7"/>
          <p:cNvPicPr>
            <a:picLocks noChangeAspect="1"/>
          </p:cNvPicPr>
          <p:nvPr/>
        </p:nvPicPr>
        <p:blipFill rotWithShape="1">
          <a:blip r:embed="rId3"/>
          <a:srcRect l="27106" r="37736"/>
          <a:stretch/>
        </p:blipFill>
        <p:spPr>
          <a:xfrm>
            <a:off x="7080422" y="2211014"/>
            <a:ext cx="1594022" cy="2895600"/>
          </a:xfrm>
          <a:prstGeom prst="rect">
            <a:avLst/>
          </a:prstGeom>
        </p:spPr>
      </p:pic>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a:xfrm>
            <a:off x="628650" y="1825625"/>
            <a:ext cx="4017491" cy="4351338"/>
          </a:xfrm>
        </p:spPr>
        <p:txBody>
          <a:bodyPr>
            <a:normAutofit/>
          </a:bodyPr>
          <a:lstStyle/>
          <a:p>
            <a:pPr marL="342900" lvl="1" indent="-342900">
              <a:spcBef>
                <a:spcPts val="750"/>
              </a:spcBef>
              <a:buFontTx/>
              <a:buChar char="-"/>
            </a:pPr>
            <a:r>
              <a:rPr lang="en-US" sz="2800" dirty="0" smtClean="0">
                <a:ea typeface="Open Sans" charset="0"/>
                <a:cs typeface="Open Sans" charset="0"/>
              </a:rPr>
              <a:t>Support </a:t>
            </a:r>
            <a:r>
              <a:rPr lang="en-US" sz="2800" dirty="0">
                <a:ea typeface="Open Sans" charset="0"/>
                <a:cs typeface="Open Sans" charset="0"/>
              </a:rPr>
              <a:t>Vector </a:t>
            </a:r>
            <a:r>
              <a:rPr lang="en-US" sz="2800" dirty="0" smtClean="0">
                <a:ea typeface="Open Sans" charset="0"/>
                <a:cs typeface="Open Sans" charset="0"/>
              </a:rPr>
              <a:t>Machines (SVM).</a:t>
            </a:r>
          </a:p>
          <a:p>
            <a:pPr marL="342900" lvl="1" indent="-342900">
              <a:spcBef>
                <a:spcPts val="750"/>
              </a:spcBef>
              <a:buFontTx/>
              <a:buChar char="-"/>
            </a:pPr>
            <a:r>
              <a:rPr lang="en-US" sz="2800" dirty="0" smtClean="0">
                <a:ea typeface="Open Sans" charset="0"/>
                <a:cs typeface="Open Sans" charset="0"/>
              </a:rPr>
              <a:t>Logistic Regression.</a:t>
            </a:r>
          </a:p>
          <a:p>
            <a:pPr marL="342900" lvl="1" indent="-342900">
              <a:spcBef>
                <a:spcPts val="750"/>
              </a:spcBef>
              <a:buFontTx/>
              <a:buChar char="-"/>
            </a:pPr>
            <a:r>
              <a:rPr lang="en-US" sz="2800" dirty="0" smtClean="0">
                <a:ea typeface="Open Sans" charset="0"/>
                <a:cs typeface="Open Sans" charset="0"/>
              </a:rPr>
              <a:t>Random Forest.</a:t>
            </a:r>
          </a:p>
          <a:p>
            <a:pPr marL="342900" lvl="1" indent="-342900">
              <a:spcBef>
                <a:spcPts val="750"/>
              </a:spcBef>
              <a:buFontTx/>
              <a:buChar char="-"/>
            </a:pPr>
            <a:r>
              <a:rPr lang="en-US" sz="2800" dirty="0" smtClean="0">
                <a:ea typeface="Open Sans" charset="0"/>
                <a:cs typeface="Open Sans" charset="0"/>
              </a:rPr>
              <a:t>Decision Trees.</a:t>
            </a:r>
          </a:p>
          <a:p>
            <a:pPr marL="342900" lvl="1" indent="-342900">
              <a:spcBef>
                <a:spcPts val="750"/>
              </a:spcBef>
              <a:buFontTx/>
              <a:buChar char="-"/>
            </a:pPr>
            <a:r>
              <a:rPr lang="en-US" sz="2800" dirty="0" smtClean="0">
                <a:ea typeface="Open Sans" charset="0"/>
                <a:cs typeface="Open Sans" charset="0"/>
              </a:rPr>
              <a:t>Deep Learning (Deep Neural Networks): </a:t>
            </a:r>
          </a:p>
          <a:p>
            <a:pPr marL="800100" lvl="2" indent="-342900">
              <a:spcBef>
                <a:spcPts val="750"/>
              </a:spcBef>
              <a:buFontTx/>
              <a:buChar char="-"/>
            </a:pPr>
            <a:r>
              <a:rPr lang="en-US" sz="2400" dirty="0" smtClean="0">
                <a:ea typeface="Open Sans" charset="0"/>
                <a:cs typeface="Open Sans" charset="0"/>
              </a:rPr>
              <a:t>E.g., </a:t>
            </a:r>
            <a:r>
              <a:rPr lang="en-US" sz="2400" dirty="0" smtClean="0">
                <a:ea typeface="Open Sans" charset="0"/>
                <a:cs typeface="Open Sans" charset="0"/>
              </a:rPr>
              <a:t>CNN</a:t>
            </a:r>
            <a:r>
              <a:rPr lang="en-US" sz="2400" dirty="0">
                <a:ea typeface="Open Sans" charset="0"/>
                <a:cs typeface="Open Sans" charset="0"/>
              </a:rPr>
              <a:t>, RNN, </a:t>
            </a:r>
            <a:r>
              <a:rPr lang="en-US" sz="2400" dirty="0" smtClean="0">
                <a:ea typeface="Open Sans" charset="0"/>
                <a:cs typeface="Open Sans" charset="0"/>
              </a:rPr>
              <a:t>LSTM.</a:t>
            </a:r>
            <a:endParaRPr lang="en-US" sz="2400" dirty="0">
              <a:ea typeface="Open Sans" charset="0"/>
              <a:cs typeface="Open Sans" charset="0"/>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dirty="0"/>
          </a:p>
        </p:txBody>
      </p:sp>
      <p:pic>
        <p:nvPicPr>
          <p:cNvPr id="1028" name="Picture 4" descr="https://qph.ec.quoracdn.net/main-qimg-e0060865872cba85cf59df35c61de62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85" y="2046282"/>
            <a:ext cx="3016453" cy="22080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6944" b="55182"/>
          <a:stretch/>
        </p:blipFill>
        <p:spPr>
          <a:xfrm>
            <a:off x="4167572" y="4632196"/>
            <a:ext cx="4462680" cy="2002900"/>
          </a:xfrm>
          <a:prstGeom prst="rect">
            <a:avLst/>
          </a:prstGeom>
        </p:spPr>
      </p:pic>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
        <p:nvSpPr>
          <p:cNvPr id="7" name="Title 6"/>
          <p:cNvSpPr>
            <a:spLocks noGrp="1"/>
          </p:cNvSpPr>
          <p:nvPr>
            <p:ph type="title"/>
          </p:nvPr>
        </p:nvSpPr>
        <p:spPr/>
        <p:txBody>
          <a:bodyPr>
            <a:normAutofit fontScale="90000"/>
          </a:bodyPr>
          <a:lstStyle/>
          <a:p>
            <a:r>
              <a:rPr lang="en-US" dirty="0" smtClean="0"/>
              <a:t>Beyond n-grams – Contextual Semantics and Statistical Features (1)</a:t>
            </a:r>
            <a:endParaRPr lang="en-GB" dirty="0"/>
          </a:p>
        </p:txBody>
      </p:sp>
      <p:sp>
        <p:nvSpPr>
          <p:cNvPr id="9" name="Rectangle 8"/>
          <p:cNvSpPr/>
          <p:nvPr/>
        </p:nvSpPr>
        <p:spPr>
          <a:xfrm>
            <a:off x="1052764" y="2691630"/>
            <a:ext cx="1470208"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Politician / Person</a:t>
            </a:r>
            <a:endParaRPr lang="en-US" sz="1100" dirty="0">
              <a:solidFill>
                <a:schemeClr val="bg1"/>
              </a:solidFill>
              <a:latin typeface="+mj-lt"/>
              <a:ea typeface="Roboto Light" charset="0"/>
              <a:cs typeface="Roboto Light" charset="0"/>
            </a:endParaRPr>
          </a:p>
        </p:txBody>
      </p:sp>
      <p:sp>
        <p:nvSpPr>
          <p:cNvPr id="10" name="Rectangle 9"/>
          <p:cNvSpPr/>
          <p:nvPr/>
        </p:nvSpPr>
        <p:spPr>
          <a:xfrm>
            <a:off x="4563873" y="2685785"/>
            <a:ext cx="1959574"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Sports Event / Social Event / Event</a:t>
            </a:r>
            <a:endParaRPr lang="en-US" sz="1100" dirty="0">
              <a:solidFill>
                <a:schemeClr val="bg1"/>
              </a:solidFill>
              <a:latin typeface="+mj-lt"/>
              <a:ea typeface="Roboto Light" charset="0"/>
              <a:cs typeface="Roboto Light" charset="0"/>
            </a:endParaRPr>
          </a:p>
        </p:txBody>
      </p:sp>
      <p:sp>
        <p:nvSpPr>
          <p:cNvPr id="11" name="Rectangle 10"/>
          <p:cNvSpPr/>
          <p:nvPr/>
        </p:nvSpPr>
        <p:spPr>
          <a:xfrm>
            <a:off x="6672265" y="2691630"/>
            <a:ext cx="1470208" cy="591112"/>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Disaster / Event</a:t>
            </a:r>
            <a:endParaRPr lang="en-US" sz="1100" dirty="0">
              <a:solidFill>
                <a:schemeClr val="bg1"/>
              </a:solidFill>
              <a:latin typeface="+mj-lt"/>
              <a:ea typeface="Roboto Light" charset="0"/>
              <a:cs typeface="Roboto Light" charset="0"/>
            </a:endParaRPr>
          </a:p>
        </p:txBody>
      </p:sp>
      <p:cxnSp>
        <p:nvCxnSpPr>
          <p:cNvPr id="12" name="Straight Arrow Connector 11"/>
          <p:cNvCxnSpPr/>
          <p:nvPr/>
        </p:nvCxnSpPr>
        <p:spPr>
          <a:xfrm flipH="1">
            <a:off x="4944152" y="2311762"/>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653315" y="1957688"/>
            <a:ext cx="619967" cy="338534"/>
          </a:xfrm>
          <a:prstGeom prst="rect">
            <a:avLst/>
          </a:prstGeom>
        </p:spPr>
      </p:pic>
      <p:cxnSp>
        <p:nvCxnSpPr>
          <p:cNvPr id="14" name="Straight Arrow Connector 13"/>
          <p:cNvCxnSpPr/>
          <p:nvPr/>
        </p:nvCxnSpPr>
        <p:spPr>
          <a:xfrm flipH="1">
            <a:off x="1787867" y="2319954"/>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849581" y="2319953"/>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descr="Screen Shot 2017-07-05 at 00.10.30.png"/>
          <p:cNvPicPr>
            <a:picLocks noChangeAspect="1"/>
          </p:cNvPicPr>
          <p:nvPr/>
        </p:nvPicPr>
        <p:blipFill rotWithShape="1">
          <a:blip r:embed="rId4" cstate="print">
            <a:extLst>
              <a:ext uri="{28A0092B-C50C-407E-A947-70E740481C1C}">
                <a14:useLocalDpi xmlns:a14="http://schemas.microsoft.com/office/drawing/2010/main" val="0"/>
              </a:ext>
            </a:extLst>
          </a:blip>
          <a:srcRect r="51299" b="46399"/>
          <a:stretch/>
        </p:blipFill>
        <p:spPr>
          <a:xfrm>
            <a:off x="2653386" y="2510908"/>
            <a:ext cx="1761494" cy="939146"/>
          </a:xfrm>
          <a:prstGeom prst="rect">
            <a:avLst/>
          </a:prstGeom>
        </p:spPr>
      </p:pic>
      <p:sp>
        <p:nvSpPr>
          <p:cNvPr id="17" name="TextBox 16"/>
          <p:cNvSpPr txBox="1"/>
          <p:nvPr/>
        </p:nvSpPr>
        <p:spPr>
          <a:xfrm>
            <a:off x="1244010" y="1933065"/>
            <a:ext cx="7992888" cy="400110"/>
          </a:xfrm>
          <a:prstGeom prst="rect">
            <a:avLst/>
          </a:prstGeom>
          <a:noFill/>
        </p:spPr>
        <p:txBody>
          <a:bodyPr wrap="square" rtlCol="0">
            <a:spAutoFit/>
          </a:bodyPr>
          <a:lstStyle/>
          <a:p>
            <a:pPr marL="0" lvl="3"/>
            <a:r>
              <a:rPr lang="en-GB" sz="2000" u="sng" dirty="0"/>
              <a:t>Obama</a:t>
            </a:r>
            <a:r>
              <a:rPr lang="en-GB" sz="2000" dirty="0"/>
              <a:t> attends vigil for </a:t>
            </a:r>
            <a:r>
              <a:rPr lang="en-GB" sz="2000" u="sng" dirty="0"/>
              <a:t>Boston Marathon</a:t>
            </a:r>
            <a:r>
              <a:rPr lang="en-GB" sz="2000" dirty="0"/>
              <a:t> </a:t>
            </a:r>
            <a:r>
              <a:rPr lang="en-GB" sz="2000" u="sng" dirty="0"/>
              <a:t>bombing</a:t>
            </a:r>
            <a:r>
              <a:rPr lang="en-GB" sz="2000" dirty="0"/>
              <a:t> victims</a:t>
            </a:r>
            <a:endParaRPr lang="en-GB" sz="1400" dirty="0"/>
          </a:p>
        </p:txBody>
      </p:sp>
      <p:sp>
        <p:nvSpPr>
          <p:cNvPr id="19" name="Content Placeholder 2"/>
          <p:cNvSpPr>
            <a:spLocks noGrp="1"/>
          </p:cNvSpPr>
          <p:nvPr>
            <p:ph idx="1"/>
          </p:nvPr>
        </p:nvSpPr>
        <p:spPr>
          <a:xfrm>
            <a:off x="1244010" y="3736828"/>
            <a:ext cx="6871901" cy="2627087"/>
          </a:xfrm>
        </p:spPr>
        <p:txBody>
          <a:bodyPr>
            <a:normAutofit fontScale="85000" lnSpcReduction="10000"/>
          </a:bodyPr>
          <a:lstStyle/>
          <a:p>
            <a:pPr marL="0" lvl="1" indent="0">
              <a:spcBef>
                <a:spcPts val="750"/>
              </a:spcBef>
              <a:buNone/>
            </a:pPr>
            <a:r>
              <a:rPr lang="en-US" dirty="0" smtClean="0">
                <a:ea typeface="Open Sans" charset="0"/>
                <a:cs typeface="Open Sans" charset="0"/>
              </a:rPr>
              <a:t>Additional context about textual structure and semantics can </a:t>
            </a:r>
            <a:r>
              <a:rPr lang="en-US" b="1" dirty="0" smtClean="0">
                <a:ea typeface="Open Sans" charset="0"/>
                <a:cs typeface="Open Sans" charset="0"/>
              </a:rPr>
              <a:t>improve the classification of short documents</a:t>
            </a:r>
            <a:r>
              <a:rPr lang="en-US" dirty="0" smtClean="0">
                <a:ea typeface="Open Sans" charset="0"/>
                <a:cs typeface="Open Sans" charset="0"/>
              </a:rPr>
              <a:t>:</a:t>
            </a:r>
          </a:p>
          <a:p>
            <a:pPr marL="457200" lvl="1" indent="-457200">
              <a:spcBef>
                <a:spcPts val="750"/>
              </a:spcBef>
              <a:buFont typeface="+mj-lt"/>
              <a:buAutoNum type="arabicPeriod"/>
            </a:pPr>
            <a:r>
              <a:rPr lang="en-US" b="1" dirty="0" smtClean="0">
                <a:ea typeface="Open Sans" charset="0"/>
                <a:cs typeface="Open Sans" charset="0"/>
              </a:rPr>
              <a:t>N-grams</a:t>
            </a:r>
            <a:r>
              <a:rPr lang="en-US" dirty="0" smtClean="0">
                <a:ea typeface="Open Sans" charset="0"/>
                <a:cs typeface="Open Sans" charset="0"/>
              </a:rPr>
              <a:t> (n-words tokens )are </a:t>
            </a:r>
            <a:r>
              <a:rPr lang="en-US" dirty="0">
                <a:ea typeface="Open Sans" charset="0"/>
                <a:cs typeface="Open Sans" charset="0"/>
              </a:rPr>
              <a:t>the tokenized form of the original text of a document which are used as </a:t>
            </a:r>
            <a:r>
              <a:rPr lang="en-US" dirty="0" smtClean="0">
                <a:ea typeface="Open Sans" charset="0"/>
                <a:cs typeface="Open Sans" charset="0"/>
              </a:rPr>
              <a:t>features.</a:t>
            </a:r>
          </a:p>
          <a:p>
            <a:pPr marL="457200" lvl="1" indent="-457200">
              <a:spcBef>
                <a:spcPts val="750"/>
              </a:spcBef>
              <a:buFont typeface="+mj-lt"/>
              <a:buAutoNum type="arabicPeriod"/>
            </a:pPr>
            <a:r>
              <a:rPr lang="en-US" dirty="0" smtClean="0">
                <a:ea typeface="Open Sans" charset="0"/>
                <a:cs typeface="Open Sans" charset="0"/>
              </a:rPr>
              <a:t>Adding </a:t>
            </a:r>
            <a:r>
              <a:rPr lang="en-US" b="1" dirty="0">
                <a:ea typeface="Open Sans" charset="0"/>
                <a:cs typeface="Open Sans" charset="0"/>
              </a:rPr>
              <a:t>semantics</a:t>
            </a:r>
            <a:r>
              <a:rPr lang="en-US" dirty="0">
                <a:ea typeface="Open Sans" charset="0"/>
                <a:cs typeface="Open Sans" charset="0"/>
              </a:rPr>
              <a:t> to individual tokens can establish a consistency within crisis relevant information and enhance the discriminative power of </a:t>
            </a:r>
            <a:r>
              <a:rPr lang="en-US" dirty="0" smtClean="0">
                <a:ea typeface="Open Sans" charset="0"/>
                <a:cs typeface="Open Sans" charset="0"/>
              </a:rPr>
              <a:t>classifiers.</a:t>
            </a:r>
          </a:p>
          <a:p>
            <a:pPr marL="457200" lvl="1" indent="-457200">
              <a:spcBef>
                <a:spcPts val="750"/>
              </a:spcBef>
              <a:buFont typeface="+mj-lt"/>
              <a:buAutoNum type="arabicPeriod"/>
            </a:pPr>
            <a:r>
              <a:rPr lang="en-US" dirty="0" smtClean="0">
                <a:ea typeface="Open Sans" charset="0"/>
                <a:cs typeface="Open Sans" charset="0"/>
              </a:rPr>
              <a:t>Add </a:t>
            </a:r>
            <a:r>
              <a:rPr lang="en-US" b="1" dirty="0">
                <a:ea typeface="Open Sans" charset="0"/>
                <a:cs typeface="Open Sans" charset="0"/>
              </a:rPr>
              <a:t>statistical features </a:t>
            </a:r>
            <a:r>
              <a:rPr lang="en-US" dirty="0">
                <a:ea typeface="Open Sans" charset="0"/>
                <a:cs typeface="Open Sans" charset="0"/>
              </a:rPr>
              <a:t>to the feature set to inject various statistical properties of the text.</a:t>
            </a:r>
          </a:p>
          <a:p>
            <a:pPr marL="257175" lvl="1" indent="-257175">
              <a:spcBef>
                <a:spcPts val="750"/>
              </a:spcBef>
              <a:buFont typeface="Wingdings" charset="2"/>
              <a:buChar char="Ø"/>
            </a:pPr>
            <a:endParaRPr lang="en-US" dirty="0">
              <a:ea typeface="Open Sans" charset="0"/>
              <a:cs typeface="Open Sans" charset="0"/>
            </a:endParaRPr>
          </a:p>
          <a:p>
            <a:endParaRPr lang="en-US" dirty="0"/>
          </a:p>
        </p:txBody>
      </p:sp>
    </p:spTree>
    <p:extLst>
      <p:ext uri="{BB962C8B-B14F-4D97-AF65-F5344CB8AC3E}">
        <p14:creationId xmlns:p14="http://schemas.microsoft.com/office/powerpoint/2010/main" val="212628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a:xfrm>
            <a:off x="628650" y="1825625"/>
            <a:ext cx="7872799" cy="4351338"/>
          </a:xfrm>
        </p:spPr>
        <p:txBody>
          <a:bodyPr>
            <a:normAutofit/>
          </a:bodyPr>
          <a:lstStyle/>
          <a:p>
            <a:pPr marL="0" lvl="1" indent="0">
              <a:spcBef>
                <a:spcPts val="750"/>
              </a:spcBef>
              <a:buNone/>
            </a:pPr>
            <a:r>
              <a:rPr lang="en-US" dirty="0" smtClean="0">
                <a:ea typeface="Open Sans" charset="0"/>
                <a:cs typeface="Open Sans" charset="0"/>
              </a:rPr>
              <a:t>Example of statistical features:</a:t>
            </a:r>
          </a:p>
          <a:p>
            <a:pPr marL="342900" lvl="1" indent="-342900">
              <a:spcBef>
                <a:spcPts val="750"/>
              </a:spcBef>
              <a:buFontTx/>
              <a:buChar char="-"/>
            </a:pPr>
            <a:r>
              <a:rPr lang="en-US" dirty="0" smtClean="0">
                <a:ea typeface="Open Sans" charset="0"/>
                <a:cs typeface="Open Sans" charset="0"/>
              </a:rPr>
              <a:t>Text length.</a:t>
            </a:r>
          </a:p>
          <a:p>
            <a:pPr marL="342900" lvl="1" indent="-342900">
              <a:spcBef>
                <a:spcPts val="750"/>
              </a:spcBef>
              <a:buFontTx/>
              <a:buChar char="-"/>
            </a:pPr>
            <a:r>
              <a:rPr lang="en-US" dirty="0" smtClean="0">
                <a:ea typeface="Open Sans" charset="0"/>
                <a:cs typeface="Open Sans" charset="0"/>
              </a:rPr>
              <a:t>Number </a:t>
            </a:r>
            <a:r>
              <a:rPr lang="en-US" dirty="0">
                <a:ea typeface="Open Sans" charset="0"/>
                <a:cs typeface="Open Sans" charset="0"/>
              </a:rPr>
              <a:t>of </a:t>
            </a:r>
            <a:r>
              <a:rPr lang="en-US" dirty="0" smtClean="0">
                <a:ea typeface="Open Sans" charset="0"/>
                <a:cs typeface="Open Sans" charset="0"/>
              </a:rPr>
              <a:t>words.</a:t>
            </a:r>
          </a:p>
          <a:p>
            <a:pPr marL="342900" lvl="1" indent="-342900">
              <a:spcBef>
                <a:spcPts val="750"/>
              </a:spcBef>
              <a:buFontTx/>
              <a:buChar char="-"/>
            </a:pPr>
            <a:r>
              <a:rPr lang="en-US" dirty="0" smtClean="0">
                <a:ea typeface="Open Sans" charset="0"/>
                <a:cs typeface="Open Sans" charset="0"/>
              </a:rPr>
              <a:t>Presence </a:t>
            </a:r>
            <a:r>
              <a:rPr lang="en-US" dirty="0">
                <a:ea typeface="Open Sans" charset="0"/>
                <a:cs typeface="Open Sans" charset="0"/>
              </a:rPr>
              <a:t>and count of various Parts of </a:t>
            </a:r>
            <a:r>
              <a:rPr lang="en-US" dirty="0" smtClean="0">
                <a:ea typeface="Open Sans" charset="0"/>
                <a:cs typeface="Open Sans" charset="0"/>
              </a:rPr>
              <a:t>Speech (</a:t>
            </a:r>
            <a:r>
              <a:rPr lang="en-US" dirty="0" err="1" smtClean="0">
                <a:ea typeface="Open Sans" charset="0"/>
                <a:cs typeface="Open Sans" charset="0"/>
              </a:rPr>
              <a:t>PoS</a:t>
            </a:r>
            <a:r>
              <a:rPr lang="en-US" dirty="0" smtClean="0">
                <a:ea typeface="Open Sans" charset="0"/>
                <a:cs typeface="Open Sans" charset="0"/>
              </a:rPr>
              <a:t>).</a:t>
            </a:r>
          </a:p>
          <a:p>
            <a:pPr marL="342900" lvl="1" indent="-342900">
              <a:spcBef>
                <a:spcPts val="750"/>
              </a:spcBef>
              <a:buFontTx/>
              <a:buChar char="-"/>
            </a:pPr>
            <a:r>
              <a:rPr lang="en-US" dirty="0" smtClean="0">
                <a:ea typeface="Open Sans" charset="0"/>
                <a:cs typeface="Open Sans" charset="0"/>
              </a:rPr>
              <a:t>Data </a:t>
            </a:r>
            <a:r>
              <a:rPr lang="en-US" dirty="0">
                <a:ea typeface="Open Sans" charset="0"/>
                <a:cs typeface="Open Sans" charset="0"/>
              </a:rPr>
              <a:t>specific features such as </a:t>
            </a:r>
            <a:r>
              <a:rPr lang="en-US" dirty="0" smtClean="0">
                <a:ea typeface="Open Sans" charset="0"/>
                <a:cs typeface="Open Sans" charset="0"/>
              </a:rPr>
              <a:t>hashtags </a:t>
            </a:r>
            <a:r>
              <a:rPr lang="en-US" dirty="0">
                <a:ea typeface="Open Sans" charset="0"/>
                <a:cs typeface="Open Sans" charset="0"/>
              </a:rPr>
              <a:t>(in </a:t>
            </a:r>
            <a:r>
              <a:rPr lang="en-US" dirty="0" smtClean="0">
                <a:ea typeface="Open Sans" charset="0"/>
                <a:cs typeface="Open Sans" charset="0"/>
              </a:rPr>
              <a:t>tweets).</a:t>
            </a:r>
          </a:p>
          <a:p>
            <a:pPr marL="800100" lvl="2" indent="-342900">
              <a:spcBef>
                <a:spcPts val="750"/>
              </a:spcBef>
              <a:buFontTx/>
              <a:buChar char="-"/>
            </a:pPr>
            <a:r>
              <a:rPr lang="en-US" i="1" dirty="0" smtClean="0">
                <a:ea typeface="Open Sans" charset="0"/>
                <a:cs typeface="Open Sans" charset="0"/>
              </a:rPr>
              <a:t>E.g., </a:t>
            </a:r>
            <a:r>
              <a:rPr lang="en-GB" i="1" dirty="0"/>
              <a:t>#</a:t>
            </a:r>
            <a:r>
              <a:rPr lang="en-GB" i="1" dirty="0" err="1"/>
              <a:t>neworleans</a:t>
            </a:r>
            <a:r>
              <a:rPr lang="en-GB" i="1" dirty="0"/>
              <a:t> #</a:t>
            </a:r>
            <a:r>
              <a:rPr lang="en-GB" i="1" dirty="0" err="1"/>
              <a:t>nola</a:t>
            </a:r>
            <a:r>
              <a:rPr lang="en-GB" i="1" dirty="0"/>
              <a:t> #</a:t>
            </a:r>
            <a:r>
              <a:rPr lang="en-GB" i="1" dirty="0" err="1"/>
              <a:t>gretna</a:t>
            </a:r>
            <a:r>
              <a:rPr lang="en-GB" i="1" dirty="0"/>
              <a:t> #</a:t>
            </a:r>
            <a:r>
              <a:rPr lang="en-GB" i="1" dirty="0" err="1"/>
              <a:t>westbank</a:t>
            </a:r>
            <a:r>
              <a:rPr lang="en-GB" i="1" dirty="0"/>
              <a:t> #</a:t>
            </a:r>
            <a:r>
              <a:rPr lang="en-GB" i="1" dirty="0" err="1"/>
              <a:t>algiers</a:t>
            </a:r>
            <a:r>
              <a:rPr lang="en-GB" i="1" dirty="0"/>
              <a:t> #</a:t>
            </a:r>
            <a:r>
              <a:rPr lang="en-GB" i="1" dirty="0" err="1"/>
              <a:t>avondale</a:t>
            </a:r>
            <a:r>
              <a:rPr lang="en-GB" i="1" dirty="0"/>
              <a:t> #</a:t>
            </a:r>
            <a:r>
              <a:rPr lang="en-GB" i="1" dirty="0" err="1"/>
              <a:t>nolafood</a:t>
            </a:r>
            <a:r>
              <a:rPr lang="en-GB" i="1" dirty="0"/>
              <a:t> #</a:t>
            </a:r>
            <a:r>
              <a:rPr lang="en-GB" i="1" dirty="0" err="1"/>
              <a:t>nolanightlife</a:t>
            </a:r>
            <a:r>
              <a:rPr lang="en-GB" i="1" dirty="0"/>
              <a:t> #</a:t>
            </a:r>
            <a:r>
              <a:rPr lang="en-GB" i="1" dirty="0" err="1"/>
              <a:t>twt</a:t>
            </a:r>
            <a:r>
              <a:rPr lang="en-GB" i="1" dirty="0"/>
              <a:t> #</a:t>
            </a:r>
            <a:r>
              <a:rPr lang="en-GB" i="1" dirty="0" err="1" smtClean="0"/>
              <a:t>hurricanekatrina</a:t>
            </a:r>
            <a:r>
              <a:rPr lang="en-GB" i="1" dirty="0" smtClean="0"/>
              <a:t>.</a:t>
            </a:r>
            <a:endParaRPr lang="en-US" i="1" dirty="0" smtClean="0">
              <a:ea typeface="Open Sans" charset="0"/>
              <a:cs typeface="Open Sans" charset="0"/>
            </a:endParaRPr>
          </a:p>
          <a:p>
            <a:pPr marL="342900" lvl="1" indent="-342900">
              <a:spcBef>
                <a:spcPts val="750"/>
              </a:spcBef>
              <a:buFontTx/>
              <a:buChar char="-"/>
            </a:pPr>
            <a:r>
              <a:rPr lang="en-US" dirty="0" smtClean="0">
                <a:ea typeface="Open Sans" charset="0"/>
                <a:cs typeface="Open Sans" charset="0"/>
              </a:rPr>
              <a:t>Readability Score (Gunning Fox Index using average sentence length (ASL) and percentage of complex words (PCW) : 0.4*(ASL + PCW)).</a:t>
            </a:r>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pic>
        <p:nvPicPr>
          <p:cNvPr id="2050" name="Picture 2" descr="Image result for part of speech t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831849"/>
            <a:ext cx="3234124" cy="22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bpedia graph"/>
          <p:cNvPicPr>
            <a:picLocks noChangeAspect="1" noChangeArrowheads="1"/>
          </p:cNvPicPr>
          <p:nvPr/>
        </p:nvPicPr>
        <p:blipFill rotWithShape="1">
          <a:blip r:embed="rId3">
            <a:extLst>
              <a:ext uri="{28A0092B-C50C-407E-A947-70E740481C1C}">
                <a14:useLocalDpi xmlns:a14="http://schemas.microsoft.com/office/drawing/2010/main" val="0"/>
              </a:ext>
            </a:extLst>
          </a:blip>
          <a:srcRect r="47308" b="13683"/>
          <a:stretch/>
        </p:blipFill>
        <p:spPr bwMode="auto">
          <a:xfrm>
            <a:off x="5244285" y="469728"/>
            <a:ext cx="3899716" cy="6388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a:xfrm>
            <a:off x="628650" y="1825625"/>
            <a:ext cx="5698009" cy="4351338"/>
          </a:xfrm>
        </p:spPr>
        <p:txBody>
          <a:bodyPr>
            <a:normAutofit fontScale="92500" lnSpcReduction="20000"/>
          </a:bodyPr>
          <a:lstStyle/>
          <a:p>
            <a:pPr marL="0" indent="0">
              <a:buNone/>
            </a:pPr>
            <a:r>
              <a:rPr lang="en-US" dirty="0" smtClean="0"/>
              <a:t>Additional information about the terms found in document can be extracted using </a:t>
            </a:r>
            <a:r>
              <a:rPr lang="en-US" b="1" dirty="0" smtClean="0"/>
              <a:t>NER tools</a:t>
            </a:r>
            <a:r>
              <a:rPr lang="en-US" dirty="0" smtClean="0"/>
              <a:t>, </a:t>
            </a:r>
            <a:r>
              <a:rPr lang="en-US" b="1" dirty="0" smtClean="0"/>
              <a:t>entity linking tools and semantic databases</a:t>
            </a:r>
            <a:r>
              <a:rPr lang="en-US" dirty="0" smtClean="0"/>
              <a:t> (e.g., </a:t>
            </a:r>
            <a:r>
              <a:rPr lang="en-US" dirty="0" err="1" smtClean="0"/>
              <a:t>Dbpedia</a:t>
            </a:r>
            <a:r>
              <a:rPr lang="en-US" dirty="0" smtClean="0"/>
              <a:t>, </a:t>
            </a:r>
            <a:r>
              <a:rPr lang="en-US" dirty="0" err="1" smtClean="0"/>
              <a:t>Wordnet</a:t>
            </a:r>
            <a:r>
              <a:rPr lang="en-US" dirty="0" smtClean="0"/>
              <a:t>, etc.):</a:t>
            </a:r>
            <a:endParaRPr lang="en-US" dirty="0"/>
          </a:p>
          <a:p>
            <a:pPr>
              <a:buFontTx/>
              <a:buChar char="-"/>
            </a:pPr>
            <a:r>
              <a:rPr lang="en-US" dirty="0" smtClean="0"/>
              <a:t>Co-occurring </a:t>
            </a:r>
            <a:r>
              <a:rPr lang="en-US" dirty="0"/>
              <a:t>words (from a data </a:t>
            </a:r>
            <a:r>
              <a:rPr lang="en-US" dirty="0" smtClean="0"/>
              <a:t>corpus).</a:t>
            </a:r>
          </a:p>
          <a:p>
            <a:pPr>
              <a:buFontTx/>
              <a:buChar char="-"/>
            </a:pPr>
            <a:r>
              <a:rPr lang="en-US" dirty="0" smtClean="0"/>
              <a:t>Extracted entities</a:t>
            </a:r>
          </a:p>
          <a:p>
            <a:pPr>
              <a:buFontTx/>
              <a:buChar char="-"/>
            </a:pPr>
            <a:r>
              <a:rPr lang="en-US" dirty="0" smtClean="0"/>
              <a:t>Properties </a:t>
            </a:r>
            <a:r>
              <a:rPr lang="en-US" dirty="0"/>
              <a:t>from knowledge </a:t>
            </a:r>
            <a:r>
              <a:rPr lang="en-US" dirty="0" smtClean="0"/>
              <a:t>graphs:</a:t>
            </a:r>
          </a:p>
          <a:p>
            <a:pPr lvl="1">
              <a:buFontTx/>
              <a:buChar char="-"/>
            </a:pPr>
            <a:r>
              <a:rPr lang="en-US" dirty="0" smtClean="0"/>
              <a:t>E.g., Type, Label, Subject, Same as, etc.</a:t>
            </a:r>
          </a:p>
          <a:p>
            <a:pPr>
              <a:buFontTx/>
              <a:buChar char="-"/>
            </a:pPr>
            <a:r>
              <a:rPr lang="en-US" dirty="0" smtClean="0"/>
              <a:t>Contextual </a:t>
            </a:r>
            <a:r>
              <a:rPr lang="en-US" dirty="0"/>
              <a:t>hierarchy – hypernyms,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76674" y="1995560"/>
            <a:ext cx="1135117"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7777"/>
          </a:xfrm>
          <a:prstGeom prst="rect">
            <a:avLst/>
          </a:prstGeom>
          <a:noFill/>
        </p:spPr>
        <p:txBody>
          <a:bodyPr wrap="square" rtlCol="0">
            <a:spAutoFit/>
          </a:bodyPr>
          <a:lstStyle/>
          <a:p>
            <a:r>
              <a:rPr lang="en-US" sz="1400" dirty="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649020"/>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14074</TotalTime>
  <Words>2672</Words>
  <Application>Microsoft Office PowerPoint</Application>
  <PresentationFormat>On-screen Show (4:3)</PresentationFormat>
  <Paragraphs>257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Light</vt:lpstr>
      <vt:lpstr>Wingdings</vt:lpstr>
      <vt:lpstr>Office Theme</vt:lpstr>
      <vt:lpstr>SMASAC - Classification</vt:lpstr>
      <vt:lpstr>Accessing Relevant Information</vt:lpstr>
      <vt:lpstr>Filtering Methods</vt:lpstr>
      <vt:lpstr>Machine Learning Classification Methods</vt:lpstr>
      <vt:lpstr>Popular Supervised Machine Learning methods</vt:lpstr>
      <vt:lpstr>Beyond n-grams – Contextual Semantics and Statistical Features (1)</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Processing and Training Approach (1)</vt:lpstr>
      <vt:lpstr>Processing and Training Approach (2)</vt:lpstr>
      <vt:lpstr>Extracting Statistical Features</vt:lpstr>
      <vt:lpstr>Extracting Semantics</vt:lpstr>
      <vt:lpstr>Beyond n-grams – ‘Traditional’ ML vs. Deep Learning</vt:lpstr>
      <vt:lpstr>Beyond n-grams – CNN for Sentence Classification (Kim et al., 2014)</vt:lpstr>
      <vt:lpstr>Semantic Deep Learning – Dual-CNN and Sem-CNN</vt:lpstr>
      <vt:lpstr>PowerPoint Presentation</vt:lpstr>
      <vt:lpstr>Classification of Crisis-related Documents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235</cp:revision>
  <dcterms:created xsi:type="dcterms:W3CDTF">2018-03-07T10:04:08Z</dcterms:created>
  <dcterms:modified xsi:type="dcterms:W3CDTF">2018-04-21T23:28:31Z</dcterms:modified>
</cp:coreProperties>
</file>