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65" r:id="rId2"/>
    <p:sldId id="304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21" r:id="rId11"/>
    <p:sldId id="328" r:id="rId12"/>
    <p:sldId id="330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67" r:id="rId21"/>
    <p:sldId id="354" r:id="rId22"/>
    <p:sldId id="356" r:id="rId23"/>
    <p:sldId id="357" r:id="rId24"/>
    <p:sldId id="355" r:id="rId25"/>
    <p:sldId id="358" r:id="rId26"/>
    <p:sldId id="359" r:id="rId27"/>
    <p:sldId id="360" r:id="rId28"/>
    <p:sldId id="362" r:id="rId29"/>
    <p:sldId id="363" r:id="rId30"/>
    <p:sldId id="3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7" autoAdjust="0"/>
    <p:restoredTop sz="92594" autoAdjust="0"/>
  </p:normalViewPr>
  <p:slideViewPr>
    <p:cSldViewPr snapToGrid="0">
      <p:cViewPr varScale="1">
        <p:scale>
          <a:sx n="150" d="100"/>
          <a:sy n="150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more recently, packages</a:t>
            </a:r>
            <a:r>
              <a:rPr lang="en-US" baseline="0"/>
              <a:t> like spacy have made enormous progress in dealing with noisy data, given their ubiquity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the best performance still tends to be achieved by Twitter-specific NER</a:t>
            </a:r>
            <a:r>
              <a:rPr lang="en-US" baseline="0"/>
              <a:t> systems. These systems have some common themes, and we describe both a classic and a more recent example shortly. In the notebooks, a link and description is provided for TwitterNER, a recently developed system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people the link to TwitterNER in the notebook, but we will not be doing the hands on in the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Entity 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76674" y="1995560"/>
            <a:ext cx="1135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#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HighParkFire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79" y="1995560"/>
            <a:ext cx="129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burn area map</a:t>
            </a:r>
          </a:p>
          <a:p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3898" y="1995560"/>
            <a:ext cx="114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as of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36010" y="1995560"/>
            <a:ext cx="203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Monday night 10 p.m.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97076" y="1995560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t.co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/1guBTcXX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94095" y="3570980"/>
            <a:ext cx="2402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region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representation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4095" y="3166605"/>
            <a:ext cx="1478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destroy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4095" y="3975356"/>
            <a:ext cx="166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weekday</a:t>
            </a:r>
            <a:r>
              <a:rPr lang="en-US" sz="105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050" dirty="0" err="1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day_of_the_week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period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1" y="2650165"/>
            <a:ext cx="3220946" cy="2723051"/>
          </a:xfrm>
          <a:prstGeom prst="rect">
            <a:avLst/>
          </a:prstGeom>
          <a:ln>
            <a:noFill/>
          </a:ln>
        </p:spPr>
      </p:pic>
      <p:sp>
        <p:nvSpPr>
          <p:cNvPr id="47" name="Connector 46"/>
          <p:cNvSpPr/>
          <p:nvPr/>
        </p:nvSpPr>
        <p:spPr>
          <a:xfrm>
            <a:off x="3811483" y="2677607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Connector 47"/>
          <p:cNvSpPr/>
          <p:nvPr/>
        </p:nvSpPr>
        <p:spPr>
          <a:xfrm flipV="1">
            <a:off x="4376731" y="3025750"/>
            <a:ext cx="68804" cy="60641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Connector 48"/>
          <p:cNvSpPr/>
          <p:nvPr/>
        </p:nvSpPr>
        <p:spPr>
          <a:xfrm>
            <a:off x="3393539" y="483051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Connector 49"/>
          <p:cNvSpPr/>
          <p:nvPr/>
        </p:nvSpPr>
        <p:spPr>
          <a:xfrm>
            <a:off x="2766111" y="44650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Connector 50"/>
          <p:cNvSpPr/>
          <p:nvPr/>
        </p:nvSpPr>
        <p:spPr>
          <a:xfrm>
            <a:off x="2766111" y="3052945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Connector 51"/>
          <p:cNvSpPr/>
          <p:nvPr/>
        </p:nvSpPr>
        <p:spPr>
          <a:xfrm>
            <a:off x="3462343" y="26836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Connector 52"/>
          <p:cNvSpPr/>
          <p:nvPr/>
        </p:nvSpPr>
        <p:spPr>
          <a:xfrm>
            <a:off x="4373450" y="4524422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Connector 53"/>
          <p:cNvSpPr/>
          <p:nvPr/>
        </p:nvSpPr>
        <p:spPr>
          <a:xfrm>
            <a:off x="3862336" y="4822483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Connector 54"/>
          <p:cNvSpPr/>
          <p:nvPr/>
        </p:nvSpPr>
        <p:spPr>
          <a:xfrm>
            <a:off x="3896738" y="3292630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onnector 55"/>
          <p:cNvSpPr/>
          <p:nvPr/>
        </p:nvSpPr>
        <p:spPr>
          <a:xfrm>
            <a:off x="3314629" y="3260083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Connector 56"/>
          <p:cNvSpPr/>
          <p:nvPr/>
        </p:nvSpPr>
        <p:spPr>
          <a:xfrm>
            <a:off x="3899933" y="4314146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Connector 57"/>
          <p:cNvSpPr/>
          <p:nvPr/>
        </p:nvSpPr>
        <p:spPr>
          <a:xfrm>
            <a:off x="3270396" y="4278307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1541657" y="32197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1657" y="3541495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41657" y="3834159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41657" y="41528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41657" y="44715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52329" y="2760850"/>
            <a:ext cx="1659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Annotated Tokens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1778" y="2704171"/>
            <a:ext cx="2592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Semantically enriched </a:t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(augmented </a:t>
            </a:r>
            <a:r>
              <a:rPr lang="en-US" sz="1050" dirty="0" err="1">
                <a:latin typeface="Open Sans" charset="0"/>
                <a:ea typeface="Open Sans" charset="0"/>
                <a:cs typeface="Open Sans" charset="0"/>
              </a:rPr>
              <a:t>hypernyms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694" y="1703811"/>
            <a:ext cx="4808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Open Sans" charset="0"/>
                <a:ea typeface="Open Sans" charset="0"/>
                <a:cs typeface="Open Sans" charset="0"/>
              </a:rPr>
              <a:t>Lets us consider this Tweet from Colorado Wildfire 2012: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55545" y="5676900"/>
            <a:ext cx="2109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 source: http://</a:t>
            </a:r>
            <a:r>
              <a:rPr lang="en-US" sz="900" dirty="0" err="1"/>
              <a:t>babelnet.org</a:t>
            </a:r>
            <a:r>
              <a:rPr lang="en-US" sz="900" dirty="0"/>
              <a:t>/about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628650" y="1119664"/>
            <a:ext cx="7886700" cy="741955"/>
          </a:xfrm>
        </p:spPr>
        <p:txBody>
          <a:bodyPr/>
          <a:lstStyle/>
          <a:p>
            <a:r>
              <a:rPr lang="en-US" dirty="0"/>
              <a:t>Semantic Enrichment Example</a:t>
            </a:r>
          </a:p>
        </p:txBody>
      </p:sp>
    </p:spTree>
    <p:extLst>
      <p:ext uri="{BB962C8B-B14F-4D97-AF65-F5344CB8AC3E}">
        <p14:creationId xmlns:p14="http://schemas.microsoft.com/office/powerpoint/2010/main" val="753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entire data can be redundant with duplicate tweets (often gathered in the stream as retweets)</a:t>
            </a:r>
          </a:p>
          <a:p>
            <a:r>
              <a:rPr lang="en-US" dirty="0"/>
              <a:t>Removing the duplicates gives the classifier a scope to learn from more variety of content.</a:t>
            </a:r>
          </a:p>
          <a:p>
            <a:r>
              <a:rPr lang="en-US" dirty="0"/>
              <a:t>Duplicate removal can be handled via removing tokens such as ’RT’,@</a:t>
            </a:r>
            <a:r>
              <a:rPr lang="en-US" dirty="0" err="1"/>
              <a:t>user_handles</a:t>
            </a:r>
            <a:r>
              <a:rPr lang="en-US" dirty="0"/>
              <a:t>, and special characters and then comparing the raw form of text of a tweet with other tweets (processed similarly).</a:t>
            </a:r>
          </a:p>
          <a:p>
            <a:r>
              <a:rPr lang="en-US" dirty="0"/>
              <a:t>Methods such as determining cosine similarity between texts and opting a threshold to select/discard can also be applied.</a:t>
            </a:r>
          </a:p>
        </p:txBody>
      </p:sp>
    </p:spTree>
    <p:extLst>
      <p:ext uri="{BB962C8B-B14F-4D97-AF65-F5344CB8AC3E}">
        <p14:creationId xmlns:p14="http://schemas.microsoft.com/office/powerpoint/2010/main" val="306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entity recognizing and entity linking  APIs to extract entities.</a:t>
            </a:r>
          </a:p>
          <a:p>
            <a:endParaRPr lang="en-US" dirty="0"/>
          </a:p>
          <a:p>
            <a:r>
              <a:rPr lang="en-US" dirty="0"/>
              <a:t>Determine </a:t>
            </a:r>
            <a:r>
              <a:rPr lang="en-US" dirty="0" err="1"/>
              <a:t>Dbpedia</a:t>
            </a:r>
            <a:r>
              <a:rPr lang="en-US" dirty="0"/>
              <a:t> </a:t>
            </a:r>
            <a:r>
              <a:rPr lang="en-US" dirty="0" err="1"/>
              <a:t>URIs+properties</a:t>
            </a:r>
            <a:r>
              <a:rPr lang="en-US" dirty="0"/>
              <a:t>/</a:t>
            </a:r>
            <a:r>
              <a:rPr lang="en-US" dirty="0" err="1"/>
              <a:t>BabelNet</a:t>
            </a:r>
            <a:r>
              <a:rPr lang="en-US" dirty="0"/>
              <a:t> Sense/</a:t>
            </a:r>
            <a:r>
              <a:rPr lang="en-US" dirty="0" err="1"/>
              <a:t>Hypernyms</a:t>
            </a:r>
            <a:r>
              <a:rPr lang="en-US" dirty="0"/>
              <a:t> to extend the semantics.</a:t>
            </a:r>
          </a:p>
          <a:p>
            <a:endParaRPr lang="en-US" dirty="0"/>
          </a:p>
          <a:p>
            <a:r>
              <a:rPr lang="en-US" dirty="0"/>
              <a:t>Concatenate text + semantics.</a:t>
            </a:r>
          </a:p>
          <a:p>
            <a:endParaRPr lang="en-US" dirty="0"/>
          </a:p>
          <a:p>
            <a:r>
              <a:rPr lang="en-US" dirty="0"/>
              <a:t>Generate n-grams and pass on to binary classifier alongside statistical features to learn.</a:t>
            </a:r>
          </a:p>
        </p:txBody>
      </p:sp>
    </p:spTree>
    <p:extLst>
      <p:ext uri="{BB962C8B-B14F-4D97-AF65-F5344CB8AC3E}">
        <p14:creationId xmlns:p14="http://schemas.microsoft.com/office/powerpoint/2010/main" val="12209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 aka 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600694" cy="4351338"/>
          </a:xfrm>
        </p:spPr>
        <p:txBody>
          <a:bodyPr/>
          <a:lstStyle/>
          <a:p>
            <a:r>
              <a:rPr lang="en-US"/>
              <a:t>NER is </a:t>
            </a:r>
            <a:r>
              <a:rPr lang="en-US">
                <a:solidFill>
                  <a:srgbClr val="FF0000"/>
                </a:solidFill>
              </a:rPr>
              <a:t>a classic problem </a:t>
            </a:r>
            <a:r>
              <a:rPr lang="en-US"/>
              <a:t>in the Natural Language Processing (NLP) literature</a:t>
            </a:r>
          </a:p>
          <a:p>
            <a:pPr lvl="1"/>
            <a:r>
              <a:rPr lang="en-US"/>
              <a:t>Decades of research, with recent methods including deep learning and zero-shot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0F1FE2-5119-40AB-8F6D-A5602534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3611879"/>
            <a:ext cx="7088886" cy="3157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8EE332-0527-44B9-8D26-43A95831B2A9}"/>
              </a:ext>
            </a:extLst>
          </p:cNvPr>
          <p:cNvSpPr txBox="1"/>
          <p:nvPr/>
        </p:nvSpPr>
        <p:spPr>
          <a:xfrm>
            <a:off x="6047232" y="6484358"/>
            <a:ext cx="309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(Nadeau and Sakine, 2007)</a:t>
            </a:r>
          </a:p>
        </p:txBody>
      </p:sp>
    </p:spTree>
    <p:extLst>
      <p:ext uri="{BB962C8B-B14F-4D97-AF65-F5344CB8AC3E}">
        <p14:creationId xmlns:p14="http://schemas.microsoft.com/office/powerpoint/2010/main" val="20658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 aka 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600694" cy="4351338"/>
          </a:xfrm>
        </p:spPr>
        <p:txBody>
          <a:bodyPr/>
          <a:lstStyle/>
          <a:p>
            <a:r>
              <a:rPr lang="en-US"/>
              <a:t>NER is </a:t>
            </a:r>
            <a:r>
              <a:rPr lang="en-US">
                <a:solidFill>
                  <a:srgbClr val="FF0000"/>
                </a:solidFill>
              </a:rPr>
              <a:t>a classic problem </a:t>
            </a:r>
            <a:r>
              <a:rPr lang="en-US"/>
              <a:t>in the Natural Language Processing (NLP) literature</a:t>
            </a:r>
          </a:p>
          <a:p>
            <a:pPr lvl="1"/>
            <a:r>
              <a:rPr lang="en-US"/>
              <a:t>Decades of research, with recent methods including deep learning and zero-shot learning</a:t>
            </a:r>
          </a:p>
          <a:p>
            <a:r>
              <a:rPr lang="en-US">
                <a:solidFill>
                  <a:srgbClr val="FF0000"/>
                </a:solidFill>
              </a:rPr>
              <a:t>Social media </a:t>
            </a:r>
            <a:r>
              <a:rPr lang="en-US"/>
              <a:t>involves some unique challenges for NER due to </a:t>
            </a:r>
            <a:r>
              <a:rPr lang="en-US">
                <a:solidFill>
                  <a:srgbClr val="FF0000"/>
                </a:solidFill>
              </a:rPr>
              <a:t>irregular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DD3FFF-CBA4-4672-8CFC-76ADC6C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65" y="4489704"/>
            <a:ext cx="5096431" cy="2179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21074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Relevance to Crisis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A73548-AD6F-4936-98C2-4C8F902E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2979420"/>
            <a:ext cx="8628126" cy="128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6EC7DE-502D-4D73-9E1E-0919F80B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801298"/>
            <a:ext cx="8045451" cy="103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E7CCDA-0121-422A-A1C4-E09689454311}"/>
              </a:ext>
            </a:extLst>
          </p:cNvPr>
          <p:cNvSpPr/>
          <p:nvPr/>
        </p:nvSpPr>
        <p:spPr>
          <a:xfrm>
            <a:off x="97536" y="2730500"/>
            <a:ext cx="639064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1D2F74-D1A6-4348-BEE6-51AADC969511}"/>
              </a:ext>
            </a:extLst>
          </p:cNvPr>
          <p:cNvSpPr/>
          <p:nvPr/>
        </p:nvSpPr>
        <p:spPr>
          <a:xfrm>
            <a:off x="8515350" y="2730500"/>
            <a:ext cx="533400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E9BCA7-2E67-459E-BD66-6F6B6967B217}"/>
              </a:ext>
            </a:extLst>
          </p:cNvPr>
          <p:cNvSpPr/>
          <p:nvPr/>
        </p:nvSpPr>
        <p:spPr>
          <a:xfrm rot="5400000">
            <a:off x="4417830" y="-1267053"/>
            <a:ext cx="362858" cy="835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A862B6-C16B-47F8-9F98-8F8A4A4AD4AC}"/>
              </a:ext>
            </a:extLst>
          </p:cNvPr>
          <p:cNvSpPr/>
          <p:nvPr/>
        </p:nvSpPr>
        <p:spPr>
          <a:xfrm>
            <a:off x="5425440" y="3633216"/>
            <a:ext cx="191414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63E471-40E4-41B6-978E-01DC7E7378BD}"/>
              </a:ext>
            </a:extLst>
          </p:cNvPr>
          <p:cNvSpPr/>
          <p:nvPr/>
        </p:nvSpPr>
        <p:spPr>
          <a:xfrm>
            <a:off x="1932432" y="3907536"/>
            <a:ext cx="143256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D17F17B-A4FB-4D72-A311-593B770633CD}"/>
              </a:ext>
            </a:extLst>
          </p:cNvPr>
          <p:cNvSpPr/>
          <p:nvPr/>
        </p:nvSpPr>
        <p:spPr>
          <a:xfrm>
            <a:off x="4279392" y="3895344"/>
            <a:ext cx="57302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4121EA-6AD7-4BA9-8A91-CD68E3806E19}"/>
              </a:ext>
            </a:extLst>
          </p:cNvPr>
          <p:cNvSpPr/>
          <p:nvPr/>
        </p:nvSpPr>
        <p:spPr>
          <a:xfrm>
            <a:off x="4852416" y="3938016"/>
            <a:ext cx="13411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7862579-EB7B-4D1D-BA56-6F323EDBA8AC}"/>
              </a:ext>
            </a:extLst>
          </p:cNvPr>
          <p:cNvSpPr/>
          <p:nvPr/>
        </p:nvSpPr>
        <p:spPr>
          <a:xfrm>
            <a:off x="1499616" y="51816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BFF930-DFB6-4A85-A24D-4531F112F1E0}"/>
              </a:ext>
            </a:extLst>
          </p:cNvPr>
          <p:cNvSpPr/>
          <p:nvPr/>
        </p:nvSpPr>
        <p:spPr>
          <a:xfrm>
            <a:off x="4419600" y="5468112"/>
            <a:ext cx="177393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1AD430-A92C-40AB-8EF1-E27C29877604}"/>
              </a:ext>
            </a:extLst>
          </p:cNvPr>
          <p:cNvSpPr/>
          <p:nvPr/>
        </p:nvSpPr>
        <p:spPr>
          <a:xfrm>
            <a:off x="4538472" y="5181600"/>
            <a:ext cx="19354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30C085B-1FAB-49A8-9D06-919097FB53D1}"/>
              </a:ext>
            </a:extLst>
          </p:cNvPr>
          <p:cNvSpPr/>
          <p:nvPr/>
        </p:nvSpPr>
        <p:spPr>
          <a:xfrm>
            <a:off x="7113270" y="5199888"/>
            <a:ext cx="14020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Relevance to Crisis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pPr lvl="1"/>
            <a:r>
              <a:rPr lang="en-US"/>
              <a:t>What </a:t>
            </a:r>
            <a:r>
              <a:rPr lang="en-US">
                <a:solidFill>
                  <a:srgbClr val="FF0000"/>
                </a:solidFill>
              </a:rPr>
              <a:t>locations</a:t>
            </a:r>
            <a:r>
              <a:rPr lang="en-US"/>
              <a:t> have received ‘Storm Surge Warnings’ from the </a:t>
            </a:r>
            <a:r>
              <a:rPr lang="en-US">
                <a:solidFill>
                  <a:srgbClr val="FF0000"/>
                </a:solidFill>
              </a:rPr>
              <a:t>NHC</a:t>
            </a:r>
            <a:r>
              <a:rPr lang="en-US"/>
              <a:t> in the last 10 days?</a:t>
            </a:r>
          </a:p>
          <a:p>
            <a:pPr lvl="1"/>
            <a:r>
              <a:rPr lang="en-US"/>
              <a:t>What </a:t>
            </a:r>
            <a:r>
              <a:rPr lang="en-US">
                <a:solidFill>
                  <a:srgbClr val="FF0000"/>
                </a:solidFill>
              </a:rPr>
              <a:t>organizations</a:t>
            </a:r>
            <a:r>
              <a:rPr lang="en-US"/>
              <a:t> were involved in relief efforts for </a:t>
            </a:r>
            <a:r>
              <a:rPr lang="en-US">
                <a:solidFill>
                  <a:srgbClr val="FF0000"/>
                </a:solidFill>
              </a:rPr>
              <a:t>Hurricane Irma</a:t>
            </a:r>
            <a:r>
              <a:rPr lang="en-US"/>
              <a:t>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Relevance to Crisis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B5C1F01-6FC6-41B6-986B-614A7417DC21}"/>
              </a:ext>
            </a:extLst>
          </p:cNvPr>
          <p:cNvCxnSpPr/>
          <p:nvPr/>
        </p:nvCxnSpPr>
        <p:spPr>
          <a:xfrm flipH="1">
            <a:off x="2816352" y="3962400"/>
            <a:ext cx="3377184" cy="12923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Typical NER Approach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3D3C029-F9AA-4E5C-8627-46A9ED12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90689"/>
            <a:ext cx="8198358" cy="4351338"/>
          </a:xfrm>
        </p:spPr>
        <p:txBody>
          <a:bodyPr/>
          <a:lstStyle/>
          <a:p>
            <a:r>
              <a:rPr lang="en-US"/>
              <a:t>Till recently, most models framed the problem as ‘sequence labeling’ using techniques like Conditional Random Fields and (earlier) Hidden Markov Models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10228010-65D9-4664-9A19-50D2A115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" y="3013939"/>
            <a:ext cx="8058912" cy="35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DFB3C83-0C7A-4535-96AA-E84D929A4E6A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(Lafferty et al., 2001)</a:t>
            </a:r>
          </a:p>
        </p:txBody>
      </p:sp>
    </p:spTree>
    <p:extLst>
      <p:ext uri="{BB962C8B-B14F-4D97-AF65-F5344CB8AC3E}">
        <p14:creationId xmlns:p14="http://schemas.microsoft.com/office/powerpoint/2010/main" val="42330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</a:t>
            </a:r>
            <a:r>
              <a:rPr lang="en-US">
                <a:solidFill>
                  <a:srgbClr val="FF0000"/>
                </a:solidFill>
              </a:rPr>
              <a:t>sense-awar</a:t>
            </a:r>
            <a:r>
              <a:rPr lang="en-US"/>
              <a:t>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 tweet </a:t>
            </a:r>
            <a:r>
              <a:rPr lang="en-US" dirty="0" err="1"/>
              <a:t>T</a:t>
            </a:r>
            <a:r>
              <a:rPr lang="en-US" baseline="-25000" dirty="0" err="1"/>
              <a:t>x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  <a:p>
            <a:r>
              <a:rPr lang="en-US" dirty="0"/>
              <a:t>Tweet is formed of words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dirty="0"/>
              <a:t> =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is-IS" dirty="0"/>
              <a:t>… w</a:t>
            </a:r>
            <a:r>
              <a:rPr lang="is-IS" baseline="-25000" dirty="0"/>
              <a:t>n</a:t>
            </a:r>
            <a:r>
              <a:rPr lang="en-US" dirty="0"/>
              <a:t>}</a:t>
            </a:r>
          </a:p>
          <a:p>
            <a:r>
              <a:rPr lang="en-US" dirty="0"/>
              <a:t>Identify existing POS, entities, and concepts, and link to knowledge base such as </a:t>
            </a:r>
            <a:r>
              <a:rPr lang="en-US" dirty="0" err="1"/>
              <a:t>Dbpedia</a:t>
            </a:r>
            <a:r>
              <a:rPr lang="en-US" dirty="0"/>
              <a:t> or </a:t>
            </a:r>
            <a:r>
              <a:rPr lang="en-US" dirty="0" err="1"/>
              <a:t>WordNet</a:t>
            </a:r>
            <a:r>
              <a:rPr lang="en-US" dirty="0"/>
              <a:t> (via NLP and NER tools).</a:t>
            </a:r>
          </a:p>
          <a:p>
            <a:r>
              <a:rPr lang="en-US" dirty="0"/>
              <a:t>Resolve the tweet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baseline="-25000" dirty="0"/>
              <a:t> </a:t>
            </a:r>
            <a:r>
              <a:rPr lang="en-US" dirty="0"/>
              <a:t>as an n-tuple of concepts/properties.</a:t>
            </a:r>
          </a:p>
          <a:p>
            <a:r>
              <a:rPr lang="en-US" dirty="0"/>
              <a:t>For e.g. a quadruple (quad): subject, predicate, object, location or a collection of </a:t>
            </a:r>
            <a:r>
              <a:rPr lang="en-US" i="1" dirty="0" err="1"/>
              <a:t>rdf:type</a:t>
            </a:r>
            <a:r>
              <a:rPr lang="en-US" dirty="0"/>
              <a:t> of each extracted entity.</a:t>
            </a:r>
          </a:p>
          <a:p>
            <a:r>
              <a:rPr lang="en-US" dirty="0"/>
              <a:t>Resolve the query into semantically extended concepts from knowledge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</a:t>
            </a:r>
            <a:r>
              <a:rPr lang="en-US">
                <a:solidFill>
                  <a:srgbClr val="FF0000"/>
                </a:solidFill>
              </a:rPr>
              <a:t>sense-awar</a:t>
            </a:r>
            <a:r>
              <a:rPr lang="en-US"/>
              <a:t>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914144" y="3281046"/>
            <a:ext cx="56692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fastText (bag-of-tricks) word embeddings over Twitter data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and Packages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xmlns="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Observation: Off-the-shelf NER is Inadequate for Social Media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F30D90-CBA2-46EA-91F2-0573C998920B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Observation: Off-the-shelf NER is Inadequate for Social Media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016647-0CBA-4CDC-A66E-8FCBED8E4481}"/>
              </a:ext>
            </a:extLst>
          </p:cNvPr>
          <p:cNvSpPr/>
          <p:nvPr/>
        </p:nvSpPr>
        <p:spPr>
          <a:xfrm>
            <a:off x="304800" y="1690689"/>
            <a:ext cx="8595360" cy="1930335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33F1C3-6003-4D94-915E-6A63B46DBE1C}"/>
              </a:ext>
            </a:extLst>
          </p:cNvPr>
          <p:cNvSpPr txBox="1"/>
          <p:nvPr/>
        </p:nvSpPr>
        <p:spPr>
          <a:xfrm>
            <a:off x="900685" y="2042602"/>
            <a:ext cx="759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Training Twitter-specific models and using Twitter-specific features offers significant performance advantages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A6AA111D-A7A9-4A20-AA18-6ABD3344B561}"/>
              </a:ext>
            </a:extLst>
          </p:cNvPr>
          <p:cNvSpPr/>
          <p:nvPr/>
        </p:nvSpPr>
        <p:spPr>
          <a:xfrm>
            <a:off x="6693408" y="3473196"/>
            <a:ext cx="1281730" cy="257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1BDA680-BA2B-49A7-BB1B-55390EF54BAA}"/>
              </a:ext>
            </a:extLst>
          </p:cNvPr>
          <p:cNvCxnSpPr/>
          <p:nvPr/>
        </p:nvCxnSpPr>
        <p:spPr>
          <a:xfrm>
            <a:off x="4645152" y="3473196"/>
            <a:ext cx="2170176" cy="428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662CE1-4096-4132-B041-42E280DDC82E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557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and Packages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xmlns="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914144" y="3281046"/>
            <a:ext cx="56692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SpaCy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EED3C8-49EA-4FD6-AA72-3757D4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Twitter-specific NER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91084-3E46-400D-BE22-90BD771E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6" y="2313304"/>
            <a:ext cx="4065270" cy="435133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Best systems maximize ‘signal’ by leveraging joint contexts, distributional similarity, word embeddings and even URLs</a:t>
            </a:r>
          </a:p>
          <a:p>
            <a:r>
              <a:rPr lang="en-US" sz="2400"/>
              <a:t>Geotagging tweets has emerged as its own ‘mini-area’ of research in the KDD, SW and WWW communities</a:t>
            </a:r>
          </a:p>
          <a:p>
            <a:r>
              <a:rPr lang="en-US" sz="2400"/>
              <a:t>Performance is improving slowly, albeit still far from performance on traditional inputs like newswire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4304FCA-E1F7-4952-AD14-0BCA8C5AD477}"/>
              </a:ext>
            </a:extLst>
          </p:cNvPr>
          <p:cNvSpPr txBox="1">
            <a:spLocks/>
          </p:cNvSpPr>
          <p:nvPr/>
        </p:nvSpPr>
        <p:spPr>
          <a:xfrm>
            <a:off x="4462272" y="2334512"/>
            <a:ext cx="4450080" cy="422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Social-media specific NLP packages have emerged e.g., ArkNLP, T-SEG; workshops, shared competitions etc. </a:t>
            </a:r>
          </a:p>
          <a:p>
            <a:r>
              <a:rPr lang="en-US" sz="2400"/>
              <a:t>Lots of research into how to parse irregular text, NLP methods have arguably become more robust as a result</a:t>
            </a:r>
          </a:p>
          <a:p>
            <a:r>
              <a:rPr lang="en-US" sz="2400"/>
              <a:t>Spurred research on joint models, cross-domain entity linking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508DBB-8D56-4255-A54A-976A80CEAE97}"/>
              </a:ext>
            </a:extLst>
          </p:cNvPr>
          <p:cNvSpPr txBox="1"/>
          <p:nvPr/>
        </p:nvSpPr>
        <p:spPr>
          <a:xfrm>
            <a:off x="5803392" y="15640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D8D7F7-ADAC-4080-A271-18B84408AA8B}"/>
              </a:ext>
            </a:extLst>
          </p:cNvPr>
          <p:cNvSpPr txBox="1"/>
          <p:nvPr/>
        </p:nvSpPr>
        <p:spPr>
          <a:xfrm>
            <a:off x="847344" y="156401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Common Themes</a:t>
            </a:r>
          </a:p>
        </p:txBody>
      </p:sp>
    </p:spTree>
    <p:extLst>
      <p:ext uri="{BB962C8B-B14F-4D97-AF65-F5344CB8AC3E}">
        <p14:creationId xmlns:p14="http://schemas.microsoft.com/office/powerpoint/2010/main" val="1866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System: T-SEG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1825624"/>
            <a:ext cx="8825484" cy="472147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First system to (arguably) show that Twitter-specific NER far outperforms off-the-shelf state-of-the-art NERs </a:t>
            </a:r>
          </a:p>
          <a:p>
            <a:r>
              <a:rPr lang="en-US"/>
              <a:t>Standard features (e.g., POS tags), with some optimized for Twitter</a:t>
            </a:r>
          </a:p>
          <a:p>
            <a:pPr lvl="1"/>
            <a:r>
              <a:rPr lang="en-US"/>
              <a:t>Twitter-specific features include new tags for hashtags, retweets etc.</a:t>
            </a:r>
          </a:p>
          <a:p>
            <a:pPr lvl="1"/>
            <a:r>
              <a:rPr lang="en-US"/>
              <a:t>Showed results earlier</a:t>
            </a:r>
          </a:p>
          <a:p>
            <a:r>
              <a:rPr lang="en-US"/>
              <a:t>In-domain training data (i.e. actual tweets)</a:t>
            </a:r>
          </a:p>
          <a:p>
            <a:pPr lvl="1"/>
            <a:r>
              <a:rPr lang="en-US"/>
              <a:t>Also used IRC chat data to supplement small training data</a:t>
            </a:r>
          </a:p>
          <a:p>
            <a:r>
              <a:rPr lang="en-US"/>
              <a:t>Used distributional similarity to account for spelling variations, predated similar ‘word embedding’ techniques like fastText by many years (conceptually)!</a:t>
            </a:r>
          </a:p>
          <a:p>
            <a:pPr lvl="1"/>
            <a:r>
              <a:rPr lang="en-US"/>
              <a:t>Clusters words like ‘tomarrow’, ‘tomm’, ‘tommarow’, ‘tommarrow’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70541E-0039-47AC-8A76-8ED40D7DA676}"/>
              </a:ext>
            </a:extLst>
          </p:cNvPr>
          <p:cNvSpPr txBox="1"/>
          <p:nvPr/>
        </p:nvSpPr>
        <p:spPr>
          <a:xfrm>
            <a:off x="6425184" y="637024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0102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Recent: TwitterNER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BBBBCF-B341-4F96-8E03-7D7F78D47761}"/>
              </a:ext>
            </a:extLst>
          </p:cNvPr>
          <p:cNvSpPr txBox="1"/>
          <p:nvPr/>
        </p:nvSpPr>
        <p:spPr>
          <a:xfrm>
            <a:off x="6132576" y="6370249"/>
            <a:ext cx="296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(Mishra and Diesner, 2013)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C808EF-D515-4A45-9CCD-07E40B1F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88770"/>
            <a:ext cx="8327136" cy="46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F15B1-1873-4C36-A684-2B8B2559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improve performance even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A6422C-9FED-4D43-9DE4-F348D1C7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707"/>
            <a:ext cx="7886700" cy="125075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Models can be made more precise by treating each entity type (such as locations) individually i.e. train type-specific models</a:t>
            </a:r>
          </a:p>
          <a:p>
            <a:r>
              <a:rPr lang="en-US" sz="2000"/>
              <a:t>In some instances, entities can be ‘extracted’ despite not being explicitly present in the text (e.g., geotagging)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838BC7-3CD4-4E62-A18A-AA14B5C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" y="2957467"/>
            <a:ext cx="6973824" cy="3812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8477D6-868B-4AB9-912E-B6282710D329}"/>
              </a:ext>
            </a:extLst>
          </p:cNvPr>
          <p:cNvSpPr txBox="1"/>
          <p:nvPr/>
        </p:nvSpPr>
        <p:spPr>
          <a:xfrm>
            <a:off x="5071872" y="6462574"/>
            <a:ext cx="407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</p:spTree>
    <p:extLst>
      <p:ext uri="{BB962C8B-B14F-4D97-AF65-F5344CB8AC3E}">
        <p14:creationId xmlns:p14="http://schemas.microsoft.com/office/powerpoint/2010/main" val="41003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D2582-8475-4CBA-99BF-EE1B1218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438"/>
            <a:ext cx="7886700" cy="1325563"/>
          </a:xfrm>
        </p:spPr>
        <p:txBody>
          <a:bodyPr/>
          <a:lstStyle/>
          <a:p>
            <a:r>
              <a:rPr lang="en-US"/>
              <a:t>Example of crisis domain-specific geotagging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3B137C-E58F-4AC3-8CEF-EC596EC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89056"/>
            <a:ext cx="5059174" cy="50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3B7534-065D-4816-A9F0-9CCA32AC6182}"/>
              </a:ext>
            </a:extLst>
          </p:cNvPr>
          <p:cNvSpPr txBox="1"/>
          <p:nvPr/>
        </p:nvSpPr>
        <p:spPr>
          <a:xfrm>
            <a:off x="5071872" y="6432186"/>
            <a:ext cx="407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(Middleton, Middleton and Modafferi, 2014)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129CEA3-A89E-4E57-A178-B5D793065B35}"/>
              </a:ext>
            </a:extLst>
          </p:cNvPr>
          <p:cNvCxnSpPr>
            <a:cxnSpLocks/>
          </p:cNvCxnSpPr>
          <p:nvPr/>
        </p:nvCxnSpPr>
        <p:spPr>
          <a:xfrm flipH="1">
            <a:off x="1670304" y="2962656"/>
            <a:ext cx="4523232" cy="1146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C6E134F-64B3-46A4-B49E-8DB2D3E500AE}"/>
              </a:ext>
            </a:extLst>
          </p:cNvPr>
          <p:cNvCxnSpPr>
            <a:cxnSpLocks/>
          </p:cNvCxnSpPr>
          <p:nvPr/>
        </p:nvCxnSpPr>
        <p:spPr>
          <a:xfrm flipH="1">
            <a:off x="3974592" y="3157728"/>
            <a:ext cx="2218944" cy="9509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67DF206-C4E3-46B7-ABF9-506862DBEA57}"/>
              </a:ext>
            </a:extLst>
          </p:cNvPr>
          <p:cNvCxnSpPr>
            <a:cxnSpLocks/>
          </p:cNvCxnSpPr>
          <p:nvPr/>
        </p:nvCxnSpPr>
        <p:spPr>
          <a:xfrm flipH="1">
            <a:off x="4096006" y="3352800"/>
            <a:ext cx="2097530" cy="22128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615D40-23A7-416E-9244-6D7350CAE14D}"/>
              </a:ext>
            </a:extLst>
          </p:cNvPr>
          <p:cNvSpPr txBox="1"/>
          <p:nvPr/>
        </p:nvSpPr>
        <p:spPr>
          <a:xfrm>
            <a:off x="6193536" y="2639490"/>
            <a:ext cx="242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Examples of domain-specific components</a:t>
            </a:r>
          </a:p>
        </p:txBody>
      </p:sp>
    </p:spTree>
    <p:extLst>
      <p:ext uri="{BB962C8B-B14F-4D97-AF65-F5344CB8AC3E}">
        <p14:creationId xmlns:p14="http://schemas.microsoft.com/office/powerpoint/2010/main" val="21928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n-Tuple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{Tweet, Flood, Canada}</a:t>
            </a:r>
          </a:p>
          <a:p>
            <a:r>
              <a:rPr lang="en-US" dirty="0"/>
              <a:t>{Tweet, Flood, Alberta}</a:t>
            </a:r>
          </a:p>
          <a:p>
            <a:r>
              <a:rPr lang="en-US" dirty="0"/>
              <a:t>{Tweet, Flood, Lost, Person}</a:t>
            </a:r>
          </a:p>
          <a:p>
            <a:r>
              <a:rPr lang="en-US" dirty="0"/>
              <a:t>{Tweet, Lost, Person, Natural Hazard}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tweet can be associated with multiple n-tuples.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 Schema : {Tweet, event type, location, participating entity}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Accuracy still low for social media (SM) NER, how to improve performance without increasing training annotations?</a:t>
            </a:r>
          </a:p>
          <a:p>
            <a:r>
              <a:rPr lang="en-US"/>
              <a:t>How to work directly with noisy inputs (e.g., machine translated texts) and consume noisy NER outputs?</a:t>
            </a:r>
          </a:p>
          <a:p>
            <a:r>
              <a:rPr lang="en-US"/>
              <a:t>NER for cross-domain and multi-lingual/non-English SM</a:t>
            </a:r>
          </a:p>
          <a:p>
            <a:pPr lvl="1"/>
            <a:r>
              <a:rPr lang="en-US"/>
              <a:t>Chinese social media (He and Sun, AAAI’17)</a:t>
            </a:r>
          </a:p>
          <a:p>
            <a:r>
              <a:rPr lang="en-US"/>
              <a:t>How to leverage external contexts such as URLs in tweets, images, multi-modal signals, entity linking to sources like DBpedia...?</a:t>
            </a:r>
          </a:p>
          <a:p>
            <a:pPr lvl="1"/>
            <a:r>
              <a:rPr lang="en-US"/>
              <a:t>Can significantly enhance the ‘signal’ in the data e.g., see (Gattani et al., VLDB’13)</a:t>
            </a:r>
          </a:p>
          <a:p>
            <a:r>
              <a:rPr lang="en-US"/>
              <a:t>How to combine NER and event identification/extraction models by leveraging joint context?</a:t>
            </a:r>
          </a:p>
          <a:p>
            <a:pPr lvl="1"/>
            <a:r>
              <a:rPr lang="en-US"/>
              <a:t>Promising work in this area e.g., (Vavliakis et al., DKE, 13)</a:t>
            </a:r>
          </a:p>
          <a:p>
            <a:r>
              <a:rPr lang="en-US"/>
              <a:t>Novel applications and interfaces for crisis informatics pipelines</a:t>
            </a:r>
          </a:p>
        </p:txBody>
      </p:sp>
    </p:spTree>
    <p:extLst>
      <p:ext uri="{BB962C8B-B14F-4D97-AF65-F5344CB8AC3E}">
        <p14:creationId xmlns:p14="http://schemas.microsoft.com/office/powerpoint/2010/main" val="33524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: “lost people in flood”</a:t>
            </a:r>
          </a:p>
          <a:p>
            <a:endParaRPr lang="en-US" dirty="0"/>
          </a:p>
          <a:p>
            <a:r>
              <a:rPr lang="en-US" dirty="0"/>
              <a:t>Semantic expansion of query: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Lost , missing , people, person, flood, natural hazard, weather hazard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Little about the knowledge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 A ‘graph’ — </a:t>
            </a:r>
            <a:r>
              <a:rPr lang="en-US" dirty="0"/>
              <a:t>that understands real-world entities and their relationships to one another.</a:t>
            </a:r>
          </a:p>
          <a:p>
            <a:endParaRPr lang="en-US" dirty="0"/>
          </a:p>
          <a:p>
            <a:r>
              <a:rPr lang="en-US" dirty="0"/>
              <a:t>Another definition- A knowledge graph (</a:t>
            </a:r>
            <a:r>
              <a:rPr lang="en-US" dirty="0" err="1"/>
              <a:t>i</a:t>
            </a:r>
            <a:r>
              <a:rPr lang="en-US" dirty="0"/>
              <a:t>) mainly describes real world entities and their interrelations, </a:t>
            </a:r>
            <a:r>
              <a:rPr lang="en-US" dirty="0" err="1"/>
              <a:t>organised</a:t>
            </a:r>
            <a:r>
              <a:rPr lang="en-US" dirty="0"/>
              <a:t> in a graph, (ii) allows for potentially interrelating arbitrary entities with each other and (iv) covers various topical domains. [1]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350" dirty="0"/>
              <a:t>1. </a:t>
            </a:r>
            <a:r>
              <a:rPr lang="en-US" sz="1350" dirty="0" err="1"/>
              <a:t>Paulheim</a:t>
            </a:r>
            <a:r>
              <a:rPr lang="en-US" sz="1350" dirty="0"/>
              <a:t>, H., 2017. Knowledge graph refinement: A survey of approaches and evaluation methods. </a:t>
            </a:r>
            <a:r>
              <a:rPr lang="en-US" sz="1350" i="1" dirty="0"/>
              <a:t>Semantic web</a:t>
            </a:r>
            <a:r>
              <a:rPr lang="en-US" sz="1350" dirty="0"/>
              <a:t>, </a:t>
            </a:r>
            <a:r>
              <a:rPr lang="en-US" sz="1350" i="1" dirty="0"/>
              <a:t>8</a:t>
            </a:r>
            <a:r>
              <a:rPr lang="en-US" sz="1350" dirty="0"/>
              <a:t>(3), pp.489-508. </a:t>
            </a:r>
          </a:p>
        </p:txBody>
      </p:sp>
    </p:spTree>
    <p:extLst>
      <p:ext uri="{BB962C8B-B14F-4D97-AF65-F5344CB8AC3E}">
        <p14:creationId xmlns:p14="http://schemas.microsoft.com/office/powerpoint/2010/main" val="1315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they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often extracting information from Wikipedia, </a:t>
            </a:r>
            <a:r>
              <a:rPr lang="en-US" dirty="0" err="1"/>
              <a:t>Wikidata</a:t>
            </a:r>
            <a:r>
              <a:rPr lang="en-US" dirty="0"/>
              <a:t>, </a:t>
            </a:r>
            <a:r>
              <a:rPr lang="en-US" dirty="0" err="1"/>
              <a:t>WordNet</a:t>
            </a:r>
            <a:r>
              <a:rPr lang="en-US" dirty="0"/>
              <a:t>, </a:t>
            </a:r>
            <a:r>
              <a:rPr lang="en-US" dirty="0" err="1"/>
              <a:t>GeoNames</a:t>
            </a:r>
            <a:r>
              <a:rPr lang="en-US" dirty="0"/>
              <a:t>, </a:t>
            </a:r>
            <a:r>
              <a:rPr lang="en-US" dirty="0" err="1"/>
              <a:t>VerbNet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Wikipedia consists mainly free text with some structured information.</a:t>
            </a:r>
          </a:p>
          <a:p>
            <a:endParaRPr lang="en-US" dirty="0"/>
          </a:p>
          <a:p>
            <a:r>
              <a:rPr lang="en-US" dirty="0"/>
              <a:t>That includes: categories, info box, links to other entity pages, coordinates, title, abstract, relationships to other entities (people, </a:t>
            </a:r>
            <a:r>
              <a:rPr lang="en-US" dirty="0" err="1"/>
              <a:t>organisation</a:t>
            </a:r>
            <a:r>
              <a:rPr lang="en-US" dirty="0"/>
              <a:t>, location).</a:t>
            </a:r>
          </a:p>
        </p:txBody>
      </p:sp>
    </p:spTree>
    <p:extLst>
      <p:ext uri="{BB962C8B-B14F-4D97-AF65-F5344CB8AC3E}">
        <p14:creationId xmlns:p14="http://schemas.microsoft.com/office/powerpoint/2010/main" val="16257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3943350" cy="62912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Information-Wikipedia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46" y="1760220"/>
            <a:ext cx="2321324" cy="4176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5" y="857250"/>
            <a:ext cx="27884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Dbpedia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 Knowledge Graph</a:t>
            </a:r>
          </a:p>
          <a:p>
            <a:endParaRPr lang="en-US" dirty="0"/>
          </a:p>
          <a:p>
            <a:r>
              <a:rPr lang="en-US" dirty="0" err="1"/>
              <a:t>BabelNet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YAGO</a:t>
            </a:r>
          </a:p>
          <a:p>
            <a:endParaRPr lang="en-US" dirty="0"/>
          </a:p>
          <a:p>
            <a:r>
              <a:rPr lang="en-US" dirty="0" err="1"/>
              <a:t>Wikidata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Linking and Disambiguation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Dbpedia</a:t>
            </a:r>
            <a:r>
              <a:rPr lang="en-US" dirty="0"/>
              <a:t> Spotlight</a:t>
            </a:r>
          </a:p>
          <a:p>
            <a:r>
              <a:rPr lang="en-US" dirty="0"/>
              <a:t>Alchemy (IBM)</a:t>
            </a:r>
          </a:p>
          <a:p>
            <a:r>
              <a:rPr lang="en-US" dirty="0" err="1"/>
              <a:t>Babelfy</a:t>
            </a:r>
            <a:r>
              <a:rPr lang="en-US" dirty="0"/>
              <a:t> (</a:t>
            </a:r>
            <a:r>
              <a:rPr lang="en-US" dirty="0" err="1"/>
              <a:t>BabelNet</a:t>
            </a:r>
            <a:r>
              <a:rPr lang="en-US" dirty="0"/>
              <a:t>)</a:t>
            </a:r>
          </a:p>
          <a:p>
            <a:r>
              <a:rPr lang="en-US" dirty="0"/>
              <a:t>Text Razor NLP API</a:t>
            </a:r>
          </a:p>
          <a:p>
            <a:r>
              <a:rPr lang="en-US" dirty="0" err="1"/>
              <a:t>Aylien</a:t>
            </a:r>
            <a:r>
              <a:rPr lang="en-US" dirty="0"/>
              <a:t> Text Analysis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83" y="3203600"/>
            <a:ext cx="1813560" cy="45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70" y="3075896"/>
            <a:ext cx="1933575" cy="706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73" y="2182718"/>
            <a:ext cx="1748697" cy="72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72" y="2199007"/>
            <a:ext cx="2056448" cy="639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34" y="3977239"/>
            <a:ext cx="2150077" cy="3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13839</TotalTime>
  <Words>1473</Words>
  <Application>Microsoft Macintosh PowerPoint</Application>
  <PresentationFormat>On-screen Show (4:3)</PresentationFormat>
  <Paragraphs>176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Open Sans</vt:lpstr>
      <vt:lpstr>Roboto Light</vt:lpstr>
      <vt:lpstr>Arial</vt:lpstr>
      <vt:lpstr>Office Theme</vt:lpstr>
      <vt:lpstr>Entity Extraction</vt:lpstr>
      <vt:lpstr>Approach</vt:lpstr>
      <vt:lpstr>n-Tuple form</vt:lpstr>
      <vt:lpstr>Example Continued…</vt:lpstr>
      <vt:lpstr>Little about the knowledge graphs</vt:lpstr>
      <vt:lpstr>How are they created?</vt:lpstr>
      <vt:lpstr>Structured Information-Wikipedia</vt:lpstr>
      <vt:lpstr>Existing Knowledge base</vt:lpstr>
      <vt:lpstr>Entity Linking and Disambiguation APIs</vt:lpstr>
      <vt:lpstr>Semantic Enrichment Example</vt:lpstr>
      <vt:lpstr>Preprocessing</vt:lpstr>
      <vt:lpstr>Extracting Semantics</vt:lpstr>
      <vt:lpstr>Entity Extraction aka Named Entity Recognition (NER)</vt:lpstr>
      <vt:lpstr>Entity Extraction aka Named Entity Recognition (NER)</vt:lpstr>
      <vt:lpstr>Relevance to Crisis Informatics</vt:lpstr>
      <vt:lpstr>Relevance to Crisis Informatics</vt:lpstr>
      <vt:lpstr>Relevance to Crisis Informatics</vt:lpstr>
      <vt:lpstr>Typical NER Approach</vt:lpstr>
      <vt:lpstr>Embedding-based Models</vt:lpstr>
      <vt:lpstr>Embedding-based Models</vt:lpstr>
      <vt:lpstr>Powerful Tools and Packages Available</vt:lpstr>
      <vt:lpstr>Observation: Off-the-shelf NER is Inadequate for Social Media</vt:lpstr>
      <vt:lpstr>Observation: Off-the-shelf NER is Inadequate for Social Media</vt:lpstr>
      <vt:lpstr>Powerful Tools and Packages Available</vt:lpstr>
      <vt:lpstr>Twitter-specific NER Systems</vt:lpstr>
      <vt:lpstr>Classic System: T-SEG</vt:lpstr>
      <vt:lpstr>More Recent: TwitterNER</vt:lpstr>
      <vt:lpstr>How to improve performance even further?</vt:lpstr>
      <vt:lpstr>Example of crisis domain-specific geotagging system</vt:lpstr>
      <vt:lpstr>Open Research Issues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153</cp:revision>
  <dcterms:created xsi:type="dcterms:W3CDTF">2018-03-07T10:04:08Z</dcterms:created>
  <dcterms:modified xsi:type="dcterms:W3CDTF">2018-04-18T17:45:02Z</dcterms:modified>
</cp:coreProperties>
</file>