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2" r:id="rId2"/>
    <p:sldId id="333" r:id="rId3"/>
    <p:sldId id="334" r:id="rId4"/>
    <p:sldId id="347" r:id="rId5"/>
    <p:sldId id="348" r:id="rId6"/>
    <p:sldId id="349" r:id="rId7"/>
    <p:sldId id="346" r:id="rId8"/>
    <p:sldId id="340" r:id="rId9"/>
    <p:sldId id="335" r:id="rId10"/>
    <p:sldId id="336" r:id="rId11"/>
    <p:sldId id="337" r:id="rId12"/>
    <p:sldId id="341" r:id="rId13"/>
    <p:sldId id="342" r:id="rId14"/>
    <p:sldId id="343" r:id="rId15"/>
    <p:sldId id="339" r:id="rId16"/>
    <p:sldId id="345" r:id="rId17"/>
    <p:sldId id="35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608"/>
    <a:srgbClr val="358056"/>
    <a:srgbClr val="A5C6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7" autoAdjust="0"/>
    <p:restoredTop sz="92594" autoAdjust="0"/>
  </p:normalViewPr>
  <p:slideViewPr>
    <p:cSldViewPr snapToGrid="0">
      <p:cViewPr varScale="1">
        <p:scale>
          <a:sx n="150" d="100"/>
          <a:sy n="150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56C8-1BA4-4200-90F3-9413893DDE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FAC-92B7-4344-B8CE-D78B9752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E0FAC-92B7-4344-B8CE-D78B9752AB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1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3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6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5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A2F6-2F19-4AE6-AE33-E09CFF174DCA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4D68-E5E1-497F-B018-33FA9D88E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408" y="4902822"/>
            <a:ext cx="1065097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Collect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1090" y="4902822"/>
            <a:ext cx="1065097" cy="6109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Analyse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3772" y="4902822"/>
            <a:ext cx="1447254" cy="610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Understand &amp; </a:t>
            </a:r>
            <a:r>
              <a:rPr lang="en-GB" sz="1600" dirty="0">
                <a:solidFill>
                  <a:schemeClr val="bg1"/>
                </a:solidFill>
                <a:latin typeface="+mj-lt"/>
                <a:ea typeface="Roboto Light" charset="0"/>
                <a:cs typeface="Roboto Light" charset="0"/>
              </a:rPr>
              <a:t>Visualise</a:t>
            </a: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913505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016187" y="5208290"/>
            <a:ext cx="1037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 txBox="1">
            <a:spLocks/>
          </p:cNvSpPr>
          <p:nvPr/>
        </p:nvSpPr>
        <p:spPr>
          <a:xfrm>
            <a:off x="1757640" y="5610895"/>
            <a:ext cx="1155865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Gather</a:t>
            </a:r>
            <a:r>
              <a:rPr lang="en-GB" sz="1400" dirty="0">
                <a:cs typeface="Roboto Light"/>
              </a:rPr>
              <a:t> data from various information sources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687071" y="5610895"/>
            <a:ext cx="1593134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Extract</a:t>
            </a:r>
            <a:r>
              <a:rPr lang="en-GB" sz="1400" dirty="0">
                <a:cs typeface="Roboto Light"/>
              </a:rPr>
              <a:t> key information, verify trustworthiness, classify, etc.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6100116" y="5610895"/>
            <a:ext cx="1354566" cy="110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b="1" dirty="0">
                <a:cs typeface="Roboto Light"/>
              </a:rPr>
              <a:t>Connect </a:t>
            </a:r>
            <a:r>
              <a:rPr lang="en-GB" sz="1400" dirty="0">
                <a:cs typeface="Roboto Light"/>
              </a:rPr>
              <a:t>and</a:t>
            </a:r>
            <a:r>
              <a:rPr lang="en-GB" sz="1400" b="1" dirty="0">
                <a:cs typeface="Roboto Light"/>
              </a:rPr>
              <a:t> Visualise</a:t>
            </a:r>
            <a:r>
              <a:rPr lang="en-GB" sz="1400" dirty="0">
                <a:cs typeface="Roboto Light"/>
              </a:rPr>
              <a:t> information.</a:t>
            </a:r>
          </a:p>
        </p:txBody>
      </p:sp>
      <p:sp>
        <p:nvSpPr>
          <p:cNvPr id="11" name="Rectangle 10"/>
          <p:cNvSpPr/>
          <p:nvPr/>
        </p:nvSpPr>
        <p:spPr>
          <a:xfrm flipV="1">
            <a:off x="5571460" y="5610894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flipV="1">
            <a:off x="5016187" y="4659776"/>
            <a:ext cx="2927498" cy="9025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F79A2-9503-4AD1-9E75-1E1A5C90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Second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C4BCA5-E0C5-4BB0-88EE-29E619BE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4" y="1580623"/>
            <a:ext cx="7547943" cy="473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083CC-4209-47D3-8AFB-A755190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045AF-1B0C-473F-B2BD-16CC029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857557"/>
            <a:ext cx="3924299" cy="22397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Data-driven event extraction</a:t>
            </a:r>
          </a:p>
          <a:p>
            <a:pPr lvl="1"/>
            <a:r>
              <a:rPr lang="en-US"/>
              <a:t>Supervised machine learning models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Inference models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60166D7-7B6D-4B68-B8AE-1C1CC6E70202}"/>
              </a:ext>
            </a:extLst>
          </p:cNvPr>
          <p:cNvSpPr txBox="1">
            <a:spLocks/>
          </p:cNvSpPr>
          <p:nvPr/>
        </p:nvSpPr>
        <p:spPr>
          <a:xfrm>
            <a:off x="4947852" y="1776197"/>
            <a:ext cx="3681798" cy="223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Knowledge-driven event extraction</a:t>
            </a:r>
          </a:p>
          <a:p>
            <a:pPr lvl="1"/>
            <a:r>
              <a:rPr lang="en-US"/>
              <a:t>Lexico-syntactic patterns</a:t>
            </a:r>
          </a:p>
          <a:p>
            <a:pPr lvl="1"/>
            <a:r>
              <a:rPr lang="en-US"/>
              <a:t>Domain expertise</a:t>
            </a:r>
          </a:p>
          <a:p>
            <a:pPr lvl="1"/>
            <a:r>
              <a:rPr lang="en-US"/>
              <a:t>Knowledge bases</a:t>
            </a:r>
          </a:p>
          <a:p>
            <a:pPr lvl="1"/>
            <a:r>
              <a:rPr lang="en-US"/>
              <a:t>Drawbacks?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D1E8C985-9E37-43C2-AD20-259A38EF2B2D}"/>
              </a:ext>
            </a:extLst>
          </p:cNvPr>
          <p:cNvSpPr/>
          <p:nvPr/>
        </p:nvSpPr>
        <p:spPr>
          <a:xfrm rot="1980029">
            <a:off x="1504940" y="4589115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DE865FC-39D0-4B3E-808A-72F7CCD94CD8}"/>
              </a:ext>
            </a:extLst>
          </p:cNvPr>
          <p:cNvSpPr txBox="1">
            <a:spLocks/>
          </p:cNvSpPr>
          <p:nvPr/>
        </p:nvSpPr>
        <p:spPr>
          <a:xfrm>
            <a:off x="3366608" y="5407229"/>
            <a:ext cx="3182481" cy="76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Hybrid systems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3AB65389-B784-4AB6-BC15-A38C68139767}"/>
              </a:ext>
            </a:extLst>
          </p:cNvPr>
          <p:cNvSpPr/>
          <p:nvPr/>
        </p:nvSpPr>
        <p:spPr>
          <a:xfrm rot="8666486">
            <a:off x="5012476" y="4626407"/>
            <a:ext cx="2168491" cy="21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603252"/>
            <a:ext cx="8743950" cy="1325563"/>
          </a:xfrm>
        </p:spPr>
        <p:txBody>
          <a:bodyPr>
            <a:normAutofit/>
          </a:bodyPr>
          <a:lstStyle/>
          <a:p>
            <a:r>
              <a:rPr lang="en-US" sz="4000"/>
              <a:t>Event Detection in Twitter: A Taxonomy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14148A-CDBC-4010-8E64-009C4BA6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15" y="2995615"/>
            <a:ext cx="6502127" cy="3185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88533" y="5156201"/>
            <a:ext cx="6275642" cy="143933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06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9B8793-346A-43E4-A56F-D5655447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30490"/>
            <a:ext cx="6756400" cy="34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A10E8-179C-48CA-A962-83AC7A4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C8D744-821F-442B-8D37-F20DB154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5" y="2901422"/>
            <a:ext cx="6733655" cy="27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C631-3420-40A0-B136-850967FD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D4C0B-C44A-44A7-B3C4-2460C4A5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88351" cy="4736042"/>
          </a:xfrm>
        </p:spPr>
        <p:txBody>
          <a:bodyPr>
            <a:normAutofit fontScale="92500"/>
          </a:bodyPr>
          <a:lstStyle/>
          <a:p>
            <a:r>
              <a:rPr lang="en-US"/>
              <a:t>Context-based advantages of data-driven, knowledge-driven or hybrid approaches</a:t>
            </a:r>
          </a:p>
          <a:p>
            <a:r>
              <a:rPr lang="en-US"/>
              <a:t>Understanding the limitations of specific event extraction techniques</a:t>
            </a:r>
          </a:p>
          <a:p>
            <a:r>
              <a:rPr lang="en-US"/>
              <a:t>The domain-dependency of event extraction procedures, affecting both their flexibility and effectiveness</a:t>
            </a:r>
          </a:p>
          <a:p>
            <a:r>
              <a:rPr lang="en-US"/>
              <a:t>The scalability of event extraction approaches when dealing with Big Data</a:t>
            </a:r>
          </a:p>
          <a:p>
            <a:r>
              <a:rPr lang="en-US"/>
              <a:t>The complexity of extracted events</a:t>
            </a:r>
          </a:p>
          <a:p>
            <a:r>
              <a:rPr lang="en-US"/>
              <a:t>Better extraction from noisy sources, including social media</a:t>
            </a:r>
          </a:p>
        </p:txBody>
      </p:sp>
    </p:spTree>
    <p:extLst>
      <p:ext uri="{BB962C8B-B14F-4D97-AF65-F5344CB8AC3E}">
        <p14:creationId xmlns:p14="http://schemas.microsoft.com/office/powerpoint/2010/main" val="8741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3A720-E34E-4BB6-B515-B3C2EF03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6B1CA5-8025-464F-80E9-99422749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accurate filtering</a:t>
            </a:r>
          </a:p>
          <a:p>
            <a:r>
              <a:rPr lang="en-US"/>
              <a:t>Improved techniques to combine and analyze information from multiple sources and languages</a:t>
            </a:r>
          </a:p>
          <a:p>
            <a:r>
              <a:rPr lang="en-US"/>
              <a:t>Enhanced summarization and visualization</a:t>
            </a:r>
          </a:p>
          <a:p>
            <a:r>
              <a:rPr lang="en-US"/>
              <a:t>Non-static and non-stationarity assumptions</a:t>
            </a:r>
          </a:p>
          <a:p>
            <a:r>
              <a:rPr lang="en-US"/>
              <a:t>More principled and robust evaluations</a:t>
            </a:r>
          </a:p>
        </p:txBody>
      </p:sp>
    </p:spTree>
    <p:extLst>
      <p:ext uri="{BB962C8B-B14F-4D97-AF65-F5344CB8AC3E}">
        <p14:creationId xmlns:p14="http://schemas.microsoft.com/office/powerpoint/2010/main" val="3569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09107-4194-4BB3-9118-E9B9EDF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Motivating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CCD1F4-74E1-4EA7-93C2-50DD90CB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36" y="2431522"/>
            <a:ext cx="5805864" cy="27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65126"/>
            <a:ext cx="8515350" cy="1325563"/>
          </a:xfrm>
        </p:spPr>
        <p:txBody>
          <a:bodyPr/>
          <a:lstStyle/>
          <a:p>
            <a:r>
              <a:rPr lang="en-US"/>
              <a:t>(More Complex) Motivating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3" y="3266958"/>
            <a:ext cx="5064078" cy="1642404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F462F756-659C-4710-82DE-942B1B17E5B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14037" y="2880640"/>
            <a:ext cx="3227858" cy="74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EB44B3D-A1BD-41F6-A459-EE6FE6AAF2B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21919" y="4720103"/>
            <a:ext cx="2376960" cy="447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C24041-891F-4770-8AA2-5EE9E1E12059}"/>
              </a:ext>
            </a:extLst>
          </p:cNvPr>
          <p:cNvSpPr txBox="1"/>
          <p:nvPr/>
        </p:nvSpPr>
        <p:spPr>
          <a:xfrm>
            <a:off x="6441895" y="2649807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884E0B-0E26-42F8-A8BC-8ABAE815804F}"/>
              </a:ext>
            </a:extLst>
          </p:cNvPr>
          <p:cNvSpPr txBox="1"/>
          <p:nvPr/>
        </p:nvSpPr>
        <p:spPr>
          <a:xfrm>
            <a:off x="6198879" y="4936688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2 anchor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CCFEC6-9813-4E58-B12C-F055AF0312C0}"/>
              </a:ext>
            </a:extLst>
          </p:cNvPr>
          <p:cNvSpPr txBox="1"/>
          <p:nvPr/>
        </p:nvSpPr>
        <p:spPr>
          <a:xfrm>
            <a:off x="1460501" y="5614938"/>
            <a:ext cx="468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 1 provides </a:t>
            </a:r>
            <a:r>
              <a:rPr lang="en-US" sz="2400" b="1"/>
              <a:t>context</a:t>
            </a:r>
            <a:r>
              <a:rPr lang="en-US" sz="2400"/>
              <a:t> for Event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849605-0246-411E-A2F1-308CC50FEB7C}"/>
              </a:ext>
            </a:extLst>
          </p:cNvPr>
          <p:cNvSpPr txBox="1"/>
          <p:nvPr/>
        </p:nvSpPr>
        <p:spPr>
          <a:xfrm>
            <a:off x="1460501" y="2066187"/>
            <a:ext cx="6220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&lt;</a:t>
            </a:r>
            <a:r>
              <a:rPr lang="en-US" sz="2400"/>
              <a:t>Entities and spatio-temporal info are</a:t>
            </a:r>
            <a:r>
              <a:rPr lang="en-US" sz="2400" i="1"/>
              <a:t> italicized&gt;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111472"/>
            <a:ext cx="4258733" cy="1825216"/>
          </a:xfrm>
          <a:prstGeom prst="rect">
            <a:avLst/>
          </a:prstGeom>
          <a:noFill/>
          <a:ln>
            <a:solidFill>
              <a:srgbClr val="F80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Definition: Event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an </a:t>
            </a:r>
            <a:r>
              <a:rPr lang="en-US" i="1"/>
              <a:t>event ontology O</a:t>
            </a:r>
            <a:r>
              <a:rPr lang="en-US"/>
              <a:t>, and a text corpus of documents, </a:t>
            </a:r>
            <a:r>
              <a:rPr lang="en-US" b="1"/>
              <a:t>event extraction </a:t>
            </a:r>
            <a:r>
              <a:rPr lang="en-US"/>
              <a:t>is the problem of automatically extracting </a:t>
            </a:r>
            <a:r>
              <a:rPr lang="en-US" i="1"/>
              <a:t>instances</a:t>
            </a:r>
            <a:r>
              <a:rPr lang="en-US"/>
              <a:t> (‘events’) in terms of the </a:t>
            </a:r>
            <a:r>
              <a:rPr lang="en-US" i="1"/>
              <a:t>event classes </a:t>
            </a:r>
            <a:r>
              <a:rPr lang="en-US"/>
              <a:t>in </a:t>
            </a:r>
            <a:r>
              <a:rPr lang="en-US" i="1"/>
              <a:t>O</a:t>
            </a:r>
          </a:p>
          <a:p>
            <a:pPr lvl="1"/>
            <a:r>
              <a:rPr lang="en-US"/>
              <a:t>Because of the ontology, events are structured representations amenable to querying/analytics</a:t>
            </a:r>
          </a:p>
          <a:p>
            <a:pPr lvl="1"/>
            <a:r>
              <a:rPr lang="en-US"/>
              <a:t>What do real-world event ontologies ‘look’ like?</a:t>
            </a:r>
          </a:p>
        </p:txBody>
      </p:sp>
    </p:spTree>
    <p:extLst>
      <p:ext uri="{BB962C8B-B14F-4D97-AF65-F5344CB8AC3E}">
        <p14:creationId xmlns:p14="http://schemas.microsoft.com/office/powerpoint/2010/main" val="16805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event classes in CAMEO ontology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56" y="4373030"/>
            <a:ext cx="6621878" cy="2118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involve entities, relations, triggers, verbs, modifiers</a:t>
            </a:r>
            <a:r>
              <a:rPr lang="mr-IN"/>
              <a:t>…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" y="2226066"/>
            <a:ext cx="4341283" cy="19894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56" y="4373030"/>
            <a:ext cx="6621878" cy="2118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226066"/>
            <a:ext cx="4485900" cy="1995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0DBC704-3387-4A5D-A8E1-6CA6EEB5ADF6}"/>
              </a:ext>
            </a:extLst>
          </p:cNvPr>
          <p:cNvSpPr/>
          <p:nvPr/>
        </p:nvSpPr>
        <p:spPr>
          <a:xfrm>
            <a:off x="182880" y="1989667"/>
            <a:ext cx="8748020" cy="2225879"/>
          </a:xfrm>
          <a:prstGeom prst="rect">
            <a:avLst/>
          </a:prstGeom>
          <a:solidFill>
            <a:schemeClr val="accent6">
              <a:lumMod val="40000"/>
              <a:lumOff val="6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A much harder problem than just extracting entities!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Correctly classifying an extracted event with respect to an event type in ontologies like CAMEO (containing hundreds of types) also difficult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Event co-reference resolution also a hard problem: F-measures well below 50% in state of the art systems 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Social Media</a:t>
            </a:r>
            <a:r>
              <a:rPr lang="mr-IN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Additional problem of first </a:t>
            </a:r>
            <a:r>
              <a:rPr lang="en-US" b="1"/>
              <a:t>detecting</a:t>
            </a:r>
            <a:r>
              <a:rPr lang="en-US"/>
              <a:t> whether the tweet is describing an event</a:t>
            </a:r>
          </a:p>
          <a:p>
            <a:pPr lvl="1"/>
            <a:r>
              <a:rPr lang="en-US"/>
              <a:t>Can be defined as a binary classification problem: </a:t>
            </a:r>
            <a:r>
              <a:rPr lang="en-US" i="1"/>
              <a:t>does the tweet describe an event or not?</a:t>
            </a:r>
            <a:endParaRPr lang="en-US" i="1"/>
          </a:p>
          <a:p>
            <a:r>
              <a:rPr lang="en-US"/>
              <a:t>Short text of tweet makes this essential for performance</a:t>
            </a:r>
          </a:p>
          <a:p>
            <a:r>
              <a:rPr lang="en-US"/>
              <a:t>Detection and extraction complement each other</a:t>
            </a:r>
          </a:p>
          <a:p>
            <a:pPr lvl="1"/>
            <a:r>
              <a:rPr lang="en-US"/>
              <a:t>Forces us to decide what an event really is, for the purposes of extraction/detection/inference</a:t>
            </a:r>
          </a:p>
        </p:txBody>
      </p:sp>
    </p:spTree>
    <p:extLst>
      <p:ext uri="{BB962C8B-B14F-4D97-AF65-F5344CB8AC3E}">
        <p14:creationId xmlns:p14="http://schemas.microsoft.com/office/powerpoint/2010/main" val="26002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F0914-9F89-48D5-A04A-EB8506D2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365126"/>
            <a:ext cx="8686800" cy="1325563"/>
          </a:xfrm>
        </p:spPr>
        <p:txBody>
          <a:bodyPr/>
          <a:lstStyle/>
          <a:p>
            <a:r>
              <a:rPr lang="en-US"/>
              <a:t>Event Detection in Twitter: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5F8127B-3EAF-4D79-B961-9CDCF5DA2CA6}"/>
              </a:ext>
            </a:extLst>
          </p:cNvPr>
          <p:cNvSpPr/>
          <p:nvPr/>
        </p:nvSpPr>
        <p:spPr>
          <a:xfrm>
            <a:off x="735330" y="3295596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@Stump4TrumpPAC</a:t>
            </a:r>
            <a:r>
              <a:rPr lang="en-US" sz="2400" dirty="0"/>
              <a:t>: These are the 58 people killed in the Las Vegas massacre, the deadliest mass shooting in modern U.S. history.. 💐🙏🏻 http…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041536-BBFD-40FB-8C12-11420F37DDEA}"/>
              </a:ext>
            </a:extLst>
          </p:cNvPr>
          <p:cNvSpPr/>
          <p:nvPr/>
        </p:nvSpPr>
        <p:spPr>
          <a:xfrm>
            <a:off x="735330" y="4819140"/>
            <a:ext cx="8016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</a:t>
            </a:r>
            <a:r>
              <a:rPr lang="en-US" sz="2400" dirty="0" err="1">
                <a:solidFill>
                  <a:srgbClr val="0070C0"/>
                </a:solidFill>
              </a:rPr>
              <a:t>dragoner_JP</a:t>
            </a:r>
            <a:r>
              <a:rPr lang="en-US" sz="2400" dirty="0"/>
              <a:t>: うげえ……「ラスベガス銃撃の(カナダ人)犠牲者が巨額の医療費に直面」→ Las Vegas shooting victims facing large medical bills </a:t>
            </a:r>
            <a:r>
              <a:rPr lang="en-US" sz="2400" dirty="0">
                <a:solidFill>
                  <a:srgbClr val="0070C0"/>
                </a:solidFill>
              </a:rPr>
              <a:t>https://</a:t>
            </a:r>
            <a:r>
              <a:rPr lang="en-US" sz="2400" dirty="0" err="1">
                <a:solidFill>
                  <a:srgbClr val="0070C0"/>
                </a:solidFill>
              </a:rPr>
              <a:t>t.co</a:t>
            </a:r>
            <a:r>
              <a:rPr lang="en-US" sz="2400" dirty="0">
                <a:solidFill>
                  <a:srgbClr val="0070C0"/>
                </a:solidFill>
              </a:rPr>
              <a:t>/1F3bgH17Jv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F8127B-3EAF-4D79-B961-9CDCF5DA2CA6}"/>
              </a:ext>
            </a:extLst>
          </p:cNvPr>
          <p:cNvSpPr/>
          <p:nvPr/>
        </p:nvSpPr>
        <p:spPr>
          <a:xfrm>
            <a:off x="735330" y="1772052"/>
            <a:ext cx="801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RT </a:t>
            </a:r>
            <a:r>
              <a:rPr lang="en-US" sz="2400" dirty="0">
                <a:solidFill>
                  <a:srgbClr val="0070C0"/>
                </a:solidFill>
              </a:rPr>
              <a:t>@jc_stubbs</a:t>
            </a:r>
            <a:r>
              <a:rPr lang="en-US" sz="2400" dirty="0"/>
              <a:t>: Another tragic day in </a:t>
            </a:r>
            <a:r>
              <a:rPr lang="en-US" sz="2400" dirty="0">
                <a:solidFill>
                  <a:srgbClr val="0070C0"/>
                </a:solidFill>
              </a:rPr>
              <a:t>#Ukraine </a:t>
            </a:r>
            <a:r>
              <a:rPr lang="mr-IN" sz="2400" dirty="0"/>
              <a:t>–</a:t>
            </a:r>
            <a:r>
              <a:rPr lang="en-US" sz="2400" dirty="0"/>
              <a:t> More than 50 rebels killed as new leader unleashes assault: </a:t>
            </a:r>
            <a:r>
              <a:rPr lang="en-US" sz="2400" dirty="0">
                <a:solidFill>
                  <a:srgbClr val="0070C0"/>
                </a:solidFill>
              </a:rPr>
              <a:t>http://t.co/wcfU3kyAFX</a:t>
            </a:r>
          </a:p>
        </p:txBody>
      </p:sp>
    </p:spTree>
    <p:extLst>
      <p:ext uri="{BB962C8B-B14F-4D97-AF65-F5344CB8AC3E}">
        <p14:creationId xmlns:p14="http://schemas.microsoft.com/office/powerpoint/2010/main" val="15569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5FA5E3F-93A3-49D6-87CB-54DA033C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7" y="1825625"/>
            <a:ext cx="6206066" cy="3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14027</TotalTime>
  <Words>474</Words>
  <Application>Microsoft Macintosh PowerPoint</Application>
  <PresentationFormat>On-screen Show (4:3)</PresentationFormat>
  <Paragraphs>66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Roboto Light</vt:lpstr>
      <vt:lpstr>Arial</vt:lpstr>
      <vt:lpstr>Office Theme</vt:lpstr>
      <vt:lpstr>Event Extraction</vt:lpstr>
      <vt:lpstr>Simple Motivating Example</vt:lpstr>
      <vt:lpstr>(More Complex) Motivating Example</vt:lpstr>
      <vt:lpstr>Definition: Event Extraction</vt:lpstr>
      <vt:lpstr>Examples of event classes in CAMEO ontology</vt:lpstr>
      <vt:lpstr>Events involve entities, relations, triggers, verbs, modifiers…</vt:lpstr>
      <vt:lpstr>In Social Media…</vt:lpstr>
      <vt:lpstr>Event Detection in Twitter: Examples</vt:lpstr>
      <vt:lpstr>An Example Workflow</vt:lpstr>
      <vt:lpstr>A Second Workflow</vt:lpstr>
      <vt:lpstr>Classification of Techniques</vt:lpstr>
      <vt:lpstr>Event Detection in Twitter: A Taxonomy</vt:lpstr>
      <vt:lpstr>Feature Representation</vt:lpstr>
      <vt:lpstr>Continued</vt:lpstr>
      <vt:lpstr>Open Research Issues</vt:lpstr>
      <vt:lpstr>Open Research Issues</vt:lpstr>
      <vt:lpstr>Summary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Gregoire.Burel</dc:creator>
  <cp:lastModifiedBy>Microsoft Office User</cp:lastModifiedBy>
  <cp:revision>162</cp:revision>
  <dcterms:created xsi:type="dcterms:W3CDTF">2018-03-07T10:04:08Z</dcterms:created>
  <dcterms:modified xsi:type="dcterms:W3CDTF">2018-04-18T21:45:39Z</dcterms:modified>
</cp:coreProperties>
</file>