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365" r:id="rId2"/>
    <p:sldId id="347" r:id="rId3"/>
    <p:sldId id="348" r:id="rId4"/>
    <p:sldId id="373" r:id="rId5"/>
    <p:sldId id="371" r:id="rId6"/>
    <p:sldId id="349" r:id="rId7"/>
    <p:sldId id="350" r:id="rId8"/>
    <p:sldId id="351" r:id="rId9"/>
    <p:sldId id="374" r:id="rId10"/>
    <p:sldId id="352" r:id="rId11"/>
    <p:sldId id="353" r:id="rId12"/>
    <p:sldId id="367" r:id="rId13"/>
    <p:sldId id="354" r:id="rId14"/>
    <p:sldId id="355" r:id="rId15"/>
    <p:sldId id="368" r:id="rId16"/>
    <p:sldId id="356" r:id="rId17"/>
    <p:sldId id="357" r:id="rId18"/>
    <p:sldId id="358" r:id="rId19"/>
    <p:sldId id="359" r:id="rId20"/>
    <p:sldId id="360" r:id="rId21"/>
    <p:sldId id="362" r:id="rId22"/>
    <p:sldId id="363" r:id="rId23"/>
    <p:sldId id="372" r:id="rId24"/>
    <p:sldId id="314" r:id="rId25"/>
    <p:sldId id="364" r:id="rId26"/>
    <p:sldId id="369" r:id="rId27"/>
    <p:sldId id="37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056"/>
    <a:srgbClr val="A5C6B4"/>
    <a:srgbClr val="F806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4" autoAdjust="0"/>
    <p:restoredTop sz="92594" autoAdjust="0"/>
  </p:normalViewPr>
  <p:slideViewPr>
    <p:cSldViewPr snapToGrid="0">
      <p:cViewPr varScale="1">
        <p:scale>
          <a:sx n="61" d="100"/>
          <a:sy n="61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256C8-1BA4-4200-90F3-9413893DDEA5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FAC-92B7-4344-B8CE-D78B9752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6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more recently, packages</a:t>
            </a:r>
            <a:r>
              <a:rPr lang="en-US" baseline="0"/>
              <a:t> like spacy have made enormous progress in dealing with noisy data, given their ubiquity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8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However, the best performance still tends to be achieved by Twitter-specific NER</a:t>
            </a:r>
            <a:r>
              <a:rPr lang="en-US" baseline="0"/>
              <a:t> systems. These systems have some common themes, and we describe both a classic and a more recent example shortly. In the notebooks, a link and description is provided for TwitterNER, a recently developed system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92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people the link to TwitterNER in the notebook, but we will not be doing the hands on in the tutorial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08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problem is known as co-reference resolution and is very difficult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58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the NLP community one tries to link the entity extractions to a canonical knowledge base like Dbpedia. Other communities pursue the same problem in slightly different ways (e.g., record linkage)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FD33-4488-48C5-B1C5-1E0754251B11}" type="datetime1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71DC-8214-42CE-8992-7ABF498B6A33}" type="datetime1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1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5109-525D-4175-A399-139E6B595733}" type="datetime1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3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3782-6578-4EB3-AA89-216212E2D1D7}" type="datetime1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6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A983-5F9F-45C5-94D2-5E76E6823250}" type="datetime1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0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9E49-4FAA-4342-A02D-9552B4451451}" type="datetime1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8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DE9-D8FC-49B0-9A8D-F9D50DF9DDC0}" type="datetime1">
              <a:rPr lang="en-GB" smtClean="0"/>
              <a:t>20/04/2018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C328-30EC-414D-B0ED-6D73AD8BAABB}" type="datetime1">
              <a:rPr lang="en-GB" smtClean="0"/>
              <a:t>20/04/2018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3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D0D56-C497-48B0-B655-E05170267679}" type="datetime1">
              <a:rPr lang="en-GB" smtClean="0"/>
              <a:t>20/04/2018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EB2B-9C38-4F0E-B806-1D9583FB183F}" type="datetime1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7F80-EBF9-45BF-A050-D31472D7ECD3}" type="datetime1">
              <a:rPr lang="en-GB" smtClean="0"/>
              <a:t>20/04/2018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51F4E-D55C-4B86-86D0-29F203F0D17F}" type="datetime1">
              <a:rPr lang="en-GB" smtClean="0"/>
              <a:t>20/04/2018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28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SMASAC - Entity </a:t>
            </a:r>
            <a:r>
              <a:rPr lang="en-US" dirty="0"/>
              <a:t>Extraction/Named Entity Recognition (NER)</a:t>
            </a:r>
          </a:p>
        </p:txBody>
      </p:sp>
      <p:sp>
        <p:nvSpPr>
          <p:cNvPr id="3" name="Rectangle 2"/>
          <p:cNvSpPr/>
          <p:nvPr/>
        </p:nvSpPr>
        <p:spPr>
          <a:xfrm>
            <a:off x="1848408" y="4902822"/>
            <a:ext cx="1065097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Collect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1090" y="4902822"/>
            <a:ext cx="1065097" cy="6109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Analyse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3772" y="4902822"/>
            <a:ext cx="1447254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Understand &amp; </a:t>
            </a:r>
            <a:r>
              <a:rPr lang="en-GB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Visualise</a:t>
            </a:r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2913505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016187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 txBox="1">
            <a:spLocks/>
          </p:cNvSpPr>
          <p:nvPr/>
        </p:nvSpPr>
        <p:spPr>
          <a:xfrm>
            <a:off x="1757640" y="5610895"/>
            <a:ext cx="1155865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Gather</a:t>
            </a:r>
            <a:r>
              <a:rPr lang="en-GB" sz="1400" dirty="0">
                <a:cs typeface="Roboto Light"/>
              </a:rPr>
              <a:t> data from various information sources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3687071" y="5610895"/>
            <a:ext cx="1593134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Extract</a:t>
            </a:r>
            <a:r>
              <a:rPr lang="en-GB" sz="1400" dirty="0">
                <a:cs typeface="Roboto Light"/>
              </a:rPr>
              <a:t> key information, verify trustworthiness, classify, etc.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6100116" y="5610895"/>
            <a:ext cx="1354566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Connect </a:t>
            </a:r>
            <a:r>
              <a:rPr lang="en-GB" sz="1400" dirty="0">
                <a:cs typeface="Roboto Light"/>
              </a:rPr>
              <a:t>and</a:t>
            </a:r>
            <a:r>
              <a:rPr lang="en-GB" sz="1400" b="1" dirty="0">
                <a:cs typeface="Roboto Light"/>
              </a:rPr>
              <a:t> Visualise</a:t>
            </a:r>
            <a:r>
              <a:rPr lang="en-GB" sz="1400" dirty="0">
                <a:cs typeface="Roboto Light"/>
              </a:rPr>
              <a:t> information.</a:t>
            </a:r>
          </a:p>
        </p:txBody>
      </p:sp>
      <p:sp>
        <p:nvSpPr>
          <p:cNvPr id="11" name="Rectangle 10"/>
          <p:cNvSpPr/>
          <p:nvPr/>
        </p:nvSpPr>
        <p:spPr>
          <a:xfrm flipV="1">
            <a:off x="5571460" y="5610894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 flipV="1">
            <a:off x="5016187" y="4659776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r>
              <a:rPr lang="en-GB" dirty="0" smtClean="0"/>
              <a:t>GRÉGOIRE BUREL, MAYANK KEJRIWAL (</a:t>
            </a:r>
            <a:r>
              <a:rPr lang="en-GB" u="sng" dirty="0"/>
              <a:t>PEDRO </a:t>
            </a:r>
            <a:r>
              <a:rPr lang="en-GB" u="sng" dirty="0" smtClean="0"/>
              <a:t>SZEKELY</a:t>
            </a:r>
            <a:r>
              <a:rPr lang="en-GB" dirty="0" smtClean="0"/>
              <a:t>) AND PRASHANT KHARE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73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65126"/>
            <a:ext cx="8515350" cy="1325563"/>
          </a:xfrm>
        </p:spPr>
        <p:txBody>
          <a:bodyPr/>
          <a:lstStyle/>
          <a:p>
            <a:r>
              <a:rPr lang="en-US"/>
              <a:t>Classic NER Approach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13D3C029-F9AA-4E5C-8627-46A9ED12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8" y="1690689"/>
            <a:ext cx="8198358" cy="4351338"/>
          </a:xfrm>
        </p:spPr>
        <p:txBody>
          <a:bodyPr/>
          <a:lstStyle/>
          <a:p>
            <a:r>
              <a:rPr lang="en-US"/>
              <a:t>Till recently, most models framed the problem as ‘sequence labeling’ using techniques like Conditional Random Fields or (earlier) Hidden Markov Models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="" xmlns:a16="http://schemas.microsoft.com/office/drawing/2014/main" id="{10228010-65D9-4664-9A19-50D2A1151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26" y="3013939"/>
            <a:ext cx="8058912" cy="350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DFB3C83-0C7A-4535-96AA-E84D929A4E6A}"/>
              </a:ext>
            </a:extLst>
          </p:cNvPr>
          <p:cNvSpPr txBox="1"/>
          <p:nvPr/>
        </p:nvSpPr>
        <p:spPr>
          <a:xfrm>
            <a:off x="6475476" y="6484358"/>
            <a:ext cx="26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(Lafferty et al., 2001)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00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4972C-1277-45AF-857F-5C44DCAA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Embedding-based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4D6E95-FB39-4A81-BE0C-47FCB7712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952" y="1825625"/>
            <a:ext cx="3565398" cy="4351338"/>
          </a:xfrm>
        </p:spPr>
        <p:txBody>
          <a:bodyPr/>
          <a:lstStyle/>
          <a:p>
            <a:r>
              <a:rPr lang="en-US"/>
              <a:t>Feature engineering was an impediment to training robust and powerful CRFs</a:t>
            </a:r>
          </a:p>
          <a:p>
            <a:r>
              <a:rPr lang="en-US"/>
              <a:t>Recently, word embeddings (and more complex sense-aware variants) have been used to address the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35C8D01-6480-45BB-8A5C-D4D82BEB4E5E}"/>
              </a:ext>
            </a:extLst>
          </p:cNvPr>
          <p:cNvSpPr txBox="1"/>
          <p:nvPr/>
        </p:nvSpPr>
        <p:spPr>
          <a:xfrm>
            <a:off x="6475476" y="6484358"/>
            <a:ext cx="26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(Mikolov et al., 2013)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9" y="1825625"/>
            <a:ext cx="4979856" cy="452571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6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4972C-1277-45AF-857F-5C44DCAA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Embedding-based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4D6E95-FB39-4A81-BE0C-47FCB7712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952" y="1825625"/>
            <a:ext cx="3565398" cy="4351338"/>
          </a:xfrm>
        </p:spPr>
        <p:txBody>
          <a:bodyPr/>
          <a:lstStyle/>
          <a:p>
            <a:r>
              <a:rPr lang="en-US"/>
              <a:t>Feature engineering was an impediment to training robust and powerful CRFs</a:t>
            </a:r>
          </a:p>
          <a:p>
            <a:r>
              <a:rPr lang="en-US"/>
              <a:t>Recently, word embeddings (and more complex </a:t>
            </a:r>
            <a:r>
              <a:rPr lang="en-US">
                <a:solidFill>
                  <a:srgbClr val="FF0000"/>
                </a:solidFill>
              </a:rPr>
              <a:t>sense-awar</a:t>
            </a:r>
            <a:r>
              <a:rPr lang="en-US"/>
              <a:t>e variants) have been used to address the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31F759C-413A-4273-876B-1CA3A9286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32" y="1945005"/>
            <a:ext cx="1682115" cy="143744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482D490B-F863-49BB-82B1-21ED41AC47F8}"/>
              </a:ext>
            </a:extLst>
          </p:cNvPr>
          <p:cNvCxnSpPr>
            <a:cxnSpLocks/>
          </p:cNvCxnSpPr>
          <p:nvPr/>
        </p:nvCxnSpPr>
        <p:spPr>
          <a:xfrm flipV="1">
            <a:off x="628650" y="1566669"/>
            <a:ext cx="0" cy="423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188D38CF-57BF-4AE7-A5CD-D7AB3F163338}"/>
              </a:ext>
            </a:extLst>
          </p:cNvPr>
          <p:cNvCxnSpPr>
            <a:cxnSpLocks/>
          </p:cNvCxnSpPr>
          <p:nvPr/>
        </p:nvCxnSpPr>
        <p:spPr>
          <a:xfrm>
            <a:off x="628650" y="5796785"/>
            <a:ext cx="4321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0D7BFADC-AEDA-4227-BD9E-21855850E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297" y="2386678"/>
            <a:ext cx="2284655" cy="15577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17571D6-AE91-4354-BED2-D90B6DFEE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823" y="3876670"/>
            <a:ext cx="2109217" cy="19201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6CFE4D04-D2D0-40F7-BA00-7F0C0CCD6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32" y="4246037"/>
            <a:ext cx="1502474" cy="9189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89FF996-CE2C-4DDA-95B7-85B9DFD7C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22" y="3165538"/>
            <a:ext cx="2056739" cy="8696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0DBC704-3387-4A5D-A8E1-6CA6EEB5ADF6}"/>
              </a:ext>
            </a:extLst>
          </p:cNvPr>
          <p:cNvSpPr/>
          <p:nvPr/>
        </p:nvSpPr>
        <p:spPr>
          <a:xfrm>
            <a:off x="182880" y="1450849"/>
            <a:ext cx="8827008" cy="5035296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95A38355-5A7F-4B61-8049-EB7D4C4B3DC5}"/>
              </a:ext>
            </a:extLst>
          </p:cNvPr>
          <p:cNvSpPr txBox="1">
            <a:spLocks/>
          </p:cNvSpPr>
          <p:nvPr/>
        </p:nvSpPr>
        <p:spPr>
          <a:xfrm>
            <a:off x="1154811" y="2640948"/>
            <a:ext cx="6601206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rgbClr val="002060"/>
                </a:solidFill>
              </a:rPr>
              <a:t>Demonstration of fastText over Twitter data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323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CCCB1F-69D0-45C7-9A40-FAC73182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06" y="365126"/>
            <a:ext cx="8771382" cy="1325563"/>
          </a:xfrm>
        </p:spPr>
        <p:txBody>
          <a:bodyPr/>
          <a:lstStyle/>
          <a:p>
            <a:r>
              <a:rPr lang="en-US"/>
              <a:t>Powerful Tools Available</a:t>
            </a:r>
          </a:p>
        </p:txBody>
      </p:sp>
      <p:pic>
        <p:nvPicPr>
          <p:cNvPr id="2050" name="Picture 2" descr="Image result for spacy ner">
            <a:extLst>
              <a:ext uri="{FF2B5EF4-FFF2-40B4-BE49-F238E27FC236}">
                <a16:creationId xmlns="" xmlns:a16="http://schemas.microsoft.com/office/drawing/2014/main" id="{BF8CE563-B98B-4D8B-85DB-9319C6BB3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6" y="2029447"/>
            <a:ext cx="3962400" cy="206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9D1664F-3E2D-44D1-869B-2D54C62EA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4565120"/>
            <a:ext cx="4090226" cy="21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DEDEEDD-DFDA-43E7-BDEF-132D6284F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8" y="3730017"/>
            <a:ext cx="3284692" cy="2463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BF4D1C3-2098-4FA9-9AE9-B6310FFD0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112" y="2602471"/>
            <a:ext cx="1757118" cy="1757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6D94560-CDCC-433E-9834-5916B4502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678" y="3299670"/>
            <a:ext cx="2442210" cy="1059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BF3A1EB-BA6B-484A-AA20-176F12D326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3770" y="1342696"/>
            <a:ext cx="3106118" cy="16199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57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CCCB1F-69D0-45C7-9A40-FAC73182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06" y="365126"/>
            <a:ext cx="8771382" cy="1325563"/>
          </a:xfrm>
        </p:spPr>
        <p:txBody>
          <a:bodyPr/>
          <a:lstStyle/>
          <a:p>
            <a:r>
              <a:rPr lang="en-US"/>
              <a:t>Powerful Tools Available</a:t>
            </a:r>
          </a:p>
        </p:txBody>
      </p:sp>
      <p:pic>
        <p:nvPicPr>
          <p:cNvPr id="2050" name="Picture 2" descr="Image result for spacy ner">
            <a:extLst>
              <a:ext uri="{FF2B5EF4-FFF2-40B4-BE49-F238E27FC236}">
                <a16:creationId xmlns="" xmlns:a16="http://schemas.microsoft.com/office/drawing/2014/main" id="{BF8CE563-B98B-4D8B-85DB-9319C6BB3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6" y="2029447"/>
            <a:ext cx="3962400" cy="206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9D1664F-3E2D-44D1-869B-2D54C62EA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4565120"/>
            <a:ext cx="4090226" cy="21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DEDEEDD-DFDA-43E7-BDEF-132D6284F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8" y="3730017"/>
            <a:ext cx="3284692" cy="2463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BF4D1C3-2098-4FA9-9AE9-B6310FFD0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112" y="2602471"/>
            <a:ext cx="1757118" cy="1757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6D94560-CDCC-433E-9834-5916B4502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678" y="3299670"/>
            <a:ext cx="2442210" cy="1059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BF3A1EB-BA6B-484A-AA20-176F12D326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3770" y="1342696"/>
            <a:ext cx="3106118" cy="1619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0DBC704-3387-4A5D-A8E1-6CA6EEB5ADF6}"/>
              </a:ext>
            </a:extLst>
          </p:cNvPr>
          <p:cNvSpPr/>
          <p:nvPr/>
        </p:nvSpPr>
        <p:spPr>
          <a:xfrm>
            <a:off x="182880" y="1450849"/>
            <a:ext cx="8827008" cy="5035296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95A38355-5A7F-4B61-8049-EB7D4C4B3DC5}"/>
              </a:ext>
            </a:extLst>
          </p:cNvPr>
          <p:cNvSpPr txBox="1">
            <a:spLocks/>
          </p:cNvSpPr>
          <p:nvPr/>
        </p:nvSpPr>
        <p:spPr>
          <a:xfrm>
            <a:off x="660399" y="3281046"/>
            <a:ext cx="750993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002060"/>
                </a:solidFill>
              </a:rPr>
              <a:t>Tools like SpaCy and Stanford NER can work directly with embeddings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712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CCCB1F-69D0-45C7-9A40-FAC73182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06" y="365126"/>
            <a:ext cx="8771382" cy="1325563"/>
          </a:xfrm>
        </p:spPr>
        <p:txBody>
          <a:bodyPr/>
          <a:lstStyle/>
          <a:p>
            <a:r>
              <a:rPr lang="en-US"/>
              <a:t>Powerful Tools Available</a:t>
            </a:r>
          </a:p>
        </p:txBody>
      </p:sp>
      <p:pic>
        <p:nvPicPr>
          <p:cNvPr id="2050" name="Picture 2" descr="Image result for spacy ner">
            <a:extLst>
              <a:ext uri="{FF2B5EF4-FFF2-40B4-BE49-F238E27FC236}">
                <a16:creationId xmlns="" xmlns:a16="http://schemas.microsoft.com/office/drawing/2014/main" id="{BF8CE563-B98B-4D8B-85DB-9319C6BB3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6" y="2029447"/>
            <a:ext cx="3962400" cy="206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9D1664F-3E2D-44D1-869B-2D54C62EA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4565120"/>
            <a:ext cx="4090226" cy="21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DEDEEDD-DFDA-43E7-BDEF-132D6284F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8" y="3730017"/>
            <a:ext cx="3284692" cy="2463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BF4D1C3-2098-4FA9-9AE9-B6310FFD0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112" y="2602471"/>
            <a:ext cx="1757118" cy="1757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6D94560-CDCC-433E-9834-5916B4502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678" y="3299670"/>
            <a:ext cx="2442210" cy="1059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BF3A1EB-BA6B-484A-AA20-176F12D326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3770" y="1342696"/>
            <a:ext cx="3106118" cy="1619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0DBC704-3387-4A5D-A8E1-6CA6EEB5ADF6}"/>
              </a:ext>
            </a:extLst>
          </p:cNvPr>
          <p:cNvSpPr/>
          <p:nvPr/>
        </p:nvSpPr>
        <p:spPr>
          <a:xfrm>
            <a:off x="182880" y="1450849"/>
            <a:ext cx="8827008" cy="5035296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95A38355-5A7F-4B61-8049-EB7D4C4B3DC5}"/>
              </a:ext>
            </a:extLst>
          </p:cNvPr>
          <p:cNvSpPr txBox="1">
            <a:spLocks/>
          </p:cNvSpPr>
          <p:nvPr/>
        </p:nvSpPr>
        <p:spPr>
          <a:xfrm>
            <a:off x="1914144" y="3281046"/>
            <a:ext cx="566928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Demonstration of SpaCy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1ED2A46-1714-4043-8859-0515A435A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7886700" cy="4351338"/>
          </a:xfrm>
        </p:spPr>
        <p:txBody>
          <a:bodyPr/>
          <a:lstStyle/>
          <a:p>
            <a:r>
              <a:rPr lang="en-US" b="1"/>
              <a:t>Example:</a:t>
            </a:r>
            <a:r>
              <a:rPr lang="en-US"/>
              <a:t> Stanford NER (off-the-shelf) vs. T-SEG (a Twitter-specific NER tool)</a:t>
            </a:r>
          </a:p>
          <a:p>
            <a:r>
              <a:rPr lang="en-US"/>
              <a:t>P, R and F1 below stand for Precision, Recall and F1-Measure resp.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6F30D90-CBA2-46EA-91F2-0573C998920B}"/>
              </a:ext>
            </a:extLst>
          </p:cNvPr>
          <p:cNvSpPr txBox="1"/>
          <p:nvPr/>
        </p:nvSpPr>
        <p:spPr>
          <a:xfrm>
            <a:off x="6400800" y="6361629"/>
            <a:ext cx="26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(Ritter et al., 2011)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39CD10C-D795-43F9-9BE2-0158C5C2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68" y="3761064"/>
            <a:ext cx="5910665" cy="20302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D6B083CC-4209-47D3-8AFB-A755190E41BB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Are Off-the-shelf Tools Good Enough?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42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B083CC-4209-47D3-8AFB-A755190E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Are Off-the-shelf Tools Good Enough?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1ED2A46-1714-4043-8859-0515A435A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7886700" cy="4351338"/>
          </a:xfrm>
        </p:spPr>
        <p:txBody>
          <a:bodyPr/>
          <a:lstStyle/>
          <a:p>
            <a:r>
              <a:rPr lang="en-US"/>
              <a:t>Example: Stanford NER (off-the-shelf) vs. T-SEG (a Twitter-specific NER tool)</a:t>
            </a:r>
          </a:p>
          <a:p>
            <a:r>
              <a:rPr lang="en-US"/>
              <a:t>P, R and F1 below stand for Precision, Recall and F1-Measure resp.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39CD10C-D795-43F9-9BE2-0158C5C25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02" y="3473196"/>
            <a:ext cx="7090456" cy="24355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9016647-0CBA-4CDC-A66E-8FCBED8E4481}"/>
              </a:ext>
            </a:extLst>
          </p:cNvPr>
          <p:cNvSpPr/>
          <p:nvPr/>
        </p:nvSpPr>
        <p:spPr>
          <a:xfrm>
            <a:off x="304800" y="1690689"/>
            <a:ext cx="8595360" cy="1930335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B33F1C3-6003-4D94-915E-6A63B46DBE1C}"/>
              </a:ext>
            </a:extLst>
          </p:cNvPr>
          <p:cNvSpPr txBox="1"/>
          <p:nvPr/>
        </p:nvSpPr>
        <p:spPr>
          <a:xfrm>
            <a:off x="900685" y="2042602"/>
            <a:ext cx="7595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Training Twitter-specific models and using Twitter-specific features offers significant performance advantages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A6AA111D-A7A9-4A20-AA18-6ABD3344B561}"/>
              </a:ext>
            </a:extLst>
          </p:cNvPr>
          <p:cNvSpPr/>
          <p:nvPr/>
        </p:nvSpPr>
        <p:spPr>
          <a:xfrm>
            <a:off x="6693408" y="3473196"/>
            <a:ext cx="1281730" cy="25740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61BDA680-BA2B-49A7-BB1B-55390EF54BAA}"/>
              </a:ext>
            </a:extLst>
          </p:cNvPr>
          <p:cNvCxnSpPr/>
          <p:nvPr/>
        </p:nvCxnSpPr>
        <p:spPr>
          <a:xfrm>
            <a:off x="4645152" y="3473196"/>
            <a:ext cx="2170176" cy="428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9662CE1-4096-4132-B041-42E280DDC82E}"/>
              </a:ext>
            </a:extLst>
          </p:cNvPr>
          <p:cNvSpPr txBox="1"/>
          <p:nvPr/>
        </p:nvSpPr>
        <p:spPr>
          <a:xfrm>
            <a:off x="6400800" y="6361629"/>
            <a:ext cx="26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(Ritter et al., 2011)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72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EED3C8-49EA-4FD6-AA72-3757D455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Twitter-specific NER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B91084-3E46-400D-BE22-90BD771E1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46" y="2313304"/>
            <a:ext cx="4065270" cy="4351338"/>
          </a:xfrm>
        </p:spPr>
        <p:txBody>
          <a:bodyPr>
            <a:normAutofit lnSpcReduction="10000"/>
          </a:bodyPr>
          <a:lstStyle/>
          <a:p>
            <a:r>
              <a:rPr lang="en-US" sz="2400"/>
              <a:t>Best systems maximize ‘signal’ by leveraging joint contexts, distributional similarity, word embeddings and even URLs</a:t>
            </a:r>
          </a:p>
          <a:p>
            <a:r>
              <a:rPr lang="en-US" sz="2400"/>
              <a:t>Geotagging tweets has emerged as its own ‘mini-area’ of research in the KDD, SW and WWW communities</a:t>
            </a:r>
          </a:p>
          <a:p>
            <a:r>
              <a:rPr lang="en-US" sz="2400"/>
              <a:t>Performance is improving slowly, albeit still far from performance on traditional inputs like newswire 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4304FCA-E1F7-4952-AD14-0BCA8C5AD477}"/>
              </a:ext>
            </a:extLst>
          </p:cNvPr>
          <p:cNvSpPr txBox="1">
            <a:spLocks/>
          </p:cNvSpPr>
          <p:nvPr/>
        </p:nvSpPr>
        <p:spPr>
          <a:xfrm>
            <a:off x="4462272" y="2334512"/>
            <a:ext cx="4450080" cy="422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Social-media specific NLP packages have emerged e.g., ArkNLP, T-SEG; workshops, shared competitions etc. </a:t>
            </a:r>
          </a:p>
          <a:p>
            <a:r>
              <a:rPr lang="en-US" sz="2400"/>
              <a:t>Lots of research into how to parse irregular text, NLP methods have arguably become more robust as a result</a:t>
            </a:r>
          </a:p>
          <a:p>
            <a:r>
              <a:rPr lang="en-US" sz="2400"/>
              <a:t>Spurred research on joint models, cross-domain entity linking</a:t>
            </a:r>
          </a:p>
          <a:p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C508DBB-8D56-4255-A54A-976A80CEAE97}"/>
              </a:ext>
            </a:extLst>
          </p:cNvPr>
          <p:cNvSpPr txBox="1"/>
          <p:nvPr/>
        </p:nvSpPr>
        <p:spPr>
          <a:xfrm>
            <a:off x="5803392" y="1564015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Impact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D8D7F7-ADAC-4080-A271-18B84408AA8B}"/>
              </a:ext>
            </a:extLst>
          </p:cNvPr>
          <p:cNvSpPr txBox="1"/>
          <p:nvPr/>
        </p:nvSpPr>
        <p:spPr>
          <a:xfrm>
            <a:off x="847344" y="1564015"/>
            <a:ext cx="2746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Common Themes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14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A66CEF-80A3-4CFD-A9BB-1C66D281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 System: T-SEG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485482-83E4-4D7B-BC28-ED9C8462C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24" y="1825624"/>
            <a:ext cx="8825484" cy="472147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First system to (arguably) show that Twitter-specific NER far outperforms off-the-shelf state-of-the-art NERs </a:t>
            </a:r>
          </a:p>
          <a:p>
            <a:r>
              <a:rPr lang="en-US"/>
              <a:t>Standard features e.g., POS tags, with some optimized for Twitter</a:t>
            </a:r>
          </a:p>
          <a:p>
            <a:pPr lvl="1"/>
            <a:r>
              <a:rPr lang="en-US"/>
              <a:t>Twitter-specific features include new tags for hashtags, retweets etc.</a:t>
            </a:r>
          </a:p>
          <a:p>
            <a:pPr lvl="1"/>
            <a:r>
              <a:rPr lang="en-US"/>
              <a:t>Showed results earlier</a:t>
            </a:r>
          </a:p>
          <a:p>
            <a:r>
              <a:rPr lang="en-US"/>
              <a:t>In-domain training data i.e. </a:t>
            </a:r>
            <a:r>
              <a:rPr lang="en-US" i="1"/>
              <a:t>actual tweets</a:t>
            </a:r>
          </a:p>
          <a:p>
            <a:pPr lvl="1"/>
            <a:r>
              <a:rPr lang="en-US"/>
              <a:t>Also used IRC chat data to supplement small training data</a:t>
            </a:r>
          </a:p>
          <a:p>
            <a:r>
              <a:rPr lang="en-US"/>
              <a:t>Used distributional similarity to account for spelling variations, </a:t>
            </a:r>
          </a:p>
          <a:p>
            <a:pPr lvl="1"/>
            <a:r>
              <a:rPr lang="en-US"/>
              <a:t>Predated similar ‘word embedding’ techniques like fastText by many years (conceptually)!</a:t>
            </a:r>
          </a:p>
          <a:p>
            <a:pPr lvl="1"/>
            <a:r>
              <a:rPr lang="en-US"/>
              <a:t>Clusters words like ‘tomarrow’, ‘tomm’, ‘tommarow’, ‘tommarrow’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170541E-0039-47AC-8A76-8ED40D7DA676}"/>
              </a:ext>
            </a:extLst>
          </p:cNvPr>
          <p:cNvSpPr txBox="1"/>
          <p:nvPr/>
        </p:nvSpPr>
        <p:spPr>
          <a:xfrm>
            <a:off x="6425184" y="6468882"/>
            <a:ext cx="266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(Ritter et al., 2011)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29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E09107-4194-4BB3-9118-E9B9EDF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Named Entity Recognition (NER)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5AA5913-BC8F-49AE-83AD-A535765E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37550" cy="4351338"/>
          </a:xfrm>
        </p:spPr>
        <p:txBody>
          <a:bodyPr>
            <a:normAutofit/>
          </a:bodyPr>
          <a:lstStyle/>
          <a:p>
            <a:r>
              <a:rPr lang="en-US" sz="2400"/>
              <a:t>NER is a classic problem in the NLP literature</a:t>
            </a:r>
          </a:p>
          <a:p>
            <a:pPr lvl="1"/>
            <a:r>
              <a:rPr lang="en-US" sz="2000"/>
              <a:t>Decades of research, with recent methods including deep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90F1FE2-5119-40AB-8F6D-A5602534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04" y="3392019"/>
            <a:ext cx="6556163" cy="2919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38EE332-0527-44B9-8D26-43A95831B2A9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(Nadeau and Sakine, 2007)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855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A66CEF-80A3-4CFD-A9BB-1C66D281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Recent System: TwitterNER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485482-83E4-4D7B-BC28-ED9C8462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6BBBBCF-B341-4F96-8E03-7D7F78D47761}"/>
              </a:ext>
            </a:extLst>
          </p:cNvPr>
          <p:cNvSpPr txBox="1"/>
          <p:nvPr/>
        </p:nvSpPr>
        <p:spPr>
          <a:xfrm>
            <a:off x="6107176" y="6471849"/>
            <a:ext cx="2961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(Mishra and Diesner, 2013)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2C808EF-D515-4A45-9CCD-07E40B1F2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88770"/>
            <a:ext cx="8327136" cy="46840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798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EF15B1-1873-4C36-A684-2B8B2559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Further Improve?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A6422C-9FED-4D43-9DE4-F348D1C7D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9707"/>
            <a:ext cx="7886700" cy="1250758"/>
          </a:xfrm>
        </p:spPr>
        <p:txBody>
          <a:bodyPr>
            <a:normAutofit lnSpcReduction="10000"/>
          </a:bodyPr>
          <a:lstStyle/>
          <a:p>
            <a:r>
              <a:rPr lang="en-US" sz="2000"/>
              <a:t>Models can be made more precise by treating each entity type (such as locations) individually i.e. train type-specific models</a:t>
            </a:r>
          </a:p>
          <a:p>
            <a:r>
              <a:rPr lang="en-US" sz="2000"/>
              <a:t>In some instances, entities can be </a:t>
            </a:r>
            <a:r>
              <a:rPr lang="en-US" sz="2000" i="1"/>
              <a:t>inferred</a:t>
            </a:r>
            <a:r>
              <a:rPr lang="en-US" sz="2000"/>
              <a:t> despite not being explicitly present in the text (e.g., geotagging)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1838BC7-3CD4-4E62-A18A-AA14B5C7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6" y="2957467"/>
            <a:ext cx="6973824" cy="38128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68477D6-868B-4AB9-912E-B6282710D329}"/>
              </a:ext>
            </a:extLst>
          </p:cNvPr>
          <p:cNvSpPr txBox="1"/>
          <p:nvPr/>
        </p:nvSpPr>
        <p:spPr>
          <a:xfrm>
            <a:off x="5071872" y="6462574"/>
            <a:ext cx="407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(Middleton, Middleton and Modafferi, 2014)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392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9D2582-8475-4CBA-99BF-EE1B1218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4438"/>
            <a:ext cx="7886700" cy="1325563"/>
          </a:xfrm>
        </p:spPr>
        <p:txBody>
          <a:bodyPr/>
          <a:lstStyle/>
          <a:p>
            <a:r>
              <a:rPr lang="en-US"/>
              <a:t>Example of crisis domain-specific geotagging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E3B137C-E58F-4AC3-8CEF-EC596ECE2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589056"/>
            <a:ext cx="5059174" cy="5039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33B7534-065D-4816-A9F0-9CCA32AC6182}"/>
              </a:ext>
            </a:extLst>
          </p:cNvPr>
          <p:cNvSpPr txBox="1"/>
          <p:nvPr/>
        </p:nvSpPr>
        <p:spPr>
          <a:xfrm>
            <a:off x="5700613" y="6474462"/>
            <a:ext cx="341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2060"/>
                </a:solidFill>
              </a:rPr>
              <a:t>(Middleton, Middleton and Modafferi, 2014)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3129CEA3-A89E-4E57-A178-B5D793065B35}"/>
              </a:ext>
            </a:extLst>
          </p:cNvPr>
          <p:cNvCxnSpPr>
            <a:cxnSpLocks/>
          </p:cNvCxnSpPr>
          <p:nvPr/>
        </p:nvCxnSpPr>
        <p:spPr>
          <a:xfrm flipH="1">
            <a:off x="1670304" y="2962656"/>
            <a:ext cx="4523232" cy="11460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DC6E134F-64B3-46A4-B49E-8DB2D3E500AE}"/>
              </a:ext>
            </a:extLst>
          </p:cNvPr>
          <p:cNvCxnSpPr>
            <a:cxnSpLocks/>
          </p:cNvCxnSpPr>
          <p:nvPr/>
        </p:nvCxnSpPr>
        <p:spPr>
          <a:xfrm flipH="1">
            <a:off x="3974592" y="3157728"/>
            <a:ext cx="2218944" cy="9509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B67DF206-C4E3-46B7-ABF9-506862DBEA57}"/>
              </a:ext>
            </a:extLst>
          </p:cNvPr>
          <p:cNvCxnSpPr>
            <a:cxnSpLocks/>
          </p:cNvCxnSpPr>
          <p:nvPr/>
        </p:nvCxnSpPr>
        <p:spPr>
          <a:xfrm flipH="1">
            <a:off x="4096006" y="3352800"/>
            <a:ext cx="2097530" cy="22128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B615D40-23A7-416E-9244-6D7350CAE14D}"/>
              </a:ext>
            </a:extLst>
          </p:cNvPr>
          <p:cNvSpPr txBox="1"/>
          <p:nvPr/>
        </p:nvSpPr>
        <p:spPr>
          <a:xfrm>
            <a:off x="6193536" y="2639490"/>
            <a:ext cx="2426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Examples of domain-specific components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816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3131D-C39F-4462-9A46-61EBA763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095220" cy="1325563"/>
          </a:xfrm>
        </p:spPr>
        <p:txBody>
          <a:bodyPr/>
          <a:lstStyle/>
          <a:p>
            <a:r>
              <a:rPr lang="en-US"/>
              <a:t>What happens after 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FB0386-F317-4502-A835-CE7EA0408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if the </a:t>
            </a:r>
            <a:r>
              <a:rPr lang="en-US">
                <a:solidFill>
                  <a:srgbClr val="FF0000"/>
                </a:solidFill>
              </a:rPr>
              <a:t>same entity </a:t>
            </a:r>
            <a:r>
              <a:rPr lang="en-US"/>
              <a:t>got extracted </a:t>
            </a:r>
            <a:r>
              <a:rPr lang="en-US" b="1"/>
              <a:t>multiple times</a:t>
            </a:r>
            <a:r>
              <a:rPr lang="en-US"/>
              <a:t> in the text?</a:t>
            </a:r>
          </a:p>
          <a:p>
            <a:r>
              <a:rPr lang="en-US"/>
              <a:t>What is the </a:t>
            </a:r>
            <a:r>
              <a:rPr lang="en-US">
                <a:solidFill>
                  <a:srgbClr val="FF0000"/>
                </a:solidFill>
              </a:rPr>
              <a:t>same entity</a:t>
            </a:r>
            <a:r>
              <a:rPr lang="en-US"/>
              <a:t> got extracted </a:t>
            </a:r>
            <a:r>
              <a:rPr lang="en-US" b="1"/>
              <a:t>multiple times </a:t>
            </a:r>
            <a:r>
              <a:rPr lang="en-US"/>
              <a:t>in </a:t>
            </a:r>
            <a:r>
              <a:rPr lang="en-US" b="1"/>
              <a:t>multiple texts</a:t>
            </a:r>
            <a:r>
              <a:rPr lang="en-US"/>
              <a:t>?</a:t>
            </a:r>
          </a:p>
          <a:p>
            <a:r>
              <a:rPr lang="en-US"/>
              <a:t>NER system can’t tell that it is dealing with ‘one’ entity</a:t>
            </a:r>
            <a:r>
              <a:rPr lang="mr-IN"/>
              <a:t>…</a:t>
            </a:r>
            <a:r>
              <a:rPr lang="en-US"/>
              <a:t>treats every extraction as separate!</a:t>
            </a:r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="" xmlns:a16="http://schemas.microsoft.com/office/drawing/2014/main" id="{9265D09B-7884-441B-89F7-381058F8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448" y="4835010"/>
            <a:ext cx="6413157" cy="158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657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Linking/Resolution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580" y="3394505"/>
            <a:ext cx="7886700" cy="3265359"/>
          </a:xfrm>
        </p:spPr>
        <p:txBody>
          <a:bodyPr/>
          <a:lstStyle/>
          <a:p>
            <a:pPr marL="0" indent="0">
              <a:buNone/>
            </a:pPr>
            <a:r>
              <a:rPr lang="en-US" i="1"/>
              <a:t>DBpedia </a:t>
            </a:r>
            <a:r>
              <a:rPr lang="en-US" i="1" dirty="0"/>
              <a:t>Spotlight</a:t>
            </a:r>
          </a:p>
          <a:p>
            <a:pPr marL="0" indent="0">
              <a:buNone/>
            </a:pPr>
            <a:r>
              <a:rPr lang="en-US" i="1" dirty="0"/>
              <a:t>Alchemy (IBM)</a:t>
            </a:r>
          </a:p>
          <a:p>
            <a:pPr marL="0" indent="0">
              <a:buNone/>
            </a:pPr>
            <a:r>
              <a:rPr lang="en-US" i="1" dirty="0" err="1"/>
              <a:t>Babelfy</a:t>
            </a:r>
            <a:r>
              <a:rPr lang="en-US" i="1" dirty="0"/>
              <a:t> (</a:t>
            </a:r>
            <a:r>
              <a:rPr lang="en-US" i="1" dirty="0" err="1"/>
              <a:t>BabelNet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Text Razor NLP API</a:t>
            </a:r>
          </a:p>
          <a:p>
            <a:pPr marL="0" indent="0">
              <a:buNone/>
            </a:pPr>
            <a:r>
              <a:rPr lang="en-US" i="1" dirty="0" err="1"/>
              <a:t>Aylien</a:t>
            </a:r>
            <a:r>
              <a:rPr lang="en-US" i="1" dirty="0"/>
              <a:t> Text Analysis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13" y="4532013"/>
            <a:ext cx="1813560" cy="45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4404309"/>
            <a:ext cx="1933575" cy="706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703" y="3511131"/>
            <a:ext cx="1748697" cy="721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02" y="3527420"/>
            <a:ext cx="2056448" cy="639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64" y="5305652"/>
            <a:ext cx="2150077" cy="38223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698294"/>
            <a:ext cx="7973812" cy="1285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/>
              <a:t>Entity Resolution </a:t>
            </a:r>
            <a:r>
              <a:rPr lang="en-US"/>
              <a:t>is the problem of automatically determining when a pair of entities (extracted or otherwise) refers to the </a:t>
            </a:r>
            <a:r>
              <a:rPr lang="en-US" i="1"/>
              <a:t>same </a:t>
            </a:r>
            <a:r>
              <a:rPr lang="en-US"/>
              <a:t>underlying entity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17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C3A720-E34E-4BB6-B515-B3C2EF03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Research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6B1CA5-8025-464F-80E9-9942274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487424"/>
            <a:ext cx="8222742" cy="5181600"/>
          </a:xfrm>
        </p:spPr>
        <p:txBody>
          <a:bodyPr>
            <a:normAutofit/>
          </a:bodyPr>
          <a:lstStyle/>
          <a:p>
            <a:r>
              <a:rPr lang="en-US"/>
              <a:t>Accuracy still low for social media (SM) NER</a:t>
            </a:r>
          </a:p>
          <a:p>
            <a:pPr lvl="1"/>
            <a:r>
              <a:rPr lang="en-US"/>
              <a:t>How to improve performance without increasing training annotations?</a:t>
            </a:r>
          </a:p>
          <a:p>
            <a:r>
              <a:rPr lang="en-US"/>
              <a:t>How to work directly with noisy inputs (e.g., machine translated texts) and consume noisy NER outputs?</a:t>
            </a:r>
          </a:p>
          <a:p>
            <a:r>
              <a:rPr lang="en-US"/>
              <a:t>NER for cross-domain and multi-lingual/non-English SM</a:t>
            </a:r>
          </a:p>
          <a:p>
            <a:pPr lvl="1"/>
            <a:r>
              <a:rPr lang="en-US"/>
              <a:t>Chinese social media </a:t>
            </a:r>
            <a:r>
              <a:rPr lang="en-US">
                <a:solidFill>
                  <a:srgbClr val="0070C0"/>
                </a:solidFill>
              </a:rPr>
              <a:t>(He and Sun, AAAI’17)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456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C3A720-E34E-4BB6-B515-B3C2EF03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Research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6B1CA5-8025-464F-80E9-9942274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487424"/>
            <a:ext cx="8222742" cy="5181600"/>
          </a:xfrm>
        </p:spPr>
        <p:txBody>
          <a:bodyPr>
            <a:normAutofit/>
          </a:bodyPr>
          <a:lstStyle/>
          <a:p>
            <a:r>
              <a:rPr lang="en-US"/>
              <a:t>How to leverage external contexts such as URLs in tweets, images, multi-modal signals, entity linking to sources like DBpedia...?</a:t>
            </a:r>
          </a:p>
          <a:p>
            <a:pPr lvl="1"/>
            <a:r>
              <a:rPr lang="en-US"/>
              <a:t>Can significantly enhance the ‘signal’ in the data e.g., see </a:t>
            </a:r>
            <a:r>
              <a:rPr lang="en-US">
                <a:solidFill>
                  <a:srgbClr val="0070C0"/>
                </a:solidFill>
              </a:rPr>
              <a:t>(Gattani et al., VLDB’13)</a:t>
            </a:r>
          </a:p>
          <a:p>
            <a:r>
              <a:rPr lang="en-US"/>
              <a:t>How to combine NER and event identification/extraction models by leveraging joint context?</a:t>
            </a:r>
          </a:p>
          <a:p>
            <a:pPr lvl="1"/>
            <a:r>
              <a:rPr lang="en-US"/>
              <a:t>Promising work in this area e.g., </a:t>
            </a:r>
            <a:r>
              <a:rPr lang="en-US">
                <a:solidFill>
                  <a:srgbClr val="0070C0"/>
                </a:solidFill>
              </a:rPr>
              <a:t>(Vavliakis et al., DKE, 13)</a:t>
            </a:r>
          </a:p>
          <a:p>
            <a:r>
              <a:rPr lang="en-US"/>
              <a:t>Novel applications and interfaces for crisis informatics pipelines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786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CE8D96-6E58-4983-981B-1D7B3A8A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3BAEE7-34A6-41E7-AC69-3175B3C44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4053"/>
          </a:xfrm>
        </p:spPr>
        <p:txBody>
          <a:bodyPr>
            <a:normAutofit lnSpcReduction="10000"/>
          </a:bodyPr>
          <a:lstStyle/>
          <a:p>
            <a:r>
              <a:rPr lang="en-US"/>
              <a:t>Named Entity Recognition (NER) is an important problem in NLP and any situational awareness pipeline</a:t>
            </a:r>
          </a:p>
          <a:p>
            <a:r>
              <a:rPr lang="en-US"/>
              <a:t>NER quality is much lower on Twitter data than ‘ordinary’ corpora like news or long text articles</a:t>
            </a:r>
          </a:p>
          <a:p>
            <a:pPr lvl="1"/>
            <a:r>
              <a:rPr lang="en-US"/>
              <a:t>Not known how tools currently perform on crisis-specific data</a:t>
            </a:r>
          </a:p>
          <a:p>
            <a:r>
              <a:rPr lang="en-US"/>
              <a:t>State-of-the-art techniques make extensive use of embeddings and other creative uses of neural networks</a:t>
            </a:r>
          </a:p>
          <a:p>
            <a:r>
              <a:rPr lang="en-US"/>
              <a:t>NER is only the first step, one must also perform co-reference resolution and entity linking!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75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E09107-4194-4BB3-9118-E9B9EDF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Named Entity Recognition (NER)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5AA5913-BC8F-49AE-83AD-A535765E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785" y="1627916"/>
            <a:ext cx="7563880" cy="4351338"/>
          </a:xfrm>
        </p:spPr>
        <p:txBody>
          <a:bodyPr>
            <a:normAutofit/>
          </a:bodyPr>
          <a:lstStyle/>
          <a:p>
            <a:r>
              <a:rPr lang="en-US" sz="2400"/>
              <a:t>NER is a classic problem in the NLP literature</a:t>
            </a:r>
          </a:p>
          <a:p>
            <a:pPr lvl="1"/>
            <a:r>
              <a:rPr lang="en-US" sz="2000"/>
              <a:t>Decades of research, with recent methods including deep learning </a:t>
            </a:r>
          </a:p>
          <a:p>
            <a:r>
              <a:rPr lang="en-US" sz="2400"/>
              <a:t>Social media involves unique NER challenges due to irregular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1DD3FFF-CBA4-4672-8CFC-76ADC6C35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75" y="3445961"/>
            <a:ext cx="5529755" cy="23646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85CB4B4-ABDB-482D-B80B-413EB31EB1B1}"/>
              </a:ext>
            </a:extLst>
          </p:cNvPr>
          <p:cNvSpPr txBox="1"/>
          <p:nvPr/>
        </p:nvSpPr>
        <p:spPr>
          <a:xfrm>
            <a:off x="6475476" y="6484358"/>
            <a:ext cx="266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(Ritter et al., 2011)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49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E09107-4194-4BB3-9118-E9B9EDF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Named Entity Recognition (NER)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5AA5913-BC8F-49AE-83AD-A535765E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785" y="1627916"/>
            <a:ext cx="7563880" cy="4351338"/>
          </a:xfrm>
        </p:spPr>
        <p:txBody>
          <a:bodyPr>
            <a:normAutofit/>
          </a:bodyPr>
          <a:lstStyle/>
          <a:p>
            <a:r>
              <a:rPr lang="en-US" sz="2400"/>
              <a:t>NER is a classic problem in the NLP literature</a:t>
            </a:r>
          </a:p>
          <a:p>
            <a:pPr lvl="1"/>
            <a:r>
              <a:rPr lang="en-US" sz="2000"/>
              <a:t>Decades of research, with recent methods including deep learning </a:t>
            </a:r>
          </a:p>
          <a:p>
            <a:r>
              <a:rPr lang="en-US" sz="2400"/>
              <a:t>Social media involves unique NER challenges due to irregular text</a:t>
            </a:r>
          </a:p>
          <a:p>
            <a:r>
              <a:rPr lang="en-US" sz="2400"/>
              <a:t>Crisis data is even more difficult due to presence of ‘uncommon’ entity types (e.g., weather warnings)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85CB4B4-ABDB-482D-B80B-413EB31EB1B1}"/>
              </a:ext>
            </a:extLst>
          </p:cNvPr>
          <p:cNvSpPr txBox="1"/>
          <p:nvPr/>
        </p:nvSpPr>
        <p:spPr>
          <a:xfrm>
            <a:off x="6475476" y="6484358"/>
            <a:ext cx="266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(Ritter et al., 2011)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8CFBEAF-7F86-415F-A421-630C0631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2" y="4613148"/>
            <a:ext cx="8628126" cy="12877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A3D486C-EB90-481F-A0F5-6971C9707494}"/>
              </a:ext>
            </a:extLst>
          </p:cNvPr>
          <p:cNvSpPr/>
          <p:nvPr/>
        </p:nvSpPr>
        <p:spPr>
          <a:xfrm>
            <a:off x="1719072" y="5254752"/>
            <a:ext cx="1780032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6B5C1F01-6FC6-41B6-986B-614A7417DC21}"/>
              </a:ext>
            </a:extLst>
          </p:cNvPr>
          <p:cNvCxnSpPr/>
          <p:nvPr/>
        </p:nvCxnSpPr>
        <p:spPr>
          <a:xfrm flipH="1">
            <a:off x="2816352" y="4101483"/>
            <a:ext cx="3309240" cy="115326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12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F21688-37C0-4FB8-98B9-6DD8554E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Definition: 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4089DA-C2AA-48DD-B415-45630612B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set of </a:t>
            </a:r>
            <a:r>
              <a:rPr lang="en-US" i="1"/>
              <a:t>entity types </a:t>
            </a:r>
            <a:r>
              <a:rPr lang="en-US"/>
              <a:t>(e.g., PERSON, LOCATION, ORGANIZATION...) and a text corpus, automatically detect and extract typed instances (entities) from the text </a:t>
            </a:r>
          </a:p>
          <a:p>
            <a:pPr lvl="1"/>
            <a:r>
              <a:rPr lang="en-US"/>
              <a:t>The finer-grained the types (or the ontology), the harder the problem!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86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86F44C-1A70-4DDC-B6C1-F78384CF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3B6853-3F6F-4F58-A37E-45DAEC46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named entities in tweets and social media</a:t>
            </a:r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6A73548-AD6F-4936-98C2-4C8F902E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" y="2979420"/>
            <a:ext cx="8628126" cy="1287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16EC7DE-502D-4D73-9E1E-0919F80BA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9" y="4801298"/>
            <a:ext cx="8045451" cy="10342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5E7CCDA-0121-422A-A1C4-E09689454311}"/>
              </a:ext>
            </a:extLst>
          </p:cNvPr>
          <p:cNvSpPr/>
          <p:nvPr/>
        </p:nvSpPr>
        <p:spPr>
          <a:xfrm>
            <a:off x="97536" y="2730500"/>
            <a:ext cx="639064" cy="3446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A1D2F74-D1A6-4348-BEE6-51AADC969511}"/>
              </a:ext>
            </a:extLst>
          </p:cNvPr>
          <p:cNvSpPr/>
          <p:nvPr/>
        </p:nvSpPr>
        <p:spPr>
          <a:xfrm>
            <a:off x="8515350" y="2730500"/>
            <a:ext cx="533400" cy="3446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3E9BCA7-2E67-459E-BD66-6F6B6967B217}"/>
              </a:ext>
            </a:extLst>
          </p:cNvPr>
          <p:cNvSpPr/>
          <p:nvPr/>
        </p:nvSpPr>
        <p:spPr>
          <a:xfrm rot="5400000">
            <a:off x="4417830" y="-1267053"/>
            <a:ext cx="362858" cy="8357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5A862B6-C16B-47F8-9F98-8F8A4A4AD4AC}"/>
              </a:ext>
            </a:extLst>
          </p:cNvPr>
          <p:cNvSpPr/>
          <p:nvPr/>
        </p:nvSpPr>
        <p:spPr>
          <a:xfrm>
            <a:off x="5425440" y="3633216"/>
            <a:ext cx="1914144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E63E471-40E4-41B6-978E-01DC7E7378BD}"/>
              </a:ext>
            </a:extLst>
          </p:cNvPr>
          <p:cNvSpPr/>
          <p:nvPr/>
        </p:nvSpPr>
        <p:spPr>
          <a:xfrm>
            <a:off x="1932432" y="3907536"/>
            <a:ext cx="143256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D17F17B-A4FB-4D72-A311-593B770633CD}"/>
              </a:ext>
            </a:extLst>
          </p:cNvPr>
          <p:cNvSpPr/>
          <p:nvPr/>
        </p:nvSpPr>
        <p:spPr>
          <a:xfrm>
            <a:off x="4279392" y="3895344"/>
            <a:ext cx="573024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24121EA-6AD7-4BA9-8A91-CD68E3806E19}"/>
              </a:ext>
            </a:extLst>
          </p:cNvPr>
          <p:cNvSpPr/>
          <p:nvPr/>
        </p:nvSpPr>
        <p:spPr>
          <a:xfrm>
            <a:off x="4852416" y="3938016"/>
            <a:ext cx="1341120" cy="26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7862579-EB7B-4D1D-BA56-6F323EDBA8AC}"/>
              </a:ext>
            </a:extLst>
          </p:cNvPr>
          <p:cNvSpPr/>
          <p:nvPr/>
        </p:nvSpPr>
        <p:spPr>
          <a:xfrm>
            <a:off x="1499616" y="5181600"/>
            <a:ext cx="1524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2BFF930-DFB6-4A85-A24D-4531F112F1E0}"/>
              </a:ext>
            </a:extLst>
          </p:cNvPr>
          <p:cNvSpPr/>
          <p:nvPr/>
        </p:nvSpPr>
        <p:spPr>
          <a:xfrm>
            <a:off x="4419600" y="5468112"/>
            <a:ext cx="1773936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91AD430-A92C-40AB-8EF1-E27C29877604}"/>
              </a:ext>
            </a:extLst>
          </p:cNvPr>
          <p:cNvSpPr/>
          <p:nvPr/>
        </p:nvSpPr>
        <p:spPr>
          <a:xfrm>
            <a:off x="4538472" y="5181600"/>
            <a:ext cx="1935480" cy="286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30C085B-1FAB-49A8-9D06-919097FB53D1}"/>
              </a:ext>
            </a:extLst>
          </p:cNvPr>
          <p:cNvSpPr/>
          <p:nvPr/>
        </p:nvSpPr>
        <p:spPr>
          <a:xfrm>
            <a:off x="7113270" y="5199888"/>
            <a:ext cx="1402080" cy="286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36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86F44C-1A70-4DDC-B6C1-F78384CF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3B6853-3F6F-4F58-A37E-45DAEC46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named entities mentioned in tweets and other social media</a:t>
            </a:r>
          </a:p>
          <a:p>
            <a:r>
              <a:rPr lang="en-US"/>
              <a:t>Extracting such entities (and also relations) enables </a:t>
            </a:r>
            <a:r>
              <a:rPr lang="en-US" i="1"/>
              <a:t>semantic search </a:t>
            </a:r>
            <a:r>
              <a:rPr lang="en-US"/>
              <a:t>and analytics applications</a:t>
            </a:r>
          </a:p>
          <a:p>
            <a:pPr lvl="1"/>
            <a:r>
              <a:rPr lang="en-US"/>
              <a:t>What locations have received ‘Storm Surge Warnings’ from the NHC in the last 10 days?</a:t>
            </a:r>
          </a:p>
          <a:p>
            <a:pPr lvl="1"/>
            <a:r>
              <a:rPr lang="en-US"/>
              <a:t>What organizations were involved in relief efforts for Hurricane Irma?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26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86F44C-1A70-4DDC-B6C1-F78384CF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3B6853-3F6F-4F58-A37E-45DAEC46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named entities mentioned in tweets and other social media</a:t>
            </a:r>
          </a:p>
          <a:p>
            <a:r>
              <a:rPr lang="en-US"/>
              <a:t>Extracting such entities (and also relations) enables us to pose interesting queries</a:t>
            </a:r>
          </a:p>
          <a:p>
            <a:r>
              <a:rPr lang="en-US"/>
              <a:t>Interesting research question: what </a:t>
            </a:r>
            <a:r>
              <a:rPr lang="en-US" i="1"/>
              <a:t>is</a:t>
            </a:r>
            <a:r>
              <a:rPr lang="en-US"/>
              <a:t> an entity?</a:t>
            </a:r>
          </a:p>
          <a:p>
            <a:pPr lvl="1"/>
            <a:r>
              <a:rPr lang="en-US"/>
              <a:t>Weather warnings, disaster types, wind speeds</a:t>
            </a:r>
            <a:r>
              <a:rPr lang="mr-IN"/>
              <a:t>…</a:t>
            </a:r>
            <a:r>
              <a:rPr lang="en-US"/>
              <a:t> </a:t>
            </a:r>
          </a:p>
          <a:p>
            <a:pPr lvl="1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8CFBEAF-7F86-415F-A421-630C0631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2" y="4613148"/>
            <a:ext cx="8628126" cy="12877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A3D486C-EB90-481F-A0F5-6971C9707494}"/>
              </a:ext>
            </a:extLst>
          </p:cNvPr>
          <p:cNvSpPr/>
          <p:nvPr/>
        </p:nvSpPr>
        <p:spPr>
          <a:xfrm>
            <a:off x="1719072" y="5254752"/>
            <a:ext cx="1780032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6B5C1F01-6FC6-41B6-986B-614A7417DC21}"/>
              </a:ext>
            </a:extLst>
          </p:cNvPr>
          <p:cNvCxnSpPr/>
          <p:nvPr/>
        </p:nvCxnSpPr>
        <p:spPr>
          <a:xfrm>
            <a:off x="2192784" y="4385569"/>
            <a:ext cx="623568" cy="86918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71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86F44C-1A70-4DDC-B6C1-F78384CF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3B6853-3F6F-4F58-A37E-45DAEC46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named entities mentioned in tweets and other social media</a:t>
            </a:r>
          </a:p>
          <a:p>
            <a:r>
              <a:rPr lang="en-US"/>
              <a:t>Extracting such entities (and also relations) enables us to pose interesting queries</a:t>
            </a:r>
          </a:p>
          <a:p>
            <a:r>
              <a:rPr lang="en-US"/>
              <a:t>Interesting research question: what </a:t>
            </a:r>
            <a:r>
              <a:rPr lang="en-US" i="1"/>
              <a:t>is</a:t>
            </a:r>
            <a:r>
              <a:rPr lang="en-US"/>
              <a:t> an entity?</a:t>
            </a:r>
          </a:p>
          <a:p>
            <a:r>
              <a:rPr lang="en-US"/>
              <a:t>Good entity extraction proves crucial in </a:t>
            </a:r>
            <a:r>
              <a:rPr lang="en-US" i="1"/>
              <a:t>event extraction</a:t>
            </a:r>
            <a:r>
              <a:rPr lang="en-US"/>
              <a:t>, a much harder problem (covered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5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13993</TotalTime>
  <Words>1420</Words>
  <Application>Microsoft Office PowerPoint</Application>
  <PresentationFormat>On-screen Show (4:3)</PresentationFormat>
  <Paragraphs>163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Mangal</vt:lpstr>
      <vt:lpstr>Roboto Light</vt:lpstr>
      <vt:lpstr>Office Theme</vt:lpstr>
      <vt:lpstr>SMASAC - Entity Extraction/Named Entity Recognition (NER)</vt:lpstr>
      <vt:lpstr>Named Entity Recognition (NER)</vt:lpstr>
      <vt:lpstr>Named Entity Recognition (NER)</vt:lpstr>
      <vt:lpstr>Named Entity Recognition (NER)</vt:lpstr>
      <vt:lpstr>Definition: NER</vt:lpstr>
      <vt:lpstr>Motivation for NER</vt:lpstr>
      <vt:lpstr>Motivation for NER</vt:lpstr>
      <vt:lpstr>Motivation for NER</vt:lpstr>
      <vt:lpstr>Motivation for NER</vt:lpstr>
      <vt:lpstr>Classic NER Approach</vt:lpstr>
      <vt:lpstr>Embedding-based Models</vt:lpstr>
      <vt:lpstr>Embedding-based Models</vt:lpstr>
      <vt:lpstr>Powerful Tools Available</vt:lpstr>
      <vt:lpstr>Powerful Tools Available</vt:lpstr>
      <vt:lpstr>Powerful Tools Available</vt:lpstr>
      <vt:lpstr>PowerPoint Presentation</vt:lpstr>
      <vt:lpstr>Are Off-the-shelf Tools Good Enough?</vt:lpstr>
      <vt:lpstr>Twitter-specific NER Systems</vt:lpstr>
      <vt:lpstr>Classic System: T-SEG</vt:lpstr>
      <vt:lpstr>More Recent System: TwitterNER</vt:lpstr>
      <vt:lpstr>How to Further Improve?</vt:lpstr>
      <vt:lpstr>Example of crisis domain-specific geotagging system</vt:lpstr>
      <vt:lpstr>What happens after NER?</vt:lpstr>
      <vt:lpstr>Entity Linking/Resolution</vt:lpstr>
      <vt:lpstr>Open Research Issues</vt:lpstr>
      <vt:lpstr>Open Research Issues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Gregoire.Burel</dc:creator>
  <cp:lastModifiedBy>Gregoire.Burel</cp:lastModifiedBy>
  <cp:revision>165</cp:revision>
  <dcterms:created xsi:type="dcterms:W3CDTF">2018-03-07T10:04:08Z</dcterms:created>
  <dcterms:modified xsi:type="dcterms:W3CDTF">2018-04-20T13:12:45Z</dcterms:modified>
</cp:coreProperties>
</file>