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92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4" autoAdjust="0"/>
    <p:restoredTop sz="92605" autoAdjust="0"/>
  </p:normalViewPr>
  <p:slideViewPr>
    <p:cSldViewPr snapToGrid="0">
      <p:cViewPr varScale="1">
        <p:scale>
          <a:sx n="61" d="100"/>
          <a:sy n="61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3156-F63F-45AB-B3F8-61CC0A4BEA6A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ECE9-20C9-45D7-AB53-CA411A5FA534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76DC-8E58-4714-866B-5CCB322C9264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5704-F215-4509-A1A2-B1A12E74556F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DA6A-D818-43C3-9F7F-2F28E69D78B6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F681-0D17-4460-8C9F-49B85F7A2E00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D51-5C55-433A-BB22-2ABF05370CA6}" type="datetime1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0150-2929-4832-9063-FBB3235391DF}" type="datetime1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F702-1EC7-4E05-9607-554DE0A8E0FE}" type="datetime1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DD65-6AF0-44F2-884B-2162E18F760E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41D7-6BEF-4CB4-AC25-ADB6FF4C12E2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C3F4-3F66-4BB9-8E2C-6F99259E00DB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.co/1guBTcX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SMASAC - Classification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6187" y="4412512"/>
            <a:ext cx="3330371" cy="11983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en-GB" dirty="0" smtClean="0"/>
              <a:t>GRÉGOIRE BUREL, MAYANK KEJRIWAL AND </a:t>
            </a:r>
            <a:r>
              <a:rPr lang="en-GB" u="sng" dirty="0" smtClean="0"/>
              <a:t>PRASHANT KHARE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1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learn unless there is a data to learn from!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Labelled Social Data related to Crisis is available at-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CrisisLex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CrisisNLP</a:t>
            </a:r>
            <a:endParaRPr lang="en-US" dirty="0"/>
          </a:p>
          <a:p>
            <a:endParaRPr lang="en-US" dirty="0"/>
          </a:p>
          <a:p>
            <a:r>
              <a:rPr lang="en-US" dirty="0"/>
              <a:t>Crisis News Sympathy- </a:t>
            </a:r>
            <a:r>
              <a:rPr lang="en-US" sz="1500" dirty="0"/>
              <a:t>https://</a:t>
            </a:r>
            <a:r>
              <a:rPr lang="en-US" sz="1500" dirty="0" err="1"/>
              <a:t>github.com</a:t>
            </a:r>
            <a:r>
              <a:rPr lang="en-US" sz="1500" dirty="0"/>
              <a:t>/</a:t>
            </a:r>
            <a:r>
              <a:rPr lang="en-US" sz="1500" dirty="0" err="1"/>
              <a:t>abdoelali</a:t>
            </a:r>
            <a:r>
              <a:rPr lang="en-US" sz="1500" dirty="0"/>
              <a:t>/</a:t>
            </a:r>
            <a:r>
              <a:rPr lang="en-US" sz="1500" dirty="0" err="1"/>
              <a:t>CrisisNewsSympathy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CrisisLex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Categories of labels:</a:t>
            </a:r>
          </a:p>
          <a:p>
            <a:pPr lvl="1"/>
            <a:r>
              <a:rPr lang="en-US" dirty="0"/>
              <a:t>Related and Informative</a:t>
            </a:r>
          </a:p>
          <a:p>
            <a:pPr lvl="1"/>
            <a:r>
              <a:rPr lang="en-US" dirty="0"/>
              <a:t>Related and Not Informative</a:t>
            </a:r>
          </a:p>
          <a:p>
            <a:pPr lvl="1"/>
            <a:r>
              <a:rPr lang="en-US" dirty="0"/>
              <a:t>Not Related</a:t>
            </a:r>
          </a:p>
          <a:p>
            <a:pPr lvl="1"/>
            <a:r>
              <a:rPr lang="en-US" dirty="0"/>
              <a:t>Not Applicable</a:t>
            </a:r>
          </a:p>
          <a:p>
            <a:endParaRPr lang="en-US" dirty="0"/>
          </a:p>
          <a:p>
            <a:r>
              <a:rPr lang="en-US" dirty="0"/>
              <a:t>Converge to 2 labels for binary classification:</a:t>
            </a:r>
          </a:p>
          <a:p>
            <a:pPr lvl="1"/>
            <a:r>
              <a:rPr lang="en-US" dirty="0"/>
              <a:t>Related</a:t>
            </a:r>
          </a:p>
          <a:p>
            <a:pPr lvl="1"/>
            <a:r>
              <a:rPr lang="en-US" dirty="0"/>
              <a:t>Not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Approach (can expand these points to individual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Preprocess the tweets </a:t>
            </a:r>
          </a:p>
          <a:p>
            <a:endParaRPr lang="en-US" dirty="0"/>
          </a:p>
          <a:p>
            <a:r>
              <a:rPr lang="en-US" dirty="0"/>
              <a:t>Extract statistical features (Stanford Core NLP)</a:t>
            </a:r>
          </a:p>
          <a:p>
            <a:endParaRPr lang="en-US" dirty="0"/>
          </a:p>
          <a:p>
            <a:r>
              <a:rPr lang="en-US" dirty="0"/>
              <a:t>Perform Named Entity Recognition (IBM Alchemy, </a:t>
            </a:r>
            <a:r>
              <a:rPr lang="en-US" dirty="0" err="1"/>
              <a:t>Babelfy</a:t>
            </a:r>
            <a:r>
              <a:rPr lang="en-US" dirty="0"/>
              <a:t>) and extract semantics.</a:t>
            </a:r>
          </a:p>
          <a:p>
            <a:endParaRPr lang="en-US" dirty="0"/>
          </a:p>
          <a:p>
            <a:r>
              <a:rPr lang="en-US" dirty="0"/>
              <a:t> Merge the semantics with the original text (document)</a:t>
            </a:r>
          </a:p>
          <a:p>
            <a:endParaRPr lang="en-US" dirty="0"/>
          </a:p>
          <a:p>
            <a:r>
              <a:rPr lang="en-US" dirty="0" err="1"/>
              <a:t>Tokenise</a:t>
            </a:r>
            <a:r>
              <a:rPr lang="en-US" dirty="0"/>
              <a:t> to generate n-grams</a:t>
            </a:r>
          </a:p>
          <a:p>
            <a:endParaRPr lang="en-US" dirty="0"/>
          </a:p>
          <a:p>
            <a:r>
              <a:rPr lang="en-US" dirty="0"/>
              <a:t>Pass the n-grams and statistical features to the Machine Learning Classifier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entire data can be redundant with duplicate tweets (often gathered in the stream as retweets)</a:t>
            </a:r>
          </a:p>
          <a:p>
            <a:r>
              <a:rPr lang="en-US" dirty="0"/>
              <a:t>Removing the duplicates gives the classifier a scope to learn from more variety of content.</a:t>
            </a:r>
          </a:p>
          <a:p>
            <a:r>
              <a:rPr lang="en-US" dirty="0"/>
              <a:t>Duplicate removal can be handled via removing tokens such as ’RT’,@</a:t>
            </a:r>
            <a:r>
              <a:rPr lang="en-US" dirty="0" err="1"/>
              <a:t>user_handles</a:t>
            </a:r>
            <a:r>
              <a:rPr lang="en-US" dirty="0"/>
              <a:t>, and special characters and then comparing the raw form of text of a tweet with other tweets (processed similarly).</a:t>
            </a:r>
          </a:p>
          <a:p>
            <a:r>
              <a:rPr lang="en-US" dirty="0"/>
              <a:t>Methods such as determining cosine similarity between texts and opting a threshold to select/discard can also be applied.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Statistical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As earlier mentioned the statistical features may comprise of linguistic attributes and other morphological attributes such a length and number of words etc.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To determine the linguistic parameters such as occurrence of various POS tags, it is important to know the language of the text (tweet).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Language detecting libraries- </a:t>
            </a:r>
            <a:r>
              <a:rPr lang="en-US" dirty="0" err="1"/>
              <a:t>detectlanguage</a:t>
            </a:r>
            <a:r>
              <a:rPr lang="en-US" dirty="0"/>
              <a:t>, </a:t>
            </a:r>
            <a:r>
              <a:rPr lang="en-US" dirty="0" err="1"/>
              <a:t>langdetect</a:t>
            </a:r>
            <a:r>
              <a:rPr lang="en-US" dirty="0"/>
              <a:t>, </a:t>
            </a:r>
            <a:r>
              <a:rPr lang="en-US" dirty="0" err="1"/>
              <a:t>TextBlob</a:t>
            </a:r>
            <a:r>
              <a:rPr lang="en-US" dirty="0"/>
              <a:t>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Extract POS using NLP tools such as </a:t>
            </a:r>
            <a:r>
              <a:rPr lang="en-US" dirty="0" err="1"/>
              <a:t>spaCy</a:t>
            </a:r>
            <a:r>
              <a:rPr lang="en-US" dirty="0"/>
              <a:t>, Stanford </a:t>
            </a:r>
            <a:r>
              <a:rPr lang="en-US" dirty="0" err="1"/>
              <a:t>CoreNLP</a:t>
            </a:r>
            <a:r>
              <a:rPr lang="en-US" dirty="0"/>
              <a:t> etc.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entity recognizing and entity linking  APIs to extract entities.</a:t>
            </a:r>
          </a:p>
          <a:p>
            <a:endParaRPr lang="en-US" dirty="0"/>
          </a:p>
          <a:p>
            <a:r>
              <a:rPr lang="en-US" dirty="0"/>
              <a:t>Determine </a:t>
            </a:r>
            <a:r>
              <a:rPr lang="en-US" dirty="0" err="1"/>
              <a:t>Dbpedia</a:t>
            </a:r>
            <a:r>
              <a:rPr lang="en-US" dirty="0"/>
              <a:t> </a:t>
            </a:r>
            <a:r>
              <a:rPr lang="en-US" dirty="0" err="1"/>
              <a:t>URIs+properties</a:t>
            </a:r>
            <a:r>
              <a:rPr lang="en-US" dirty="0"/>
              <a:t>/</a:t>
            </a:r>
            <a:r>
              <a:rPr lang="en-US" dirty="0" err="1"/>
              <a:t>BabelNet</a:t>
            </a:r>
            <a:r>
              <a:rPr lang="en-US" dirty="0"/>
              <a:t> Sense/</a:t>
            </a:r>
            <a:r>
              <a:rPr lang="en-US" dirty="0" err="1"/>
              <a:t>Hypernyms</a:t>
            </a:r>
            <a:r>
              <a:rPr lang="en-US" dirty="0"/>
              <a:t> to extend the semantics.</a:t>
            </a:r>
          </a:p>
          <a:p>
            <a:endParaRPr lang="en-US" dirty="0"/>
          </a:p>
          <a:p>
            <a:r>
              <a:rPr lang="en-US" dirty="0"/>
              <a:t>Concatenate text + semantics.</a:t>
            </a:r>
          </a:p>
          <a:p>
            <a:endParaRPr lang="en-US" dirty="0"/>
          </a:p>
          <a:p>
            <a:r>
              <a:rPr lang="en-US" dirty="0"/>
              <a:t>Generate n-grams and pass on to binary classifier alongside statistical features to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Classification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lvl="1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Supervised Approaches:</a:t>
            </a:r>
          </a:p>
          <a:p>
            <a:pPr lvl="2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Often making use of n-grams, linguistic features, and/or statistical features of tweets.</a:t>
            </a:r>
          </a:p>
          <a:p>
            <a:pPr lvl="1" algn="just"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lvl="1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Unsupervised Approaches:</a:t>
            </a:r>
          </a:p>
          <a:p>
            <a:pPr lvl="2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Keyword processing and clustering.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Machine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Support Vector Machines.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Logistic Regression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Random Forest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Decision Trees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Deep Learning (Neural Networks: CNN, RNN, LSTM)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Incorporate semantics to n-grams and 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n-grams are the tokenized form of the original text of a document which are used as features.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Adding semantics to individual tokens can establish a consistency within crisis relevant information and enhance the discriminative power of classifiers.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Add statistical features to the feature set to inject various statistical properties of the text.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Text length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Number of words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Presence and count of various Parts of Speech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Data specific features such as </a:t>
            </a:r>
            <a:r>
              <a:rPr lang="en-US" dirty="0" err="1">
                <a:latin typeface="Open Sans" charset="0"/>
                <a:ea typeface="Open Sans" charset="0"/>
                <a:cs typeface="Open Sans" charset="0"/>
              </a:rPr>
              <a:t>HashTags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 (in tweets)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Readability Score (Gunning Fox Index using average sentence length (ASL) and percentage of complex words (PCW) : 0.4*(ASL + PCW))</a:t>
            </a: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marL="257175" lvl="1" indent="-257175">
              <a:spcBef>
                <a:spcPts val="750"/>
              </a:spcBef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Co-occurring words (from a data corpus)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Extracted entities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Properties from knowledge graphs: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Type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Label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Subject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Same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Contextual hierarchy – </a:t>
            </a:r>
            <a:r>
              <a:rPr lang="en-US" dirty="0" err="1"/>
              <a:t>hypernyms</a:t>
            </a:r>
            <a:r>
              <a:rPr lang="en-US" dirty="0"/>
              <a:t>, hyponyms, synonyms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0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76674" y="1995560"/>
            <a:ext cx="1135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#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HighParkFire</a:t>
            </a:r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3779" y="1995560"/>
            <a:ext cx="129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burn area map</a:t>
            </a:r>
          </a:p>
          <a:p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83898" y="1995560"/>
            <a:ext cx="114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as of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36010" y="1995560"/>
            <a:ext cx="203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Monday night 10 p.m.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97076" y="1995560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http://</a:t>
            </a:r>
            <a:r>
              <a:rPr lang="en-US" sz="1200" i="1" dirty="0" err="1">
                <a:latin typeface="Open Sans" charset="0"/>
                <a:ea typeface="Open Sans" charset="0"/>
                <a:cs typeface="Open Sans" charset="0"/>
              </a:rPr>
              <a:t>t.co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/1guBTcXX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94095" y="3570980"/>
            <a:ext cx="2402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region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representation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4095" y="3166605"/>
            <a:ext cx="1478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destroy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94095" y="3975356"/>
            <a:ext cx="1667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weekday</a:t>
            </a:r>
            <a:r>
              <a:rPr lang="en-US" sz="105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050" dirty="0" err="1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day_of_the_week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period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31" y="2650165"/>
            <a:ext cx="3220946" cy="2723051"/>
          </a:xfrm>
          <a:prstGeom prst="rect">
            <a:avLst/>
          </a:prstGeom>
          <a:ln>
            <a:noFill/>
          </a:ln>
        </p:spPr>
      </p:pic>
      <p:sp>
        <p:nvSpPr>
          <p:cNvPr id="47" name="Connector 46"/>
          <p:cNvSpPr/>
          <p:nvPr/>
        </p:nvSpPr>
        <p:spPr>
          <a:xfrm>
            <a:off x="3811483" y="2677607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Connector 47"/>
          <p:cNvSpPr/>
          <p:nvPr/>
        </p:nvSpPr>
        <p:spPr>
          <a:xfrm flipV="1">
            <a:off x="4376731" y="3025750"/>
            <a:ext cx="68804" cy="60641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Connector 48"/>
          <p:cNvSpPr/>
          <p:nvPr/>
        </p:nvSpPr>
        <p:spPr>
          <a:xfrm>
            <a:off x="3393539" y="483051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Connector 49"/>
          <p:cNvSpPr/>
          <p:nvPr/>
        </p:nvSpPr>
        <p:spPr>
          <a:xfrm>
            <a:off x="2766111" y="44650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Connector 50"/>
          <p:cNvSpPr/>
          <p:nvPr/>
        </p:nvSpPr>
        <p:spPr>
          <a:xfrm>
            <a:off x="2766111" y="3052945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Connector 51"/>
          <p:cNvSpPr/>
          <p:nvPr/>
        </p:nvSpPr>
        <p:spPr>
          <a:xfrm>
            <a:off x="3462343" y="2683600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Connector 52"/>
          <p:cNvSpPr/>
          <p:nvPr/>
        </p:nvSpPr>
        <p:spPr>
          <a:xfrm>
            <a:off x="4373450" y="4524422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Connector 53"/>
          <p:cNvSpPr/>
          <p:nvPr/>
        </p:nvSpPr>
        <p:spPr>
          <a:xfrm>
            <a:off x="3862336" y="4822483"/>
            <a:ext cx="68804" cy="7167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Connector 54"/>
          <p:cNvSpPr/>
          <p:nvPr/>
        </p:nvSpPr>
        <p:spPr>
          <a:xfrm>
            <a:off x="3896738" y="3292630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Connector 55"/>
          <p:cNvSpPr/>
          <p:nvPr/>
        </p:nvSpPr>
        <p:spPr>
          <a:xfrm>
            <a:off x="3314629" y="3260083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Connector 56"/>
          <p:cNvSpPr/>
          <p:nvPr/>
        </p:nvSpPr>
        <p:spPr>
          <a:xfrm>
            <a:off x="3899933" y="4314146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Connector 57"/>
          <p:cNvSpPr/>
          <p:nvPr/>
        </p:nvSpPr>
        <p:spPr>
          <a:xfrm>
            <a:off x="3270396" y="4278307"/>
            <a:ext cx="68804" cy="7167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1541657" y="32197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1657" y="3541495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41657" y="3834159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41657" y="41528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41657" y="4471560"/>
            <a:ext cx="112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52329" y="2760850"/>
            <a:ext cx="1659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Annotated Tokens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1778" y="2704171"/>
            <a:ext cx="2592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Semantically enriched </a:t>
            </a:r>
            <a:br>
              <a:rPr lang="en-US" sz="1050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 (augmented </a:t>
            </a:r>
            <a:r>
              <a:rPr lang="en-US" sz="1050" dirty="0" err="1">
                <a:latin typeface="Open Sans" charset="0"/>
                <a:ea typeface="Open Sans" charset="0"/>
                <a:cs typeface="Open Sans" charset="0"/>
              </a:rPr>
              <a:t>hypernyms</a:t>
            </a:r>
            <a:r>
              <a:rPr lang="en-US" sz="1050" dirty="0">
                <a:latin typeface="Open Sans" charset="0"/>
                <a:ea typeface="Open Sans" charset="0"/>
                <a:cs typeface="Open Sans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4694" y="1703811"/>
            <a:ext cx="4808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Open Sans" charset="0"/>
                <a:ea typeface="Open Sans" charset="0"/>
                <a:cs typeface="Open Sans" charset="0"/>
              </a:rPr>
              <a:t>Lets us consider this Tweet from Colorado Wildfire 2012: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55545" y="5676900"/>
            <a:ext cx="21098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Image source: http://</a:t>
            </a:r>
            <a:r>
              <a:rPr lang="en-US" sz="900" dirty="0" err="1"/>
              <a:t>babelnet.org</a:t>
            </a:r>
            <a:r>
              <a:rPr lang="en-US" sz="900" dirty="0"/>
              <a:t>/about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628650" y="1119664"/>
            <a:ext cx="7886700" cy="741955"/>
          </a:xfrm>
        </p:spPr>
        <p:txBody>
          <a:bodyPr/>
          <a:lstStyle/>
          <a:p>
            <a:r>
              <a:rPr lang="en-US" dirty="0"/>
              <a:t>Semantic Enrichment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2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Text : “</a:t>
            </a:r>
            <a:r>
              <a:rPr lang="en-US" sz="1650" i="1" dirty="0"/>
              <a:t>#</a:t>
            </a:r>
            <a:r>
              <a:rPr lang="en-US" sz="1650" i="1" dirty="0" err="1"/>
              <a:t>HighParkFire</a:t>
            </a:r>
            <a:r>
              <a:rPr lang="en-US" sz="1650" i="1" dirty="0"/>
              <a:t> burn area map as of Monday night 10 p.m. </a:t>
            </a:r>
            <a:r>
              <a:rPr lang="en-US" sz="1650" i="1" dirty="0">
                <a:hlinkClick r:id="rId2"/>
              </a:rPr>
              <a:t>http://t.co/1guBTcXX</a:t>
            </a:r>
            <a:r>
              <a:rPr lang="en-US" i="1" dirty="0"/>
              <a:t>”</a:t>
            </a:r>
          </a:p>
          <a:p>
            <a:endParaRPr lang="en-US" i="1" dirty="0"/>
          </a:p>
          <a:p>
            <a:r>
              <a:rPr lang="en-US" sz="1950" i="1" dirty="0"/>
              <a:t>Text Tokens: </a:t>
            </a:r>
            <a:r>
              <a:rPr lang="en-US" sz="1650" i="1" dirty="0"/>
              <a:t>{</a:t>
            </a:r>
            <a:r>
              <a:rPr lang="en-US" sz="1650" i="1" dirty="0" err="1"/>
              <a:t>highparkfire</a:t>
            </a:r>
            <a:r>
              <a:rPr lang="en-US" sz="1650" i="1" dirty="0"/>
              <a:t>, burn, area, map, </a:t>
            </a:r>
            <a:r>
              <a:rPr lang="en-US" sz="1650" i="1" dirty="0" err="1"/>
              <a:t>monday</a:t>
            </a:r>
            <a:r>
              <a:rPr lang="en-US" sz="1650" i="1" dirty="0"/>
              <a:t>}</a:t>
            </a:r>
          </a:p>
          <a:p>
            <a:r>
              <a:rPr lang="en-US" sz="1950" i="1" dirty="0"/>
              <a:t>Semantic Tokens: </a:t>
            </a:r>
            <a:r>
              <a:rPr lang="en-US" sz="1650" i="1" dirty="0"/>
              <a:t>{area, burn, fire, destroy, region, representation, </a:t>
            </a:r>
            <a:r>
              <a:rPr lang="en-US" sz="1650" i="1" dirty="0" err="1"/>
              <a:t>day_of_the_week</a:t>
            </a:r>
            <a:r>
              <a:rPr lang="en-US" sz="1650" i="1" dirty="0"/>
              <a:t>}</a:t>
            </a:r>
          </a:p>
          <a:p>
            <a:r>
              <a:rPr lang="en-US" sz="1950" i="1" dirty="0"/>
              <a:t>Combined document features = Text Tokens + Semantic Tokens</a:t>
            </a:r>
          </a:p>
          <a:p>
            <a:pPr marL="0" indent="0">
              <a:buNone/>
            </a:pPr>
            <a:r>
              <a:rPr lang="en-US" sz="1650" i="1" dirty="0"/>
              <a:t>{</a:t>
            </a:r>
            <a:r>
              <a:rPr lang="en-US" sz="1650" i="1" dirty="0" err="1"/>
              <a:t>highparkfire</a:t>
            </a:r>
            <a:r>
              <a:rPr lang="en-US" sz="1650" i="1" dirty="0"/>
              <a:t>, burn, area, map, Monday, area, burn, fire, destroy, region, representation, </a:t>
            </a:r>
            <a:r>
              <a:rPr lang="en-US" sz="1650" i="1" dirty="0" err="1"/>
              <a:t>day_of_the_week</a:t>
            </a:r>
            <a:r>
              <a:rPr lang="en-US" sz="1650" i="1" dirty="0"/>
              <a:t>}</a:t>
            </a:r>
          </a:p>
          <a:p>
            <a:endParaRPr lang="en-US" sz="1950" i="1" dirty="0"/>
          </a:p>
          <a:p>
            <a:endParaRPr lang="en-US" sz="195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Statistical Features:</a:t>
            </a:r>
          </a:p>
          <a:p>
            <a:r>
              <a:rPr lang="en-US" dirty="0"/>
              <a:t>Nouns = 6, verb = 0, pronoun= 0, length = 75, no. of words = 13, no. of hashtag = 1</a:t>
            </a:r>
          </a:p>
          <a:p>
            <a:r>
              <a:rPr lang="en-US" dirty="0"/>
              <a:t>Feature Set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655696"/>
            <a:ext cx="7543800" cy="16800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13826</TotalTime>
  <Words>760</Words>
  <Application>Microsoft Office PowerPoint</Application>
  <PresentationFormat>On-screen Show (4:3)</PresentationFormat>
  <Paragraphs>161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Roboto Light</vt:lpstr>
      <vt:lpstr>Wingdings</vt:lpstr>
      <vt:lpstr>Office Theme</vt:lpstr>
      <vt:lpstr>SMASAC - Classification</vt:lpstr>
      <vt:lpstr>Machine Learning Classification Methods:</vt:lpstr>
      <vt:lpstr>Popular Machine Learning methods</vt:lpstr>
      <vt:lpstr>Incorporate semantics to n-grams and BOW</vt:lpstr>
      <vt:lpstr>Statistical Feature</vt:lpstr>
      <vt:lpstr>Semantic Features</vt:lpstr>
      <vt:lpstr>Semantic Enrichment Example</vt:lpstr>
      <vt:lpstr>Feature Representation</vt:lpstr>
      <vt:lpstr>Feature Representation</vt:lpstr>
      <vt:lpstr>Bottleneck!</vt:lpstr>
      <vt:lpstr>Data Sources</vt:lpstr>
      <vt:lpstr>CrisisLex Data</vt:lpstr>
      <vt:lpstr>An Approach (can expand these points to individual slides)</vt:lpstr>
      <vt:lpstr>Preprocessing</vt:lpstr>
      <vt:lpstr>Extracting Statistical Features</vt:lpstr>
      <vt:lpstr>Extracting Semantics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Gregoire.Burel</cp:lastModifiedBy>
  <cp:revision>154</cp:revision>
  <dcterms:created xsi:type="dcterms:W3CDTF">2018-03-07T10:04:08Z</dcterms:created>
  <dcterms:modified xsi:type="dcterms:W3CDTF">2018-04-20T13:08:07Z</dcterms:modified>
</cp:coreProperties>
</file>