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7" r:id="rId4"/>
    <p:sldId id="278" r:id="rId5"/>
    <p:sldId id="271" r:id="rId6"/>
    <p:sldId id="276" r:id="rId7"/>
    <p:sldId id="261" r:id="rId8"/>
    <p:sldId id="270" r:id="rId9"/>
    <p:sldId id="275" r:id="rId10"/>
    <p:sldId id="274" r:id="rId11"/>
    <p:sldId id="272" r:id="rId12"/>
    <p:sldId id="273" r:id="rId13"/>
    <p:sldId id="280" r:id="rId14"/>
    <p:sldId id="263" r:id="rId15"/>
    <p:sldId id="279" r:id="rId16"/>
    <p:sldId id="265"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767" autoAdjust="0"/>
  </p:normalViewPr>
  <p:slideViewPr>
    <p:cSldViewPr snapToGrid="0">
      <p:cViewPr varScale="1">
        <p:scale>
          <a:sx n="55" d="100"/>
          <a:sy n="55" d="100"/>
        </p:scale>
        <p:origin x="10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24A05-B350-4081-A93D-98525F51EC9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1BA436E-01B1-4B61-8EDA-25873F225F2C}">
      <dgm:prSet/>
      <dgm:spPr/>
      <dgm:t>
        <a:bodyPr/>
        <a:lstStyle/>
        <a:p>
          <a:r>
            <a:rPr lang="en-US" dirty="0"/>
            <a:t>This presentation will display charts from a world happiness report from 2004-2020</a:t>
          </a:r>
        </a:p>
      </dgm:t>
    </dgm:pt>
    <dgm:pt modelId="{64C9D6B4-A646-4437-8BE6-8B5AFDC8D5A6}" type="parTrans" cxnId="{A56F1A83-3731-4D9E-98C7-D23DAA6BF50B}">
      <dgm:prSet/>
      <dgm:spPr/>
      <dgm:t>
        <a:bodyPr/>
        <a:lstStyle/>
        <a:p>
          <a:endParaRPr lang="en-US"/>
        </a:p>
      </dgm:t>
    </dgm:pt>
    <dgm:pt modelId="{288CA1A7-9E15-4A91-9326-48551D33E2BC}" type="sibTrans" cxnId="{A56F1A83-3731-4D9E-98C7-D23DAA6BF50B}">
      <dgm:prSet/>
      <dgm:spPr/>
      <dgm:t>
        <a:bodyPr/>
        <a:lstStyle/>
        <a:p>
          <a:endParaRPr lang="en-US"/>
        </a:p>
      </dgm:t>
    </dgm:pt>
    <dgm:pt modelId="{0306BB5A-D780-4AC0-938E-17C3EF36DAD1}">
      <dgm:prSet/>
      <dgm:spPr/>
      <dgm:t>
        <a:bodyPr/>
        <a:lstStyle/>
        <a:p>
          <a:r>
            <a:rPr lang="en-US" dirty="0"/>
            <a:t>The goal is to identify if the countries in Europe are more subject to positive trends than other continents</a:t>
          </a:r>
        </a:p>
      </dgm:t>
    </dgm:pt>
    <dgm:pt modelId="{D6C74897-DEDF-4A7C-9286-FA148BAB66CD}" type="parTrans" cxnId="{B3AB671E-3073-4B2B-9F08-687B9B611E24}">
      <dgm:prSet/>
      <dgm:spPr/>
      <dgm:t>
        <a:bodyPr/>
        <a:lstStyle/>
        <a:p>
          <a:endParaRPr lang="en-US"/>
        </a:p>
      </dgm:t>
    </dgm:pt>
    <dgm:pt modelId="{64306CBA-13CC-42AD-AA12-E92E45D10E2D}" type="sibTrans" cxnId="{B3AB671E-3073-4B2B-9F08-687B9B611E24}">
      <dgm:prSet/>
      <dgm:spPr/>
      <dgm:t>
        <a:bodyPr/>
        <a:lstStyle/>
        <a:p>
          <a:endParaRPr lang="en-US"/>
        </a:p>
      </dgm:t>
    </dgm:pt>
    <dgm:pt modelId="{E2F13CFB-11BD-4743-9CC5-EF00A62C00BF}">
      <dgm:prSet/>
      <dgm:spPr/>
      <dgm:t>
        <a:bodyPr/>
        <a:lstStyle/>
        <a:p>
          <a:r>
            <a:rPr lang="en-US" dirty="0"/>
            <a:t>This will provide insights on whether it would be beneficial for stakeholders to mimic certain habits from EU countries in terms of development, ways of living, environment, sustainability, etc.</a:t>
          </a:r>
        </a:p>
      </dgm:t>
    </dgm:pt>
    <dgm:pt modelId="{33EDE2F6-2E01-4087-8AA6-EA7D2C904E3B}" type="parTrans" cxnId="{519D0E18-F408-4B56-842A-865313DE028E}">
      <dgm:prSet/>
      <dgm:spPr/>
      <dgm:t>
        <a:bodyPr/>
        <a:lstStyle/>
        <a:p>
          <a:endParaRPr lang="en-US"/>
        </a:p>
      </dgm:t>
    </dgm:pt>
    <dgm:pt modelId="{F3D4C652-7F3C-497D-A71A-EC74D638F90D}" type="sibTrans" cxnId="{519D0E18-F408-4B56-842A-865313DE028E}">
      <dgm:prSet/>
      <dgm:spPr/>
      <dgm:t>
        <a:bodyPr/>
        <a:lstStyle/>
        <a:p>
          <a:endParaRPr lang="en-US"/>
        </a:p>
      </dgm:t>
    </dgm:pt>
    <dgm:pt modelId="{E0DAFB8C-7D99-42B6-8E3D-560847B66A92}" type="pres">
      <dgm:prSet presAssocID="{02524A05-B350-4081-A93D-98525F51EC9B}" presName="vert0" presStyleCnt="0">
        <dgm:presLayoutVars>
          <dgm:dir/>
          <dgm:animOne val="branch"/>
          <dgm:animLvl val="lvl"/>
        </dgm:presLayoutVars>
      </dgm:prSet>
      <dgm:spPr/>
    </dgm:pt>
    <dgm:pt modelId="{3307C60A-1952-4A0B-8A1E-756DEE88D3EC}" type="pres">
      <dgm:prSet presAssocID="{41BA436E-01B1-4B61-8EDA-25873F225F2C}" presName="thickLine" presStyleLbl="alignNode1" presStyleIdx="0" presStyleCnt="3"/>
      <dgm:spPr/>
    </dgm:pt>
    <dgm:pt modelId="{41600E56-C069-4B97-8E59-BDD94AE60AD1}" type="pres">
      <dgm:prSet presAssocID="{41BA436E-01B1-4B61-8EDA-25873F225F2C}" presName="horz1" presStyleCnt="0"/>
      <dgm:spPr/>
    </dgm:pt>
    <dgm:pt modelId="{6661EFDD-C13A-485F-B072-68EEE93DC02B}" type="pres">
      <dgm:prSet presAssocID="{41BA436E-01B1-4B61-8EDA-25873F225F2C}" presName="tx1" presStyleLbl="revTx" presStyleIdx="0" presStyleCnt="3"/>
      <dgm:spPr/>
    </dgm:pt>
    <dgm:pt modelId="{6622DDE6-E37D-4536-93C3-2FA296FCB666}" type="pres">
      <dgm:prSet presAssocID="{41BA436E-01B1-4B61-8EDA-25873F225F2C}" presName="vert1" presStyleCnt="0"/>
      <dgm:spPr/>
    </dgm:pt>
    <dgm:pt modelId="{033C35A7-D056-44DE-BAB9-5384B4DDB458}" type="pres">
      <dgm:prSet presAssocID="{0306BB5A-D780-4AC0-938E-17C3EF36DAD1}" presName="thickLine" presStyleLbl="alignNode1" presStyleIdx="1" presStyleCnt="3"/>
      <dgm:spPr/>
    </dgm:pt>
    <dgm:pt modelId="{3C8419AB-AFAF-4859-B78C-8DE458DE6C93}" type="pres">
      <dgm:prSet presAssocID="{0306BB5A-D780-4AC0-938E-17C3EF36DAD1}" presName="horz1" presStyleCnt="0"/>
      <dgm:spPr/>
    </dgm:pt>
    <dgm:pt modelId="{DD84AEFF-FBA0-4FE8-A35B-3293BBF2F042}" type="pres">
      <dgm:prSet presAssocID="{0306BB5A-D780-4AC0-938E-17C3EF36DAD1}" presName="tx1" presStyleLbl="revTx" presStyleIdx="1" presStyleCnt="3"/>
      <dgm:spPr/>
    </dgm:pt>
    <dgm:pt modelId="{EAFC7FAF-8081-42C1-9830-E090FFD47F49}" type="pres">
      <dgm:prSet presAssocID="{0306BB5A-D780-4AC0-938E-17C3EF36DAD1}" presName="vert1" presStyleCnt="0"/>
      <dgm:spPr/>
    </dgm:pt>
    <dgm:pt modelId="{6C81697C-8D3C-4404-9B8D-52BF3AD6B530}" type="pres">
      <dgm:prSet presAssocID="{E2F13CFB-11BD-4743-9CC5-EF00A62C00BF}" presName="thickLine" presStyleLbl="alignNode1" presStyleIdx="2" presStyleCnt="3"/>
      <dgm:spPr/>
    </dgm:pt>
    <dgm:pt modelId="{34DDCE1E-2F9A-4099-BE2C-2A379D474E2C}" type="pres">
      <dgm:prSet presAssocID="{E2F13CFB-11BD-4743-9CC5-EF00A62C00BF}" presName="horz1" presStyleCnt="0"/>
      <dgm:spPr/>
    </dgm:pt>
    <dgm:pt modelId="{D62F1698-BAE3-4F0E-92FC-76E2710016EA}" type="pres">
      <dgm:prSet presAssocID="{E2F13CFB-11BD-4743-9CC5-EF00A62C00BF}" presName="tx1" presStyleLbl="revTx" presStyleIdx="2" presStyleCnt="3"/>
      <dgm:spPr/>
    </dgm:pt>
    <dgm:pt modelId="{450F43FC-0B2C-488F-9B95-98E1179A1BB4}" type="pres">
      <dgm:prSet presAssocID="{E2F13CFB-11BD-4743-9CC5-EF00A62C00BF}" presName="vert1" presStyleCnt="0"/>
      <dgm:spPr/>
    </dgm:pt>
  </dgm:ptLst>
  <dgm:cxnLst>
    <dgm:cxn modelId="{519D0E18-F408-4B56-842A-865313DE028E}" srcId="{02524A05-B350-4081-A93D-98525F51EC9B}" destId="{E2F13CFB-11BD-4743-9CC5-EF00A62C00BF}" srcOrd="2" destOrd="0" parTransId="{33EDE2F6-2E01-4087-8AA6-EA7D2C904E3B}" sibTransId="{F3D4C652-7F3C-497D-A71A-EC74D638F90D}"/>
    <dgm:cxn modelId="{B3AB671E-3073-4B2B-9F08-687B9B611E24}" srcId="{02524A05-B350-4081-A93D-98525F51EC9B}" destId="{0306BB5A-D780-4AC0-938E-17C3EF36DAD1}" srcOrd="1" destOrd="0" parTransId="{D6C74897-DEDF-4A7C-9286-FA148BAB66CD}" sibTransId="{64306CBA-13CC-42AD-AA12-E92E45D10E2D}"/>
    <dgm:cxn modelId="{14E44929-6D7E-4BA9-9FD7-D504D0D6061D}" type="presOf" srcId="{02524A05-B350-4081-A93D-98525F51EC9B}" destId="{E0DAFB8C-7D99-42B6-8E3D-560847B66A92}" srcOrd="0" destOrd="0" presId="urn:microsoft.com/office/officeart/2008/layout/LinedList"/>
    <dgm:cxn modelId="{A56F1A83-3731-4D9E-98C7-D23DAA6BF50B}" srcId="{02524A05-B350-4081-A93D-98525F51EC9B}" destId="{41BA436E-01B1-4B61-8EDA-25873F225F2C}" srcOrd="0" destOrd="0" parTransId="{64C9D6B4-A646-4437-8BE6-8B5AFDC8D5A6}" sibTransId="{288CA1A7-9E15-4A91-9326-48551D33E2BC}"/>
    <dgm:cxn modelId="{60CD448E-A824-495B-936C-835972EBD111}" type="presOf" srcId="{E2F13CFB-11BD-4743-9CC5-EF00A62C00BF}" destId="{D62F1698-BAE3-4F0E-92FC-76E2710016EA}" srcOrd="0" destOrd="0" presId="urn:microsoft.com/office/officeart/2008/layout/LinedList"/>
    <dgm:cxn modelId="{7B1913AC-09BF-42B9-8227-4A290663EE53}" type="presOf" srcId="{41BA436E-01B1-4B61-8EDA-25873F225F2C}" destId="{6661EFDD-C13A-485F-B072-68EEE93DC02B}" srcOrd="0" destOrd="0" presId="urn:microsoft.com/office/officeart/2008/layout/LinedList"/>
    <dgm:cxn modelId="{C0BB67EE-418E-468E-B386-ECD6922394A2}" type="presOf" srcId="{0306BB5A-D780-4AC0-938E-17C3EF36DAD1}" destId="{DD84AEFF-FBA0-4FE8-A35B-3293BBF2F042}" srcOrd="0" destOrd="0" presId="urn:microsoft.com/office/officeart/2008/layout/LinedList"/>
    <dgm:cxn modelId="{333EBCF1-D051-407D-802B-C4F5F8EAD7B1}" type="presParOf" srcId="{E0DAFB8C-7D99-42B6-8E3D-560847B66A92}" destId="{3307C60A-1952-4A0B-8A1E-756DEE88D3EC}" srcOrd="0" destOrd="0" presId="urn:microsoft.com/office/officeart/2008/layout/LinedList"/>
    <dgm:cxn modelId="{14BE0428-D5E8-4356-93B3-BED430EFE030}" type="presParOf" srcId="{E0DAFB8C-7D99-42B6-8E3D-560847B66A92}" destId="{41600E56-C069-4B97-8E59-BDD94AE60AD1}" srcOrd="1" destOrd="0" presId="urn:microsoft.com/office/officeart/2008/layout/LinedList"/>
    <dgm:cxn modelId="{9D25BAFC-7E97-4A18-BB33-45833F4254F3}" type="presParOf" srcId="{41600E56-C069-4B97-8E59-BDD94AE60AD1}" destId="{6661EFDD-C13A-485F-B072-68EEE93DC02B}" srcOrd="0" destOrd="0" presId="urn:microsoft.com/office/officeart/2008/layout/LinedList"/>
    <dgm:cxn modelId="{266D3D58-9FC4-42C2-A9A7-9EE9D91ADD35}" type="presParOf" srcId="{41600E56-C069-4B97-8E59-BDD94AE60AD1}" destId="{6622DDE6-E37D-4536-93C3-2FA296FCB666}" srcOrd="1" destOrd="0" presId="urn:microsoft.com/office/officeart/2008/layout/LinedList"/>
    <dgm:cxn modelId="{4C3BEC5B-CD13-431D-94A1-A9C21EF727ED}" type="presParOf" srcId="{E0DAFB8C-7D99-42B6-8E3D-560847B66A92}" destId="{033C35A7-D056-44DE-BAB9-5384B4DDB458}" srcOrd="2" destOrd="0" presId="urn:microsoft.com/office/officeart/2008/layout/LinedList"/>
    <dgm:cxn modelId="{0B641F3D-03C6-4A6E-A5E2-BD588189A3D9}" type="presParOf" srcId="{E0DAFB8C-7D99-42B6-8E3D-560847B66A92}" destId="{3C8419AB-AFAF-4859-B78C-8DE458DE6C93}" srcOrd="3" destOrd="0" presId="urn:microsoft.com/office/officeart/2008/layout/LinedList"/>
    <dgm:cxn modelId="{44B5D16E-36B7-4EB5-87DD-A4A4B7FCEE9B}" type="presParOf" srcId="{3C8419AB-AFAF-4859-B78C-8DE458DE6C93}" destId="{DD84AEFF-FBA0-4FE8-A35B-3293BBF2F042}" srcOrd="0" destOrd="0" presId="urn:microsoft.com/office/officeart/2008/layout/LinedList"/>
    <dgm:cxn modelId="{370399AC-FF78-4065-A537-F04A31A8CACE}" type="presParOf" srcId="{3C8419AB-AFAF-4859-B78C-8DE458DE6C93}" destId="{EAFC7FAF-8081-42C1-9830-E090FFD47F49}" srcOrd="1" destOrd="0" presId="urn:microsoft.com/office/officeart/2008/layout/LinedList"/>
    <dgm:cxn modelId="{16D588ED-0068-4BA2-AB6D-F6D109FC0638}" type="presParOf" srcId="{E0DAFB8C-7D99-42B6-8E3D-560847B66A92}" destId="{6C81697C-8D3C-4404-9B8D-52BF3AD6B530}" srcOrd="4" destOrd="0" presId="urn:microsoft.com/office/officeart/2008/layout/LinedList"/>
    <dgm:cxn modelId="{D17C7C40-7719-4532-9015-0466954889DF}" type="presParOf" srcId="{E0DAFB8C-7D99-42B6-8E3D-560847B66A92}" destId="{34DDCE1E-2F9A-4099-BE2C-2A379D474E2C}" srcOrd="5" destOrd="0" presId="urn:microsoft.com/office/officeart/2008/layout/LinedList"/>
    <dgm:cxn modelId="{AD9EB4A4-5242-4589-8D1A-2E020199D8B4}" type="presParOf" srcId="{34DDCE1E-2F9A-4099-BE2C-2A379D474E2C}" destId="{D62F1698-BAE3-4F0E-92FC-76E2710016EA}" srcOrd="0" destOrd="0" presId="urn:microsoft.com/office/officeart/2008/layout/LinedList"/>
    <dgm:cxn modelId="{AB96C110-B337-440B-9E32-FC6865A743BA}" type="presParOf" srcId="{34DDCE1E-2F9A-4099-BE2C-2A379D474E2C}" destId="{450F43FC-0B2C-488F-9B95-98E1179A1B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1FAB88-F01D-4467-9FDE-F9E9D80B06C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52B4494-A720-4E84-985D-FA9E8BFFF66B}">
      <dgm:prSet/>
      <dgm:spPr/>
      <dgm:t>
        <a:bodyPr/>
        <a:lstStyle/>
        <a:p>
          <a:r>
            <a:rPr lang="en-US" b="0" i="0"/>
            <a:t>The EU covers over 4 million km² and has 448.4 million inhabitants. </a:t>
          </a:r>
          <a:endParaRPr lang="en-US"/>
        </a:p>
      </dgm:t>
    </dgm:pt>
    <dgm:pt modelId="{DD554356-51A1-44C1-9044-17D4F95BB49D}" type="parTrans" cxnId="{F53C0315-FC86-4FCD-8A19-326B41E1F1D3}">
      <dgm:prSet/>
      <dgm:spPr/>
      <dgm:t>
        <a:bodyPr/>
        <a:lstStyle/>
        <a:p>
          <a:endParaRPr lang="en-US"/>
        </a:p>
      </dgm:t>
    </dgm:pt>
    <dgm:pt modelId="{DD3FD0A0-3EAB-4E69-B5AF-EAD191D6D745}" type="sibTrans" cxnId="{F53C0315-FC86-4FCD-8A19-326B41E1F1D3}">
      <dgm:prSet/>
      <dgm:spPr/>
      <dgm:t>
        <a:bodyPr/>
        <a:lstStyle/>
        <a:p>
          <a:endParaRPr lang="en-US"/>
        </a:p>
      </dgm:t>
    </dgm:pt>
    <dgm:pt modelId="{679D37F4-91F2-4BB7-B4A9-60895B52EB80}">
      <dgm:prSet/>
      <dgm:spPr/>
      <dgm:t>
        <a:bodyPr/>
        <a:lstStyle/>
        <a:p>
          <a:r>
            <a:rPr lang="en-US" b="0" i="0"/>
            <a:t>Cultural Diversity</a:t>
          </a:r>
          <a:endParaRPr lang="en-US"/>
        </a:p>
      </dgm:t>
    </dgm:pt>
    <dgm:pt modelId="{A093CE41-CED3-4EB2-AE1C-7DE58F402342}" type="parTrans" cxnId="{6F00535F-40C7-463A-AED5-B4CD63F4684D}">
      <dgm:prSet/>
      <dgm:spPr/>
      <dgm:t>
        <a:bodyPr/>
        <a:lstStyle/>
        <a:p>
          <a:endParaRPr lang="en-US"/>
        </a:p>
      </dgm:t>
    </dgm:pt>
    <dgm:pt modelId="{72B84CF5-61B0-4934-9A92-83AA70D9D96C}" type="sibTrans" cxnId="{6F00535F-40C7-463A-AED5-B4CD63F4684D}">
      <dgm:prSet/>
      <dgm:spPr/>
      <dgm:t>
        <a:bodyPr/>
        <a:lstStyle/>
        <a:p>
          <a:endParaRPr lang="en-US"/>
        </a:p>
      </dgm:t>
    </dgm:pt>
    <dgm:pt modelId="{27A7902E-31C2-48BC-9033-31CA9BAA27A5}">
      <dgm:prSet/>
      <dgm:spPr/>
      <dgm:t>
        <a:bodyPr/>
        <a:lstStyle/>
        <a:p>
          <a:r>
            <a:rPr lang="en-US" b="0" i="0"/>
            <a:t>High Social Mobility</a:t>
          </a:r>
          <a:endParaRPr lang="en-US"/>
        </a:p>
      </dgm:t>
    </dgm:pt>
    <dgm:pt modelId="{3F86ED61-38D9-4950-A4E7-0F617CAEE1A8}" type="parTrans" cxnId="{6C250BAA-ABBF-4A5D-8322-6737AE28E28C}">
      <dgm:prSet/>
      <dgm:spPr/>
      <dgm:t>
        <a:bodyPr/>
        <a:lstStyle/>
        <a:p>
          <a:endParaRPr lang="en-US"/>
        </a:p>
      </dgm:t>
    </dgm:pt>
    <dgm:pt modelId="{50C060A9-D47D-4444-9DEA-553B7D916F8C}" type="sibTrans" cxnId="{6C250BAA-ABBF-4A5D-8322-6737AE28E28C}">
      <dgm:prSet/>
      <dgm:spPr/>
      <dgm:t>
        <a:bodyPr/>
        <a:lstStyle/>
        <a:p>
          <a:endParaRPr lang="en-US"/>
        </a:p>
      </dgm:t>
    </dgm:pt>
    <dgm:pt modelId="{EFAF895B-750A-41F8-B505-41B072B86AE3}">
      <dgm:prSet/>
      <dgm:spPr/>
      <dgm:t>
        <a:bodyPr/>
        <a:lstStyle/>
        <a:p>
          <a:r>
            <a:rPr lang="en-US" b="0" i="0"/>
            <a:t>Universal Healthcare</a:t>
          </a:r>
          <a:endParaRPr lang="en-US"/>
        </a:p>
      </dgm:t>
    </dgm:pt>
    <dgm:pt modelId="{AC1895DF-4A81-4E0E-BD4A-4733A627A6E6}" type="parTrans" cxnId="{D764548C-0293-4821-962C-428568D7D99F}">
      <dgm:prSet/>
      <dgm:spPr/>
      <dgm:t>
        <a:bodyPr/>
        <a:lstStyle/>
        <a:p>
          <a:endParaRPr lang="en-US"/>
        </a:p>
      </dgm:t>
    </dgm:pt>
    <dgm:pt modelId="{2B997C48-AE3F-4101-9B28-0B43E725781A}" type="sibTrans" cxnId="{D764548C-0293-4821-962C-428568D7D99F}">
      <dgm:prSet/>
      <dgm:spPr/>
      <dgm:t>
        <a:bodyPr/>
        <a:lstStyle/>
        <a:p>
          <a:endParaRPr lang="en-US"/>
        </a:p>
      </dgm:t>
    </dgm:pt>
    <dgm:pt modelId="{66E2D195-9DC5-4BA4-AA84-7E8BD46A2BA1}">
      <dgm:prSet/>
      <dgm:spPr/>
      <dgm:t>
        <a:bodyPr/>
        <a:lstStyle/>
        <a:p>
          <a:r>
            <a:rPr lang="en-US" b="0" i="0"/>
            <a:t>Low Crime Rates</a:t>
          </a:r>
          <a:endParaRPr lang="en-US"/>
        </a:p>
      </dgm:t>
    </dgm:pt>
    <dgm:pt modelId="{1EC80F2F-14BB-4A14-9D9C-56CF90116611}" type="parTrans" cxnId="{5463A177-A903-4AA2-A15D-59CB8C412BE1}">
      <dgm:prSet/>
      <dgm:spPr/>
      <dgm:t>
        <a:bodyPr/>
        <a:lstStyle/>
        <a:p>
          <a:endParaRPr lang="en-US"/>
        </a:p>
      </dgm:t>
    </dgm:pt>
    <dgm:pt modelId="{BC7381D1-244C-4473-A925-E8E43E1B7632}" type="sibTrans" cxnId="{5463A177-A903-4AA2-A15D-59CB8C412BE1}">
      <dgm:prSet/>
      <dgm:spPr/>
      <dgm:t>
        <a:bodyPr/>
        <a:lstStyle/>
        <a:p>
          <a:endParaRPr lang="en-US"/>
        </a:p>
      </dgm:t>
    </dgm:pt>
    <dgm:pt modelId="{84FF5653-E283-4EF2-B6AB-4E45BE851D37}">
      <dgm:prSet/>
      <dgm:spPr/>
      <dgm:t>
        <a:bodyPr/>
        <a:lstStyle/>
        <a:p>
          <a:r>
            <a:rPr lang="en-US" b="0" i="0"/>
            <a:t>Strong Education Systems</a:t>
          </a:r>
          <a:endParaRPr lang="en-US"/>
        </a:p>
      </dgm:t>
    </dgm:pt>
    <dgm:pt modelId="{FD112398-BBAF-412C-B37F-B9CF92CF2402}" type="parTrans" cxnId="{438EA974-B343-4705-842C-C829AD75E71C}">
      <dgm:prSet/>
      <dgm:spPr/>
      <dgm:t>
        <a:bodyPr/>
        <a:lstStyle/>
        <a:p>
          <a:endParaRPr lang="en-US"/>
        </a:p>
      </dgm:t>
    </dgm:pt>
    <dgm:pt modelId="{4E234E73-B5AB-472F-ADB0-AA234AF2903F}" type="sibTrans" cxnId="{438EA974-B343-4705-842C-C829AD75E71C}">
      <dgm:prSet/>
      <dgm:spPr/>
      <dgm:t>
        <a:bodyPr/>
        <a:lstStyle/>
        <a:p>
          <a:endParaRPr lang="en-US"/>
        </a:p>
      </dgm:t>
    </dgm:pt>
    <dgm:pt modelId="{B8273B7B-36BE-48E8-A99D-D6DB972D657B}" type="pres">
      <dgm:prSet presAssocID="{661FAB88-F01D-4467-9FDE-F9E9D80B06CE}" presName="vert0" presStyleCnt="0">
        <dgm:presLayoutVars>
          <dgm:dir/>
          <dgm:animOne val="branch"/>
          <dgm:animLvl val="lvl"/>
        </dgm:presLayoutVars>
      </dgm:prSet>
      <dgm:spPr/>
    </dgm:pt>
    <dgm:pt modelId="{3DD5FD7E-1FFA-41E4-ABB8-4401C599633A}" type="pres">
      <dgm:prSet presAssocID="{352B4494-A720-4E84-985D-FA9E8BFFF66B}" presName="thickLine" presStyleLbl="alignNode1" presStyleIdx="0" presStyleCnt="6"/>
      <dgm:spPr/>
    </dgm:pt>
    <dgm:pt modelId="{508D746B-2361-4F66-93D6-A6FAD49E8E5D}" type="pres">
      <dgm:prSet presAssocID="{352B4494-A720-4E84-985D-FA9E8BFFF66B}" presName="horz1" presStyleCnt="0"/>
      <dgm:spPr/>
    </dgm:pt>
    <dgm:pt modelId="{A9618762-32AD-48AE-A5DB-59C6312A95A3}" type="pres">
      <dgm:prSet presAssocID="{352B4494-A720-4E84-985D-FA9E8BFFF66B}" presName="tx1" presStyleLbl="revTx" presStyleIdx="0" presStyleCnt="6"/>
      <dgm:spPr/>
    </dgm:pt>
    <dgm:pt modelId="{4C5BC3F0-19E5-41BF-BF2B-1EE26D028519}" type="pres">
      <dgm:prSet presAssocID="{352B4494-A720-4E84-985D-FA9E8BFFF66B}" presName="vert1" presStyleCnt="0"/>
      <dgm:spPr/>
    </dgm:pt>
    <dgm:pt modelId="{1EC11C1E-8563-4831-B382-72B6660CADEE}" type="pres">
      <dgm:prSet presAssocID="{679D37F4-91F2-4BB7-B4A9-60895B52EB80}" presName="thickLine" presStyleLbl="alignNode1" presStyleIdx="1" presStyleCnt="6"/>
      <dgm:spPr/>
    </dgm:pt>
    <dgm:pt modelId="{3C419C81-10F3-431A-8099-CB4EC6C6EF29}" type="pres">
      <dgm:prSet presAssocID="{679D37F4-91F2-4BB7-B4A9-60895B52EB80}" presName="horz1" presStyleCnt="0"/>
      <dgm:spPr/>
    </dgm:pt>
    <dgm:pt modelId="{E1DF7811-1DC0-4583-9E48-5D0B568EEC33}" type="pres">
      <dgm:prSet presAssocID="{679D37F4-91F2-4BB7-B4A9-60895B52EB80}" presName="tx1" presStyleLbl="revTx" presStyleIdx="1" presStyleCnt="6"/>
      <dgm:spPr/>
    </dgm:pt>
    <dgm:pt modelId="{99F0FEF3-7BD8-4630-8F97-50662DDE83DE}" type="pres">
      <dgm:prSet presAssocID="{679D37F4-91F2-4BB7-B4A9-60895B52EB80}" presName="vert1" presStyleCnt="0"/>
      <dgm:spPr/>
    </dgm:pt>
    <dgm:pt modelId="{7C2131D0-8D49-4F43-BC8D-C29D7563EBB0}" type="pres">
      <dgm:prSet presAssocID="{27A7902E-31C2-48BC-9033-31CA9BAA27A5}" presName="thickLine" presStyleLbl="alignNode1" presStyleIdx="2" presStyleCnt="6"/>
      <dgm:spPr/>
    </dgm:pt>
    <dgm:pt modelId="{28F7081E-77B7-42BB-9170-5960F0887184}" type="pres">
      <dgm:prSet presAssocID="{27A7902E-31C2-48BC-9033-31CA9BAA27A5}" presName="horz1" presStyleCnt="0"/>
      <dgm:spPr/>
    </dgm:pt>
    <dgm:pt modelId="{5EACB7E7-3ECD-429F-9ACD-94E41968A374}" type="pres">
      <dgm:prSet presAssocID="{27A7902E-31C2-48BC-9033-31CA9BAA27A5}" presName="tx1" presStyleLbl="revTx" presStyleIdx="2" presStyleCnt="6"/>
      <dgm:spPr/>
    </dgm:pt>
    <dgm:pt modelId="{E24E1BA2-175F-4FE2-994A-3620046F06B9}" type="pres">
      <dgm:prSet presAssocID="{27A7902E-31C2-48BC-9033-31CA9BAA27A5}" presName="vert1" presStyleCnt="0"/>
      <dgm:spPr/>
    </dgm:pt>
    <dgm:pt modelId="{AA2BE7ED-7FA4-4DFD-8A5B-7F6981282E88}" type="pres">
      <dgm:prSet presAssocID="{EFAF895B-750A-41F8-B505-41B072B86AE3}" presName="thickLine" presStyleLbl="alignNode1" presStyleIdx="3" presStyleCnt="6"/>
      <dgm:spPr/>
    </dgm:pt>
    <dgm:pt modelId="{4507F423-6E7D-48DA-A687-3B0A8399C017}" type="pres">
      <dgm:prSet presAssocID="{EFAF895B-750A-41F8-B505-41B072B86AE3}" presName="horz1" presStyleCnt="0"/>
      <dgm:spPr/>
    </dgm:pt>
    <dgm:pt modelId="{8382CF7A-3D7F-4927-B5F0-4A8F08D8635D}" type="pres">
      <dgm:prSet presAssocID="{EFAF895B-750A-41F8-B505-41B072B86AE3}" presName="tx1" presStyleLbl="revTx" presStyleIdx="3" presStyleCnt="6"/>
      <dgm:spPr/>
    </dgm:pt>
    <dgm:pt modelId="{26F5DDED-508C-4B52-AB0C-B9FFA72DC0CB}" type="pres">
      <dgm:prSet presAssocID="{EFAF895B-750A-41F8-B505-41B072B86AE3}" presName="vert1" presStyleCnt="0"/>
      <dgm:spPr/>
    </dgm:pt>
    <dgm:pt modelId="{E6F6B415-050A-41FA-8E2B-20CC532EAE4E}" type="pres">
      <dgm:prSet presAssocID="{66E2D195-9DC5-4BA4-AA84-7E8BD46A2BA1}" presName="thickLine" presStyleLbl="alignNode1" presStyleIdx="4" presStyleCnt="6"/>
      <dgm:spPr/>
    </dgm:pt>
    <dgm:pt modelId="{D24F2B52-59C3-4BD5-AAE5-08398B187507}" type="pres">
      <dgm:prSet presAssocID="{66E2D195-9DC5-4BA4-AA84-7E8BD46A2BA1}" presName="horz1" presStyleCnt="0"/>
      <dgm:spPr/>
    </dgm:pt>
    <dgm:pt modelId="{AC80E81D-03A7-4010-9355-B3E2D0125A3D}" type="pres">
      <dgm:prSet presAssocID="{66E2D195-9DC5-4BA4-AA84-7E8BD46A2BA1}" presName="tx1" presStyleLbl="revTx" presStyleIdx="4" presStyleCnt="6"/>
      <dgm:spPr/>
    </dgm:pt>
    <dgm:pt modelId="{DCAC5728-66E1-47E5-9FFD-D360C0A86C68}" type="pres">
      <dgm:prSet presAssocID="{66E2D195-9DC5-4BA4-AA84-7E8BD46A2BA1}" presName="vert1" presStyleCnt="0"/>
      <dgm:spPr/>
    </dgm:pt>
    <dgm:pt modelId="{FB46EE57-15FF-4896-9C93-6B90FF1500FD}" type="pres">
      <dgm:prSet presAssocID="{84FF5653-E283-4EF2-B6AB-4E45BE851D37}" presName="thickLine" presStyleLbl="alignNode1" presStyleIdx="5" presStyleCnt="6"/>
      <dgm:spPr/>
    </dgm:pt>
    <dgm:pt modelId="{F2C52E99-DA98-48E0-85CA-8D9A531F9662}" type="pres">
      <dgm:prSet presAssocID="{84FF5653-E283-4EF2-B6AB-4E45BE851D37}" presName="horz1" presStyleCnt="0"/>
      <dgm:spPr/>
    </dgm:pt>
    <dgm:pt modelId="{C77D003A-0AFE-46ED-AAF0-61745D07713A}" type="pres">
      <dgm:prSet presAssocID="{84FF5653-E283-4EF2-B6AB-4E45BE851D37}" presName="tx1" presStyleLbl="revTx" presStyleIdx="5" presStyleCnt="6"/>
      <dgm:spPr/>
    </dgm:pt>
    <dgm:pt modelId="{38F524CE-543B-4634-8845-266DE6BC721A}" type="pres">
      <dgm:prSet presAssocID="{84FF5653-E283-4EF2-B6AB-4E45BE851D37}" presName="vert1" presStyleCnt="0"/>
      <dgm:spPr/>
    </dgm:pt>
  </dgm:ptLst>
  <dgm:cxnLst>
    <dgm:cxn modelId="{F53C0315-FC86-4FCD-8A19-326B41E1F1D3}" srcId="{661FAB88-F01D-4467-9FDE-F9E9D80B06CE}" destId="{352B4494-A720-4E84-985D-FA9E8BFFF66B}" srcOrd="0" destOrd="0" parTransId="{DD554356-51A1-44C1-9044-17D4F95BB49D}" sibTransId="{DD3FD0A0-3EAB-4E69-B5AF-EAD191D6D745}"/>
    <dgm:cxn modelId="{6B23AA17-1A76-4071-A882-F2C0A042C26D}" type="presOf" srcId="{66E2D195-9DC5-4BA4-AA84-7E8BD46A2BA1}" destId="{AC80E81D-03A7-4010-9355-B3E2D0125A3D}" srcOrd="0" destOrd="0" presId="urn:microsoft.com/office/officeart/2008/layout/LinedList"/>
    <dgm:cxn modelId="{6F00535F-40C7-463A-AED5-B4CD63F4684D}" srcId="{661FAB88-F01D-4467-9FDE-F9E9D80B06CE}" destId="{679D37F4-91F2-4BB7-B4A9-60895B52EB80}" srcOrd="1" destOrd="0" parTransId="{A093CE41-CED3-4EB2-AE1C-7DE58F402342}" sibTransId="{72B84CF5-61B0-4934-9A92-83AA70D9D96C}"/>
    <dgm:cxn modelId="{C955B66F-BC08-4B5C-B8BA-1CEA6C6B043E}" type="presOf" srcId="{EFAF895B-750A-41F8-B505-41B072B86AE3}" destId="{8382CF7A-3D7F-4927-B5F0-4A8F08D8635D}" srcOrd="0" destOrd="0" presId="urn:microsoft.com/office/officeart/2008/layout/LinedList"/>
    <dgm:cxn modelId="{438EA974-B343-4705-842C-C829AD75E71C}" srcId="{661FAB88-F01D-4467-9FDE-F9E9D80B06CE}" destId="{84FF5653-E283-4EF2-B6AB-4E45BE851D37}" srcOrd="5" destOrd="0" parTransId="{FD112398-BBAF-412C-B37F-B9CF92CF2402}" sibTransId="{4E234E73-B5AB-472F-ADB0-AA234AF2903F}"/>
    <dgm:cxn modelId="{5463A177-A903-4AA2-A15D-59CB8C412BE1}" srcId="{661FAB88-F01D-4467-9FDE-F9E9D80B06CE}" destId="{66E2D195-9DC5-4BA4-AA84-7E8BD46A2BA1}" srcOrd="4" destOrd="0" parTransId="{1EC80F2F-14BB-4A14-9D9C-56CF90116611}" sibTransId="{BC7381D1-244C-4473-A925-E8E43E1B7632}"/>
    <dgm:cxn modelId="{D764548C-0293-4821-962C-428568D7D99F}" srcId="{661FAB88-F01D-4467-9FDE-F9E9D80B06CE}" destId="{EFAF895B-750A-41F8-B505-41B072B86AE3}" srcOrd="3" destOrd="0" parTransId="{AC1895DF-4A81-4E0E-BD4A-4733A627A6E6}" sibTransId="{2B997C48-AE3F-4101-9B28-0B43E725781A}"/>
    <dgm:cxn modelId="{722A1D91-3414-4398-8E4A-532E1F9A03E0}" type="presOf" srcId="{352B4494-A720-4E84-985D-FA9E8BFFF66B}" destId="{A9618762-32AD-48AE-A5DB-59C6312A95A3}" srcOrd="0" destOrd="0" presId="urn:microsoft.com/office/officeart/2008/layout/LinedList"/>
    <dgm:cxn modelId="{10EBA2A6-64BE-465C-B0AB-D40EE9ACFD14}" type="presOf" srcId="{84FF5653-E283-4EF2-B6AB-4E45BE851D37}" destId="{C77D003A-0AFE-46ED-AAF0-61745D07713A}" srcOrd="0" destOrd="0" presId="urn:microsoft.com/office/officeart/2008/layout/LinedList"/>
    <dgm:cxn modelId="{6C250BAA-ABBF-4A5D-8322-6737AE28E28C}" srcId="{661FAB88-F01D-4467-9FDE-F9E9D80B06CE}" destId="{27A7902E-31C2-48BC-9033-31CA9BAA27A5}" srcOrd="2" destOrd="0" parTransId="{3F86ED61-38D9-4950-A4E7-0F617CAEE1A8}" sibTransId="{50C060A9-D47D-4444-9DEA-553B7D916F8C}"/>
    <dgm:cxn modelId="{FBE55BC6-5DB2-4316-9612-6A0383DDB119}" type="presOf" srcId="{27A7902E-31C2-48BC-9033-31CA9BAA27A5}" destId="{5EACB7E7-3ECD-429F-9ACD-94E41968A374}" srcOrd="0" destOrd="0" presId="urn:microsoft.com/office/officeart/2008/layout/LinedList"/>
    <dgm:cxn modelId="{CB961BC8-219D-4BE6-915A-3CF3354858B2}" type="presOf" srcId="{679D37F4-91F2-4BB7-B4A9-60895B52EB80}" destId="{E1DF7811-1DC0-4583-9E48-5D0B568EEC33}" srcOrd="0" destOrd="0" presId="urn:microsoft.com/office/officeart/2008/layout/LinedList"/>
    <dgm:cxn modelId="{3E781BF8-CA1A-4CBF-9BED-B49834C329FB}" type="presOf" srcId="{661FAB88-F01D-4467-9FDE-F9E9D80B06CE}" destId="{B8273B7B-36BE-48E8-A99D-D6DB972D657B}" srcOrd="0" destOrd="0" presId="urn:microsoft.com/office/officeart/2008/layout/LinedList"/>
    <dgm:cxn modelId="{A003F418-78B1-4BC6-806B-227E3607FBBA}" type="presParOf" srcId="{B8273B7B-36BE-48E8-A99D-D6DB972D657B}" destId="{3DD5FD7E-1FFA-41E4-ABB8-4401C599633A}" srcOrd="0" destOrd="0" presId="urn:microsoft.com/office/officeart/2008/layout/LinedList"/>
    <dgm:cxn modelId="{B0871B10-3DE8-4A4D-9854-8C9A4BF71A1B}" type="presParOf" srcId="{B8273B7B-36BE-48E8-A99D-D6DB972D657B}" destId="{508D746B-2361-4F66-93D6-A6FAD49E8E5D}" srcOrd="1" destOrd="0" presId="urn:microsoft.com/office/officeart/2008/layout/LinedList"/>
    <dgm:cxn modelId="{2AF10744-12AB-4874-BE24-9BB940690FEA}" type="presParOf" srcId="{508D746B-2361-4F66-93D6-A6FAD49E8E5D}" destId="{A9618762-32AD-48AE-A5DB-59C6312A95A3}" srcOrd="0" destOrd="0" presId="urn:microsoft.com/office/officeart/2008/layout/LinedList"/>
    <dgm:cxn modelId="{E40D3F9E-853C-445B-BBAF-3D84D436A6F0}" type="presParOf" srcId="{508D746B-2361-4F66-93D6-A6FAD49E8E5D}" destId="{4C5BC3F0-19E5-41BF-BF2B-1EE26D028519}" srcOrd="1" destOrd="0" presId="urn:microsoft.com/office/officeart/2008/layout/LinedList"/>
    <dgm:cxn modelId="{7DABD4B5-CD5A-4B24-ACAA-E22C0D7E73CC}" type="presParOf" srcId="{B8273B7B-36BE-48E8-A99D-D6DB972D657B}" destId="{1EC11C1E-8563-4831-B382-72B6660CADEE}" srcOrd="2" destOrd="0" presId="urn:microsoft.com/office/officeart/2008/layout/LinedList"/>
    <dgm:cxn modelId="{2DCABEDE-A511-404E-9A6C-CC132CD45102}" type="presParOf" srcId="{B8273B7B-36BE-48E8-A99D-D6DB972D657B}" destId="{3C419C81-10F3-431A-8099-CB4EC6C6EF29}" srcOrd="3" destOrd="0" presId="urn:microsoft.com/office/officeart/2008/layout/LinedList"/>
    <dgm:cxn modelId="{F45F8917-AB5A-4AF8-8965-7EF153C61DB9}" type="presParOf" srcId="{3C419C81-10F3-431A-8099-CB4EC6C6EF29}" destId="{E1DF7811-1DC0-4583-9E48-5D0B568EEC33}" srcOrd="0" destOrd="0" presId="urn:microsoft.com/office/officeart/2008/layout/LinedList"/>
    <dgm:cxn modelId="{83B5AA8E-2193-4318-9281-11B16E6EE9F0}" type="presParOf" srcId="{3C419C81-10F3-431A-8099-CB4EC6C6EF29}" destId="{99F0FEF3-7BD8-4630-8F97-50662DDE83DE}" srcOrd="1" destOrd="0" presId="urn:microsoft.com/office/officeart/2008/layout/LinedList"/>
    <dgm:cxn modelId="{906BE9F6-3779-4158-A175-B03DB605C477}" type="presParOf" srcId="{B8273B7B-36BE-48E8-A99D-D6DB972D657B}" destId="{7C2131D0-8D49-4F43-BC8D-C29D7563EBB0}" srcOrd="4" destOrd="0" presId="urn:microsoft.com/office/officeart/2008/layout/LinedList"/>
    <dgm:cxn modelId="{07D946CB-A59B-4907-A392-E2D38AECE7A5}" type="presParOf" srcId="{B8273B7B-36BE-48E8-A99D-D6DB972D657B}" destId="{28F7081E-77B7-42BB-9170-5960F0887184}" srcOrd="5" destOrd="0" presId="urn:microsoft.com/office/officeart/2008/layout/LinedList"/>
    <dgm:cxn modelId="{94E19098-7EF9-4FCF-94C9-D89D14DDCED0}" type="presParOf" srcId="{28F7081E-77B7-42BB-9170-5960F0887184}" destId="{5EACB7E7-3ECD-429F-9ACD-94E41968A374}" srcOrd="0" destOrd="0" presId="urn:microsoft.com/office/officeart/2008/layout/LinedList"/>
    <dgm:cxn modelId="{2410780E-03D3-426E-A3BE-ED7BA01AFF0A}" type="presParOf" srcId="{28F7081E-77B7-42BB-9170-5960F0887184}" destId="{E24E1BA2-175F-4FE2-994A-3620046F06B9}" srcOrd="1" destOrd="0" presId="urn:microsoft.com/office/officeart/2008/layout/LinedList"/>
    <dgm:cxn modelId="{8CA9461F-D68B-4D96-B09B-07DA8B20136C}" type="presParOf" srcId="{B8273B7B-36BE-48E8-A99D-D6DB972D657B}" destId="{AA2BE7ED-7FA4-4DFD-8A5B-7F6981282E88}" srcOrd="6" destOrd="0" presId="urn:microsoft.com/office/officeart/2008/layout/LinedList"/>
    <dgm:cxn modelId="{BB3A4B36-F1E6-4279-A524-7891E7CB91B1}" type="presParOf" srcId="{B8273B7B-36BE-48E8-A99D-D6DB972D657B}" destId="{4507F423-6E7D-48DA-A687-3B0A8399C017}" srcOrd="7" destOrd="0" presId="urn:microsoft.com/office/officeart/2008/layout/LinedList"/>
    <dgm:cxn modelId="{8EB04731-C7B7-40BD-942E-7776B08B09AF}" type="presParOf" srcId="{4507F423-6E7D-48DA-A687-3B0A8399C017}" destId="{8382CF7A-3D7F-4927-B5F0-4A8F08D8635D}" srcOrd="0" destOrd="0" presId="urn:microsoft.com/office/officeart/2008/layout/LinedList"/>
    <dgm:cxn modelId="{DB08519E-DA4D-4C30-B7F5-913C4E67AC2F}" type="presParOf" srcId="{4507F423-6E7D-48DA-A687-3B0A8399C017}" destId="{26F5DDED-508C-4B52-AB0C-B9FFA72DC0CB}" srcOrd="1" destOrd="0" presId="urn:microsoft.com/office/officeart/2008/layout/LinedList"/>
    <dgm:cxn modelId="{D75E9EBA-62D0-43FA-9CAD-A1659368BC49}" type="presParOf" srcId="{B8273B7B-36BE-48E8-A99D-D6DB972D657B}" destId="{E6F6B415-050A-41FA-8E2B-20CC532EAE4E}" srcOrd="8" destOrd="0" presId="urn:microsoft.com/office/officeart/2008/layout/LinedList"/>
    <dgm:cxn modelId="{65239F13-97AC-4B03-8C5C-84EB1B67161C}" type="presParOf" srcId="{B8273B7B-36BE-48E8-A99D-D6DB972D657B}" destId="{D24F2B52-59C3-4BD5-AAE5-08398B187507}" srcOrd="9" destOrd="0" presId="urn:microsoft.com/office/officeart/2008/layout/LinedList"/>
    <dgm:cxn modelId="{D218AF45-5C3D-40D6-B095-2679CE56512F}" type="presParOf" srcId="{D24F2B52-59C3-4BD5-AAE5-08398B187507}" destId="{AC80E81D-03A7-4010-9355-B3E2D0125A3D}" srcOrd="0" destOrd="0" presId="urn:microsoft.com/office/officeart/2008/layout/LinedList"/>
    <dgm:cxn modelId="{EF67FFF4-D07C-4F96-A487-92C642A52F10}" type="presParOf" srcId="{D24F2B52-59C3-4BD5-AAE5-08398B187507}" destId="{DCAC5728-66E1-47E5-9FFD-D360C0A86C68}" srcOrd="1" destOrd="0" presId="urn:microsoft.com/office/officeart/2008/layout/LinedList"/>
    <dgm:cxn modelId="{3CB799F8-A360-461A-B174-A2651E95C901}" type="presParOf" srcId="{B8273B7B-36BE-48E8-A99D-D6DB972D657B}" destId="{FB46EE57-15FF-4896-9C93-6B90FF1500FD}" srcOrd="10" destOrd="0" presId="urn:microsoft.com/office/officeart/2008/layout/LinedList"/>
    <dgm:cxn modelId="{36D7B432-F48E-4ABE-84E8-0D1DA6C6789C}" type="presParOf" srcId="{B8273B7B-36BE-48E8-A99D-D6DB972D657B}" destId="{F2C52E99-DA98-48E0-85CA-8D9A531F9662}" srcOrd="11" destOrd="0" presId="urn:microsoft.com/office/officeart/2008/layout/LinedList"/>
    <dgm:cxn modelId="{83E7A753-5EF4-4FA1-8E0B-1E04DCD22E80}" type="presParOf" srcId="{F2C52E99-DA98-48E0-85CA-8D9A531F9662}" destId="{C77D003A-0AFE-46ED-AAF0-61745D07713A}" srcOrd="0" destOrd="0" presId="urn:microsoft.com/office/officeart/2008/layout/LinedList"/>
    <dgm:cxn modelId="{5F96F4DF-4490-4451-80A8-99D4F3C22EE8}" type="presParOf" srcId="{F2C52E99-DA98-48E0-85CA-8D9A531F9662}" destId="{38F524CE-543B-4634-8845-266DE6BC721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7C60A-1952-4A0B-8A1E-756DEE88D3EC}">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61EFDD-C13A-485F-B072-68EEE93DC02B}">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This presentation will display charts from a world happiness report from 2004-2020</a:t>
          </a:r>
        </a:p>
      </dsp:txBody>
      <dsp:txXfrm>
        <a:off x="0" y="2124"/>
        <a:ext cx="10515600" cy="1449029"/>
      </dsp:txXfrm>
    </dsp:sp>
    <dsp:sp modelId="{033C35A7-D056-44DE-BAB9-5384B4DDB458}">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84AEFF-FBA0-4FE8-A35B-3293BBF2F042}">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The goal is to identify if the countries in Europe are more subject to positive trends than other continents</a:t>
          </a:r>
        </a:p>
      </dsp:txBody>
      <dsp:txXfrm>
        <a:off x="0" y="1451154"/>
        <a:ext cx="10515600" cy="1449029"/>
      </dsp:txXfrm>
    </dsp:sp>
    <dsp:sp modelId="{6C81697C-8D3C-4404-9B8D-52BF3AD6B530}">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2F1698-BAE3-4F0E-92FC-76E2710016EA}">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This will provide insights on whether it would be beneficial for stakeholders to mimic certain habits from EU countries in terms of development, ways of living, environment, sustainability, etc.</a:t>
          </a: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5FD7E-1FFA-41E4-ABB8-4401C599633A}">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618762-32AD-48AE-A5DB-59C6312A95A3}">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The EU covers over 4 million km² and has 448.4 million inhabitants. </a:t>
          </a:r>
          <a:endParaRPr lang="en-US" sz="2800" kern="1200"/>
        </a:p>
      </dsp:txBody>
      <dsp:txXfrm>
        <a:off x="0" y="2124"/>
        <a:ext cx="10515600" cy="724514"/>
      </dsp:txXfrm>
    </dsp:sp>
    <dsp:sp modelId="{1EC11C1E-8563-4831-B382-72B6660CADEE}">
      <dsp:nvSpPr>
        <dsp:cNvPr id="0" name=""/>
        <dsp:cNvSpPr/>
      </dsp:nvSpPr>
      <dsp:spPr>
        <a:xfrm>
          <a:off x="0" y="72663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DF7811-1DC0-4583-9E48-5D0B568EEC33}">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Cultural Diversity</a:t>
          </a:r>
          <a:endParaRPr lang="en-US" sz="2800" kern="1200"/>
        </a:p>
      </dsp:txBody>
      <dsp:txXfrm>
        <a:off x="0" y="726639"/>
        <a:ext cx="10515600" cy="724514"/>
      </dsp:txXfrm>
    </dsp:sp>
    <dsp:sp modelId="{7C2131D0-8D49-4F43-BC8D-C29D7563EBB0}">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CB7E7-3ECD-429F-9ACD-94E41968A374}">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High Social Mobility</a:t>
          </a:r>
          <a:endParaRPr lang="en-US" sz="2800" kern="1200"/>
        </a:p>
      </dsp:txBody>
      <dsp:txXfrm>
        <a:off x="0" y="1451154"/>
        <a:ext cx="10515600" cy="724514"/>
      </dsp:txXfrm>
    </dsp:sp>
    <dsp:sp modelId="{AA2BE7ED-7FA4-4DFD-8A5B-7F6981282E88}">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2CF7A-3D7F-4927-B5F0-4A8F08D8635D}">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Universal Healthcare</a:t>
          </a:r>
          <a:endParaRPr lang="en-US" sz="2800" kern="1200"/>
        </a:p>
      </dsp:txBody>
      <dsp:txXfrm>
        <a:off x="0" y="2175669"/>
        <a:ext cx="10515600" cy="724514"/>
      </dsp:txXfrm>
    </dsp:sp>
    <dsp:sp modelId="{E6F6B415-050A-41FA-8E2B-20CC532EAE4E}">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80E81D-03A7-4010-9355-B3E2D0125A3D}">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Low Crime Rates</a:t>
          </a:r>
          <a:endParaRPr lang="en-US" sz="2800" kern="1200"/>
        </a:p>
      </dsp:txBody>
      <dsp:txXfrm>
        <a:off x="0" y="2900183"/>
        <a:ext cx="10515600" cy="724514"/>
      </dsp:txXfrm>
    </dsp:sp>
    <dsp:sp modelId="{FB46EE57-15FF-4896-9C93-6B90FF1500FD}">
      <dsp:nvSpPr>
        <dsp:cNvPr id="0" name=""/>
        <dsp:cNvSpPr/>
      </dsp:nvSpPr>
      <dsp:spPr>
        <a:xfrm>
          <a:off x="0" y="362469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D003A-0AFE-46ED-AAF0-61745D07713A}">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Strong Education Systems</a:t>
          </a:r>
          <a:endParaRPr lang="en-US" sz="2800" kern="1200"/>
        </a:p>
      </dsp:txBody>
      <dsp:txXfrm>
        <a:off x="0" y="3624698"/>
        <a:ext cx="10515600" cy="724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A27FF-981C-46A7-894E-2C4872908CB0}" type="datetimeFigureOut">
              <a:rPr lang="en-US" smtClean="0"/>
              <a:t>3/18/2024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F473C-B63C-4163-B25C-EE4169B3F1DA}" type="slidenum">
              <a:rPr lang="en-US" smtClean="0"/>
              <a:t>‹#›</a:t>
            </a:fld>
            <a:endParaRPr lang="en-US"/>
          </a:p>
        </p:txBody>
      </p:sp>
    </p:spTree>
    <p:extLst>
      <p:ext uri="{BB962C8B-B14F-4D97-AF65-F5344CB8AC3E}">
        <p14:creationId xmlns:p14="http://schemas.microsoft.com/office/powerpoint/2010/main" val="329794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Chris Oesterling and this is my presentation on world happiness. I made this presentation to reach out to policymakers and stakeholders about the trends that arise in the European regions. It is important to look at and understand these trends to improve global well-being, quality of life, and mimic positively viewed regions.</a:t>
            </a:r>
          </a:p>
        </p:txBody>
      </p:sp>
      <p:sp>
        <p:nvSpPr>
          <p:cNvPr id="4" name="Slide Number Placeholder 3"/>
          <p:cNvSpPr>
            <a:spLocks noGrp="1"/>
          </p:cNvSpPr>
          <p:nvPr>
            <p:ph type="sldNum" sz="quarter" idx="5"/>
          </p:nvPr>
        </p:nvSpPr>
        <p:spPr/>
        <p:txBody>
          <a:bodyPr/>
          <a:lstStyle/>
          <a:p>
            <a:fld id="{7C1F473C-B63C-4163-B25C-EE4169B3F1DA}" type="slidenum">
              <a:rPr lang="en-US" smtClean="0"/>
              <a:t>1</a:t>
            </a:fld>
            <a:endParaRPr lang="en-US"/>
          </a:p>
        </p:txBody>
      </p:sp>
    </p:spTree>
    <p:extLst>
      <p:ext uri="{BB962C8B-B14F-4D97-AF65-F5344CB8AC3E}">
        <p14:creationId xmlns:p14="http://schemas.microsoft.com/office/powerpoint/2010/main" val="383172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represents the top 10 countries with the highest life expectancies at birth. We see part of Asia and North America but most countries reside in the EU region.</a:t>
            </a:r>
          </a:p>
        </p:txBody>
      </p:sp>
      <p:sp>
        <p:nvSpPr>
          <p:cNvPr id="4" name="Slide Number Placeholder 3"/>
          <p:cNvSpPr>
            <a:spLocks noGrp="1"/>
          </p:cNvSpPr>
          <p:nvPr>
            <p:ph type="sldNum" sz="quarter" idx="5"/>
          </p:nvPr>
        </p:nvSpPr>
        <p:spPr/>
        <p:txBody>
          <a:bodyPr/>
          <a:lstStyle/>
          <a:p>
            <a:fld id="{7C1F473C-B63C-4163-B25C-EE4169B3F1DA}" type="slidenum">
              <a:rPr lang="en-US" smtClean="0"/>
              <a:t>11</a:t>
            </a:fld>
            <a:endParaRPr lang="en-US"/>
          </a:p>
        </p:txBody>
      </p:sp>
    </p:spTree>
    <p:extLst>
      <p:ext uri="{BB962C8B-B14F-4D97-AF65-F5344CB8AC3E}">
        <p14:creationId xmlns:p14="http://schemas.microsoft.com/office/powerpoint/2010/main" val="199349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slide shows the countries with the highest positive affect scores and their negative affect scores placed with their corresponding maps. We can see from the map that this metric is very spread out amongst the continents. Almost every continent in these 10 countries is covered from positive affect. It is interesting to note how some countries had similar average positive affect scores as well as negative.</a:t>
            </a:r>
          </a:p>
          <a:p>
            <a:endParaRPr lang="en-US" dirty="0"/>
          </a:p>
        </p:txBody>
      </p:sp>
      <p:sp>
        <p:nvSpPr>
          <p:cNvPr id="4" name="Slide Number Placeholder 3"/>
          <p:cNvSpPr>
            <a:spLocks noGrp="1"/>
          </p:cNvSpPr>
          <p:nvPr>
            <p:ph type="sldNum" sz="quarter" idx="5"/>
          </p:nvPr>
        </p:nvSpPr>
        <p:spPr/>
        <p:txBody>
          <a:bodyPr/>
          <a:lstStyle/>
          <a:p>
            <a:fld id="{7C1F473C-B63C-4163-B25C-EE4169B3F1DA}" type="slidenum">
              <a:rPr lang="en-US" smtClean="0"/>
              <a:t>12</a:t>
            </a:fld>
            <a:endParaRPr lang="en-US"/>
          </a:p>
        </p:txBody>
      </p:sp>
    </p:spTree>
    <p:extLst>
      <p:ext uri="{BB962C8B-B14F-4D97-AF65-F5344CB8AC3E}">
        <p14:creationId xmlns:p14="http://schemas.microsoft.com/office/powerpoint/2010/main" val="2259400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perspective, the second runner up was Asia with 9/40 = </a:t>
            </a:r>
            <a:r>
              <a:rPr lang="en-US" b="1" dirty="0"/>
              <a:t>22.5%</a:t>
            </a:r>
            <a:r>
              <a:rPr lang="en-US" dirty="0"/>
              <a:t> in the top 10.</a:t>
            </a:r>
          </a:p>
        </p:txBody>
      </p:sp>
      <p:sp>
        <p:nvSpPr>
          <p:cNvPr id="4" name="Slide Number Placeholder 3"/>
          <p:cNvSpPr>
            <a:spLocks noGrp="1"/>
          </p:cNvSpPr>
          <p:nvPr>
            <p:ph type="sldNum" sz="quarter" idx="5"/>
          </p:nvPr>
        </p:nvSpPr>
        <p:spPr/>
        <p:txBody>
          <a:bodyPr/>
          <a:lstStyle/>
          <a:p>
            <a:fld id="{7C1F473C-B63C-4163-B25C-EE4169B3F1DA}" type="slidenum">
              <a:rPr lang="en-US" smtClean="0"/>
              <a:t>13</a:t>
            </a:fld>
            <a:endParaRPr lang="en-US"/>
          </a:p>
        </p:txBody>
      </p:sp>
    </p:spTree>
    <p:extLst>
      <p:ext uri="{BB962C8B-B14F-4D97-AF65-F5344CB8AC3E}">
        <p14:creationId xmlns:p14="http://schemas.microsoft.com/office/powerpoint/2010/main" val="2824059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mn-lt"/>
              </a:rPr>
              <a:t>EU countries often prioritize social welfare policies such as universal healthcare, education, and social security nets. Policymakers can emulate and adapt these policies to ensure access to essential services for all citizens, thus improving overall well-being.</a:t>
            </a:r>
          </a:p>
          <a:p>
            <a:endParaRPr lang="en-US" b="0" i="0" dirty="0">
              <a:solidFill>
                <a:srgbClr val="ECECEC"/>
              </a:solidFill>
              <a:effectLst/>
              <a:latin typeface="+mn-lt"/>
            </a:endParaRPr>
          </a:p>
          <a:p>
            <a:r>
              <a:rPr lang="en-US" b="0" i="0" dirty="0">
                <a:solidFill>
                  <a:srgbClr val="ECECEC"/>
                </a:solidFill>
                <a:effectLst/>
                <a:latin typeface="+mn-lt"/>
              </a:rPr>
              <a:t>Many EU countries prioritize work-life balance through policies such as flexible work hours, parental leave, and vacation time. Policymakers can enact similar measures to reduce stress and enhance quality of life for workers globally.</a:t>
            </a:r>
          </a:p>
          <a:p>
            <a:endParaRPr lang="en-US" b="0" i="0" dirty="0">
              <a:solidFill>
                <a:srgbClr val="ECECEC"/>
              </a:solidFill>
              <a:effectLst/>
              <a:latin typeface="+mn-lt"/>
            </a:endParaRPr>
          </a:p>
          <a:p>
            <a:r>
              <a:rPr lang="en-US" b="0" i="0" dirty="0">
                <a:solidFill>
                  <a:srgbClr val="ECECEC"/>
                </a:solidFill>
                <a:effectLst/>
                <a:latin typeface="+mn-lt"/>
              </a:rPr>
              <a:t>EU countries often allocate resources to mental health services and support networks. Policymakers can prioritize mental health initiatives, including destigmatizing mental health issues, providing access to counseling and therapy, and integrating mental health services into primary healthcare systems.</a:t>
            </a:r>
          </a:p>
          <a:p>
            <a:endParaRPr lang="en-US" b="0" i="0" dirty="0">
              <a:solidFill>
                <a:srgbClr val="ECECEC"/>
              </a:solidFill>
              <a:effectLst/>
              <a:latin typeface="+mn-lt"/>
            </a:endParaRPr>
          </a:p>
          <a:p>
            <a:r>
              <a:rPr lang="en-US" b="0" i="0" dirty="0">
                <a:solidFill>
                  <a:srgbClr val="ECECEC"/>
                </a:solidFill>
                <a:effectLst/>
                <a:latin typeface="+mn-lt"/>
              </a:rPr>
              <a:t>EU countries often invest in programs that foster social cohesion, such as community centers, cultural events, and initiatives to promote diversity and inclusion. Policymakers can implement similar initiatives to build stronger social ties and reduce social isolation, contributing to overall well-being.</a:t>
            </a:r>
          </a:p>
          <a:p>
            <a:endParaRPr lang="en-US" b="0" i="0" dirty="0">
              <a:solidFill>
                <a:srgbClr val="ECECEC"/>
              </a:solidFill>
              <a:effectLst/>
              <a:latin typeface="+mn-lt"/>
            </a:endParaRPr>
          </a:p>
          <a:p>
            <a:r>
              <a:rPr lang="en-US" b="0" i="0" dirty="0">
                <a:solidFill>
                  <a:srgbClr val="ECECEC"/>
                </a:solidFill>
                <a:effectLst/>
                <a:latin typeface="+mn-lt"/>
              </a:rPr>
              <a:t>These are just a few suggestions but this can be something to dive into on a larger scale in the future.</a:t>
            </a:r>
            <a:endParaRPr lang="en-US" dirty="0">
              <a:latin typeface="+mn-lt"/>
            </a:endParaRPr>
          </a:p>
        </p:txBody>
      </p:sp>
      <p:sp>
        <p:nvSpPr>
          <p:cNvPr id="4" name="Slide Number Placeholder 3"/>
          <p:cNvSpPr>
            <a:spLocks noGrp="1"/>
          </p:cNvSpPr>
          <p:nvPr>
            <p:ph type="sldNum" sz="quarter" idx="5"/>
          </p:nvPr>
        </p:nvSpPr>
        <p:spPr/>
        <p:txBody>
          <a:bodyPr/>
          <a:lstStyle/>
          <a:p>
            <a:fld id="{7C1F473C-B63C-4163-B25C-EE4169B3F1DA}" type="slidenum">
              <a:rPr lang="en-US" smtClean="0"/>
              <a:t>15</a:t>
            </a:fld>
            <a:endParaRPr lang="en-US"/>
          </a:p>
        </p:txBody>
      </p:sp>
    </p:spTree>
    <p:extLst>
      <p:ext uri="{BB962C8B-B14F-4D97-AF65-F5344CB8AC3E}">
        <p14:creationId xmlns:p14="http://schemas.microsoft.com/office/powerpoint/2010/main" val="3983271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latin typeface="+mn-lt"/>
              </a:rPr>
              <a:t>Europe is known for its rich cultural heritage and diversity. European countries celebrate and preserve their cultural identities, languages, traditions, and arts, fostering a vibrant and inclusive society.</a:t>
            </a:r>
          </a:p>
          <a:p>
            <a:endParaRPr lang="en-US" b="0" i="0" dirty="0">
              <a:solidFill>
                <a:srgbClr val="ECECEC"/>
              </a:solidFill>
              <a:effectLst/>
              <a:latin typeface="+mn-lt"/>
            </a:endParaRPr>
          </a:p>
          <a:p>
            <a:r>
              <a:rPr lang="en-US" b="0" i="0" dirty="0">
                <a:solidFill>
                  <a:srgbClr val="ECECEC"/>
                </a:solidFill>
                <a:effectLst/>
                <a:latin typeface="+mn-lt"/>
              </a:rPr>
              <a:t>European countries prioritize social mobility, providing opportunities for individuals to improve their socioeconomic status regardless of their background. This fosters a sense of fairness and equal opportunity.</a:t>
            </a:r>
          </a:p>
          <a:p>
            <a:endParaRPr lang="en-US" b="0" i="0" dirty="0">
              <a:solidFill>
                <a:srgbClr val="ECECEC"/>
              </a:solidFill>
              <a:effectLst/>
              <a:latin typeface="+mn-lt"/>
            </a:endParaRPr>
          </a:p>
          <a:p>
            <a:r>
              <a:rPr lang="en-US" b="0" i="0" dirty="0">
                <a:solidFill>
                  <a:srgbClr val="ECECEC"/>
                </a:solidFill>
                <a:effectLst/>
                <a:latin typeface="+mn-lt"/>
              </a:rPr>
              <a:t>Most European countries offer universal healthcare coverage to their citizens, ensuring access to medical services without financial barriers. This contributes to better health outcomes and life expectancy.</a:t>
            </a:r>
          </a:p>
          <a:p>
            <a:endParaRPr lang="en-US" b="0" i="0" dirty="0">
              <a:solidFill>
                <a:srgbClr val="ECECEC"/>
              </a:solidFill>
              <a:effectLst/>
              <a:latin typeface="+mn-lt"/>
            </a:endParaRPr>
          </a:p>
          <a:p>
            <a:r>
              <a:rPr lang="en-US" b="0" i="0" dirty="0">
                <a:solidFill>
                  <a:srgbClr val="ECECEC"/>
                </a:solidFill>
                <a:effectLst/>
                <a:latin typeface="+mn-lt"/>
              </a:rPr>
              <a:t>European countries often report relatively low crime rates compared to other regions, contributing to a sense of safety and security for residents and visitors alike.</a:t>
            </a:r>
          </a:p>
          <a:p>
            <a:endParaRPr lang="en-US" b="0" i="0" dirty="0">
              <a:solidFill>
                <a:srgbClr val="ECECEC"/>
              </a:solidFill>
              <a:effectLst/>
              <a:latin typeface="+mn-lt"/>
            </a:endParaRPr>
          </a:p>
          <a:p>
            <a:r>
              <a:rPr lang="en-US" b="0" i="0" dirty="0">
                <a:solidFill>
                  <a:srgbClr val="ECECEC"/>
                </a:solidFill>
                <a:effectLst/>
                <a:latin typeface="+mn-lt"/>
              </a:rPr>
              <a:t>European countries prioritize education and invest heavily in their education systems. As a result, they often boast high literacy rates, quality schools, and opportunities for lifelong learning.</a:t>
            </a:r>
            <a:endParaRPr lang="en-US" dirty="0">
              <a:latin typeface="+mn-lt"/>
            </a:endParaRPr>
          </a:p>
        </p:txBody>
      </p:sp>
      <p:sp>
        <p:nvSpPr>
          <p:cNvPr id="4" name="Slide Number Placeholder 3"/>
          <p:cNvSpPr>
            <a:spLocks noGrp="1"/>
          </p:cNvSpPr>
          <p:nvPr>
            <p:ph type="sldNum" sz="quarter" idx="5"/>
          </p:nvPr>
        </p:nvSpPr>
        <p:spPr/>
        <p:txBody>
          <a:bodyPr/>
          <a:lstStyle/>
          <a:p>
            <a:fld id="{7C1F473C-B63C-4163-B25C-EE4169B3F1DA}" type="slidenum">
              <a:rPr lang="en-US" smtClean="0"/>
              <a:t>3</a:t>
            </a:fld>
            <a:endParaRPr lang="en-US"/>
          </a:p>
        </p:txBody>
      </p:sp>
    </p:spTree>
    <p:extLst>
      <p:ext uri="{BB962C8B-B14F-4D97-AF65-F5344CB8AC3E}">
        <p14:creationId xmlns:p14="http://schemas.microsoft.com/office/powerpoint/2010/main" val="4132632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Some countries face periodic challenges such as political polarization, populism, or extremism, which can undermine democratic norms and governance.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rPr>
              <a:t>European countries are interconnected with the global economy, which can expose them to economic fluctuations, trade tensions, and geopolitical risks, affecting their stability and prosperity.</a:t>
            </a:r>
          </a:p>
          <a:p>
            <a:endParaRPr lang="en-US" dirty="0"/>
          </a:p>
          <a:p>
            <a:r>
              <a:rPr lang="en-US" b="0" i="0" dirty="0">
                <a:effectLst/>
              </a:rPr>
              <a:t>In certain European cities or regions, the cost of living, including housing, food, and transportation, has increased significantly, making it challenging for some residents, particularly young people or low-income earners, to afford a comfortable standard of living.</a:t>
            </a:r>
            <a:endParaRPr lang="en-US" dirty="0"/>
          </a:p>
        </p:txBody>
      </p:sp>
      <p:sp>
        <p:nvSpPr>
          <p:cNvPr id="4" name="Slide Number Placeholder 3"/>
          <p:cNvSpPr>
            <a:spLocks noGrp="1"/>
          </p:cNvSpPr>
          <p:nvPr>
            <p:ph type="sldNum" sz="quarter" idx="5"/>
          </p:nvPr>
        </p:nvSpPr>
        <p:spPr/>
        <p:txBody>
          <a:bodyPr/>
          <a:lstStyle/>
          <a:p>
            <a:fld id="{7C1F473C-B63C-4163-B25C-EE4169B3F1DA}" type="slidenum">
              <a:rPr lang="en-US" smtClean="0"/>
              <a:t>4</a:t>
            </a:fld>
            <a:endParaRPr lang="en-US"/>
          </a:p>
        </p:txBody>
      </p:sp>
    </p:spTree>
    <p:extLst>
      <p:ext uri="{BB962C8B-B14F-4D97-AF65-F5344CB8AC3E}">
        <p14:creationId xmlns:p14="http://schemas.microsoft.com/office/powerpoint/2010/main" val="2473642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some statistics from each metric in the happiness data report. The mean or the average shows us the most common score amongst the country’s rankings. The standard deviation gives us a sense from how much this metric fluctuates (we can see that negative affect is very high in proportion to the mean, about 1/3). We then can see the minimum score and maximum score from each metric followed by the number of data points observed.</a:t>
            </a:r>
          </a:p>
        </p:txBody>
      </p:sp>
      <p:sp>
        <p:nvSpPr>
          <p:cNvPr id="4" name="Slide Number Placeholder 3"/>
          <p:cNvSpPr>
            <a:spLocks noGrp="1"/>
          </p:cNvSpPr>
          <p:nvPr>
            <p:ph type="sldNum" sz="quarter" idx="5"/>
          </p:nvPr>
        </p:nvSpPr>
        <p:spPr/>
        <p:txBody>
          <a:bodyPr/>
          <a:lstStyle/>
          <a:p>
            <a:fld id="{7C1F473C-B63C-4163-B25C-EE4169B3F1DA}" type="slidenum">
              <a:rPr lang="en-US" smtClean="0"/>
              <a:t>5</a:t>
            </a:fld>
            <a:endParaRPr lang="en-US"/>
          </a:p>
        </p:txBody>
      </p:sp>
    </p:spTree>
    <p:extLst>
      <p:ext uri="{BB962C8B-B14F-4D97-AF65-F5344CB8AC3E}">
        <p14:creationId xmlns:p14="http://schemas.microsoft.com/office/powerpoint/2010/main" val="281306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there is a massive drop of the world’s GDP in year 2005 and since then we’ve been gradually increasing. This can be due to social and economic factors of the world which are also reasons to consider looking at positively viewed and well-developed countries. Keep in mind this trend as we view some graphs on specific metrics during this time.</a:t>
            </a:r>
          </a:p>
        </p:txBody>
      </p:sp>
      <p:sp>
        <p:nvSpPr>
          <p:cNvPr id="4" name="Slide Number Placeholder 3"/>
          <p:cNvSpPr>
            <a:spLocks noGrp="1"/>
          </p:cNvSpPr>
          <p:nvPr>
            <p:ph type="sldNum" sz="quarter" idx="5"/>
          </p:nvPr>
        </p:nvSpPr>
        <p:spPr/>
        <p:txBody>
          <a:bodyPr/>
          <a:lstStyle/>
          <a:p>
            <a:fld id="{7C1F473C-B63C-4163-B25C-EE4169B3F1DA}" type="slidenum">
              <a:rPr lang="en-US" smtClean="0"/>
              <a:t>6</a:t>
            </a:fld>
            <a:endParaRPr lang="en-US"/>
          </a:p>
        </p:txBody>
      </p:sp>
    </p:spTree>
    <p:extLst>
      <p:ext uri="{BB962C8B-B14F-4D97-AF65-F5344CB8AC3E}">
        <p14:creationId xmlns:p14="http://schemas.microsoft.com/office/powerpoint/2010/main" val="245048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peak years of negative and positive affect. These years aren’t inversely related, but they are close to it. This trend does follow what we see from the plot according to the GDP. </a:t>
            </a:r>
          </a:p>
        </p:txBody>
      </p:sp>
      <p:sp>
        <p:nvSpPr>
          <p:cNvPr id="4" name="Slide Number Placeholder 3"/>
          <p:cNvSpPr>
            <a:spLocks noGrp="1"/>
          </p:cNvSpPr>
          <p:nvPr>
            <p:ph type="sldNum" sz="quarter" idx="5"/>
          </p:nvPr>
        </p:nvSpPr>
        <p:spPr/>
        <p:txBody>
          <a:bodyPr/>
          <a:lstStyle/>
          <a:p>
            <a:fld id="{7C1F473C-B63C-4163-B25C-EE4169B3F1DA}" type="slidenum">
              <a:rPr lang="en-US" smtClean="0"/>
              <a:t>7</a:t>
            </a:fld>
            <a:endParaRPr lang="en-US"/>
          </a:p>
        </p:txBody>
      </p:sp>
    </p:spTree>
    <p:extLst>
      <p:ext uri="{BB962C8B-B14F-4D97-AF65-F5344CB8AC3E}">
        <p14:creationId xmlns:p14="http://schemas.microsoft.com/office/powerpoint/2010/main" val="365786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Life ladder is a metric that shows the perspective on how well the resident’s life is in their country. In the life ladder index, the darker colored countries mean higher life ladder while the lighter colors mean lower. We can see that countries in the EU are high in this regards.</a:t>
            </a:r>
          </a:p>
        </p:txBody>
      </p:sp>
      <p:sp>
        <p:nvSpPr>
          <p:cNvPr id="4" name="Slide Number Placeholder 3"/>
          <p:cNvSpPr>
            <a:spLocks noGrp="1"/>
          </p:cNvSpPr>
          <p:nvPr>
            <p:ph type="sldNum" sz="quarter" idx="5"/>
          </p:nvPr>
        </p:nvSpPr>
        <p:spPr/>
        <p:txBody>
          <a:bodyPr/>
          <a:lstStyle/>
          <a:p>
            <a:fld id="{7C1F473C-B63C-4163-B25C-EE4169B3F1DA}" type="slidenum">
              <a:rPr lang="en-US" smtClean="0"/>
              <a:t>8</a:t>
            </a:fld>
            <a:endParaRPr lang="en-US"/>
          </a:p>
        </p:txBody>
      </p:sp>
    </p:spTree>
    <p:extLst>
      <p:ext uri="{BB962C8B-B14F-4D97-AF65-F5344CB8AC3E}">
        <p14:creationId xmlns:p14="http://schemas.microsoft.com/office/powerpoint/2010/main" val="1237946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at the generosity score, we can see that the highest scoring countries are in western Europe and southeast Asia. There is one country that is outside of these regions which is respect to Haiti.</a:t>
            </a:r>
          </a:p>
        </p:txBody>
      </p:sp>
      <p:sp>
        <p:nvSpPr>
          <p:cNvPr id="4" name="Slide Number Placeholder 3"/>
          <p:cNvSpPr>
            <a:spLocks noGrp="1"/>
          </p:cNvSpPr>
          <p:nvPr>
            <p:ph type="sldNum" sz="quarter" idx="5"/>
          </p:nvPr>
        </p:nvSpPr>
        <p:spPr/>
        <p:txBody>
          <a:bodyPr/>
          <a:lstStyle/>
          <a:p>
            <a:fld id="{7C1F473C-B63C-4163-B25C-EE4169B3F1DA}" type="slidenum">
              <a:rPr lang="en-US" smtClean="0"/>
              <a:t>9</a:t>
            </a:fld>
            <a:endParaRPr lang="en-US"/>
          </a:p>
        </p:txBody>
      </p:sp>
    </p:spTree>
    <p:extLst>
      <p:ext uri="{BB962C8B-B14F-4D97-AF65-F5344CB8AC3E}">
        <p14:creationId xmlns:p14="http://schemas.microsoft.com/office/powerpoint/2010/main" val="137184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social support region we can see that the European region is leading this metric in countries as well.</a:t>
            </a:r>
          </a:p>
        </p:txBody>
      </p:sp>
      <p:sp>
        <p:nvSpPr>
          <p:cNvPr id="4" name="Slide Number Placeholder 3"/>
          <p:cNvSpPr>
            <a:spLocks noGrp="1"/>
          </p:cNvSpPr>
          <p:nvPr>
            <p:ph type="sldNum" sz="quarter" idx="5"/>
          </p:nvPr>
        </p:nvSpPr>
        <p:spPr/>
        <p:txBody>
          <a:bodyPr/>
          <a:lstStyle/>
          <a:p>
            <a:fld id="{7C1F473C-B63C-4163-B25C-EE4169B3F1DA}" type="slidenum">
              <a:rPr lang="en-US" smtClean="0"/>
              <a:t>10</a:t>
            </a:fld>
            <a:endParaRPr lang="en-US"/>
          </a:p>
        </p:txBody>
      </p:sp>
    </p:spTree>
    <p:extLst>
      <p:ext uri="{BB962C8B-B14F-4D97-AF65-F5344CB8AC3E}">
        <p14:creationId xmlns:p14="http://schemas.microsoft.com/office/powerpoint/2010/main" val="1598455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EA18F-348E-9AB4-B5F0-5C1B61EAA9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B83E41-E651-51BF-C56F-5A1075E6D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450BD-47A4-8D15-38FD-FEFCAE6459CE}"/>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5" name="Footer Placeholder 4">
            <a:extLst>
              <a:ext uri="{FF2B5EF4-FFF2-40B4-BE49-F238E27FC236}">
                <a16:creationId xmlns:a16="http://schemas.microsoft.com/office/drawing/2014/main" id="{06546609-0EFF-8521-5185-3726745AF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EA054-EAF8-48FC-AB3F-9F1183B47136}"/>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276747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47B6-E405-B013-F31D-7F9D3C7C3F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3D9372-ED5B-AB04-78A5-337AD42E0F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BFE36-54E8-9034-1027-374212957B3D}"/>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5" name="Footer Placeholder 4">
            <a:extLst>
              <a:ext uri="{FF2B5EF4-FFF2-40B4-BE49-F238E27FC236}">
                <a16:creationId xmlns:a16="http://schemas.microsoft.com/office/drawing/2014/main" id="{5A5AC447-1E7C-F0C0-1457-F82825956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2F653-DD4E-8931-5CAB-90BF43A9D6CD}"/>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370456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4848C-7C2B-402E-1EF4-1517C0BE6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C28A3-49ED-BCC2-B89F-164C86A9F7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3AC49-3ADB-238D-742C-CD1C3D169346}"/>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5" name="Footer Placeholder 4">
            <a:extLst>
              <a:ext uri="{FF2B5EF4-FFF2-40B4-BE49-F238E27FC236}">
                <a16:creationId xmlns:a16="http://schemas.microsoft.com/office/drawing/2014/main" id="{AD7975A1-751B-EB5C-0210-67E0CE677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5B37B-DD6C-900E-D2CD-E74CEB15799E}"/>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398744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7D0C-9D26-E26F-91CF-716756AD84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04249-61B1-AF4B-52C6-BFF50F9BDE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A93AC-0FD3-218C-5476-56724252784A}"/>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5" name="Footer Placeholder 4">
            <a:extLst>
              <a:ext uri="{FF2B5EF4-FFF2-40B4-BE49-F238E27FC236}">
                <a16:creationId xmlns:a16="http://schemas.microsoft.com/office/drawing/2014/main" id="{793C7415-B8E6-28C6-57B4-FFD855C60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73E33-4826-E80D-B3ED-AD3845ECA99D}"/>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281571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3620-BD65-B03B-5EA0-046AA6161D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D14E76-8717-9967-C398-A0F322B024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663ED-F629-6F84-5AAF-29500130B3F5}"/>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5" name="Footer Placeholder 4">
            <a:extLst>
              <a:ext uri="{FF2B5EF4-FFF2-40B4-BE49-F238E27FC236}">
                <a16:creationId xmlns:a16="http://schemas.microsoft.com/office/drawing/2014/main" id="{AE49C130-64C5-1E96-2F75-4A9A3B4AD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707448-1B9E-D8AE-BBAC-A08A015D3D46}"/>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323986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185A-26D7-16DA-D689-C7CD91AE07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02633-0F0C-B2FF-C5A6-4518C18C3B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7480CB-2645-7F31-B6FE-D1335DB48E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10F89C-605D-B6EB-B209-0DD119ABF18B}"/>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6" name="Footer Placeholder 5">
            <a:extLst>
              <a:ext uri="{FF2B5EF4-FFF2-40B4-BE49-F238E27FC236}">
                <a16:creationId xmlns:a16="http://schemas.microsoft.com/office/drawing/2014/main" id="{D7CC128A-65E0-6924-04E4-ED5FFA338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7E4F3-A727-2920-C5CF-FE5D851BB8B0}"/>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312114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F298-97C2-E705-2616-77A5D4481A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7116D7-810E-DB73-B3F5-EE0EA2F95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E6353B-5C35-A78D-5C14-BBD8DBE96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1F7D20-D6F6-57DD-4403-A270C0ECA5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9E8B13-C282-589B-C18D-65700B0172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E79607-FD95-0AF3-6E72-63EA5868759B}"/>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8" name="Footer Placeholder 7">
            <a:extLst>
              <a:ext uri="{FF2B5EF4-FFF2-40B4-BE49-F238E27FC236}">
                <a16:creationId xmlns:a16="http://schemas.microsoft.com/office/drawing/2014/main" id="{78918918-454B-5E79-99F4-119BA8C021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68CC4-B04D-FACD-B6D5-A5CBD9165736}"/>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110780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7DCE-4BF1-ADC9-44BB-205877EE3B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3EC6F-34CD-85B0-3E7D-2AAB5913C5F5}"/>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4" name="Footer Placeholder 3">
            <a:extLst>
              <a:ext uri="{FF2B5EF4-FFF2-40B4-BE49-F238E27FC236}">
                <a16:creationId xmlns:a16="http://schemas.microsoft.com/office/drawing/2014/main" id="{33948ED1-E7B3-C755-AEB3-38836B493F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38F30F-BCDF-AA62-18E1-946BC32A11FF}"/>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36956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230847-9B21-F1A3-A364-F47FE1C642BD}"/>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3" name="Footer Placeholder 2">
            <a:extLst>
              <a:ext uri="{FF2B5EF4-FFF2-40B4-BE49-F238E27FC236}">
                <a16:creationId xmlns:a16="http://schemas.microsoft.com/office/drawing/2014/main" id="{812DEC50-20C3-38F7-C225-B21CFAFEE6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9125F7-C40D-435C-7FB7-39E125F22F79}"/>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219198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CDD7-6E3C-0100-005F-A012F033BE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966C77-442E-6917-10A6-D07C2FE78F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EBD735-F631-2EDF-585D-34B16CF4A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383B0-F621-1155-1A77-E667C53837A6}"/>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6" name="Footer Placeholder 5">
            <a:extLst>
              <a:ext uri="{FF2B5EF4-FFF2-40B4-BE49-F238E27FC236}">
                <a16:creationId xmlns:a16="http://schemas.microsoft.com/office/drawing/2014/main" id="{6A795D3A-1D64-7217-653D-A27F7F797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628DB-A9C8-4003-F669-4CF101151B43}"/>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355313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35F7-CBD4-42B1-971B-9F5411EAC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009469-CACB-240A-0162-BCF9CD35F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45EA26-6D47-6DEF-E499-9A9AFD20D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36113-B2E7-B23E-8040-CFED93D9FDC6}"/>
              </a:ext>
            </a:extLst>
          </p:cNvPr>
          <p:cNvSpPr>
            <a:spLocks noGrp="1"/>
          </p:cNvSpPr>
          <p:nvPr>
            <p:ph type="dt" sz="half" idx="10"/>
          </p:nvPr>
        </p:nvSpPr>
        <p:spPr/>
        <p:txBody>
          <a:bodyPr/>
          <a:lstStyle/>
          <a:p>
            <a:fld id="{AA750BDD-C3A4-410A-A94E-6B5606681259}" type="datetimeFigureOut">
              <a:rPr lang="en-US" smtClean="0"/>
              <a:t>3/18/2024</a:t>
            </a:fld>
            <a:endParaRPr lang="en-US"/>
          </a:p>
        </p:txBody>
      </p:sp>
      <p:sp>
        <p:nvSpPr>
          <p:cNvPr id="6" name="Footer Placeholder 5">
            <a:extLst>
              <a:ext uri="{FF2B5EF4-FFF2-40B4-BE49-F238E27FC236}">
                <a16:creationId xmlns:a16="http://schemas.microsoft.com/office/drawing/2014/main" id="{AA41EBFE-87D7-725E-2FCC-EA2F419508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87054-E823-AC86-C3B1-87BDB1EA1B80}"/>
              </a:ext>
            </a:extLst>
          </p:cNvPr>
          <p:cNvSpPr>
            <a:spLocks noGrp="1"/>
          </p:cNvSpPr>
          <p:nvPr>
            <p:ph type="sldNum" sz="quarter" idx="12"/>
          </p:nvPr>
        </p:nvSpPr>
        <p:spPr/>
        <p:txBody>
          <a:bodyPr/>
          <a:lstStyle/>
          <a:p>
            <a:fld id="{F7ACB826-4AAC-4068-AD5D-C983A5DD5DC3}" type="slidenum">
              <a:rPr lang="en-US" smtClean="0"/>
              <a:t>‹#›</a:t>
            </a:fld>
            <a:endParaRPr lang="en-US"/>
          </a:p>
        </p:txBody>
      </p:sp>
    </p:spTree>
    <p:extLst>
      <p:ext uri="{BB962C8B-B14F-4D97-AF65-F5344CB8AC3E}">
        <p14:creationId xmlns:p14="http://schemas.microsoft.com/office/powerpoint/2010/main" val="281337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7BAF7-EC82-7859-F8B8-B8DE032D3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174D1-5D9C-E9AE-17C6-9695A2D8DB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300BA-A940-E991-120F-1D38DFF13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750BDD-C3A4-410A-A94E-6B5606681259}" type="datetimeFigureOut">
              <a:rPr lang="en-US" smtClean="0"/>
              <a:t>3/18/2024</a:t>
            </a:fld>
            <a:endParaRPr lang="en-US"/>
          </a:p>
        </p:txBody>
      </p:sp>
      <p:sp>
        <p:nvSpPr>
          <p:cNvPr id="5" name="Footer Placeholder 4">
            <a:extLst>
              <a:ext uri="{FF2B5EF4-FFF2-40B4-BE49-F238E27FC236}">
                <a16:creationId xmlns:a16="http://schemas.microsoft.com/office/drawing/2014/main" id="{461EF61D-C43D-0A03-2A16-540607BE94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4363279-D47F-0F90-6B06-2A68143BB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ACB826-4AAC-4068-AD5D-C983A5DD5DC3}" type="slidenum">
              <a:rPr lang="en-US" smtClean="0"/>
              <a:t>‹#›</a:t>
            </a:fld>
            <a:endParaRPr lang="en-US"/>
          </a:p>
        </p:txBody>
      </p:sp>
    </p:spTree>
    <p:extLst>
      <p:ext uri="{BB962C8B-B14F-4D97-AF65-F5344CB8AC3E}">
        <p14:creationId xmlns:p14="http://schemas.microsoft.com/office/powerpoint/2010/main" val="153636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orldhappiness.report/" TargetMode="External"/><Relationship Id="rId2" Type="http://schemas.openxmlformats.org/officeDocument/2006/relationships/hyperlink" Target="https://www.kaggle.com/ajaypalsinghlo/world-happiness-report-2021?select=world-happiness-report.csv" TargetMode="External"/><Relationship Id="rId1" Type="http://schemas.openxmlformats.org/officeDocument/2006/relationships/slideLayout" Target="../slideLayouts/slideLayout2.xml"/><Relationship Id="rId4" Type="http://schemas.openxmlformats.org/officeDocument/2006/relationships/hyperlink" Target="https://european-union.europa.eu/principles-countries-history/key-facts-and-figures/life-eu_e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erson holding a globe">
            <a:extLst>
              <a:ext uri="{FF2B5EF4-FFF2-40B4-BE49-F238E27FC236}">
                <a16:creationId xmlns:a16="http://schemas.microsoft.com/office/drawing/2014/main" id="{FBF2A5EA-232D-9434-EAD3-D4723CD27536}"/>
              </a:ext>
            </a:extLst>
          </p:cNvPr>
          <p:cNvPicPr>
            <a:picLocks noChangeAspect="1"/>
          </p:cNvPicPr>
          <p:nvPr/>
        </p:nvPicPr>
        <p:blipFill rotWithShape="1">
          <a:blip r:embed="rId3"/>
          <a:srcRect b="5462"/>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DBEE6-51D8-4397-22AE-41E697CCA3A5}"/>
              </a:ext>
            </a:extLst>
          </p:cNvPr>
          <p:cNvSpPr>
            <a:spLocks noGrp="1"/>
          </p:cNvSpPr>
          <p:nvPr>
            <p:ph type="ctrTitle"/>
          </p:nvPr>
        </p:nvSpPr>
        <p:spPr>
          <a:xfrm>
            <a:off x="2090528" y="2299176"/>
            <a:ext cx="4131368" cy="1571164"/>
          </a:xfrm>
        </p:spPr>
        <p:txBody>
          <a:bodyPr anchor="t">
            <a:normAutofit/>
          </a:bodyPr>
          <a:lstStyle/>
          <a:p>
            <a:pPr algn="l"/>
            <a:r>
              <a:rPr lang="en-US" sz="3600"/>
              <a:t>World Happiness Report</a:t>
            </a:r>
          </a:p>
        </p:txBody>
      </p:sp>
      <p:sp>
        <p:nvSpPr>
          <p:cNvPr id="3" name="Subtitle 2">
            <a:extLst>
              <a:ext uri="{FF2B5EF4-FFF2-40B4-BE49-F238E27FC236}">
                <a16:creationId xmlns:a16="http://schemas.microsoft.com/office/drawing/2014/main" id="{F7B7CB11-D8C8-3AA6-5C2E-E02FD7275D05}"/>
              </a:ext>
            </a:extLst>
          </p:cNvPr>
          <p:cNvSpPr>
            <a:spLocks noGrp="1"/>
          </p:cNvSpPr>
          <p:nvPr>
            <p:ph type="subTitle" idx="1"/>
          </p:nvPr>
        </p:nvSpPr>
        <p:spPr>
          <a:xfrm>
            <a:off x="2090529" y="4199213"/>
            <a:ext cx="4191938" cy="598548"/>
          </a:xfrm>
        </p:spPr>
        <p:txBody>
          <a:bodyPr anchor="ctr">
            <a:normAutofit/>
          </a:bodyPr>
          <a:lstStyle/>
          <a:p>
            <a:pPr algn="l"/>
            <a:r>
              <a:rPr lang="en-US" sz="1800"/>
              <a:t>Chris Oesterling</a:t>
            </a:r>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75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D1126A-EAF7-3A81-64D6-5EBB25F306B6}"/>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Social Support Top 10</a:t>
            </a:r>
          </a:p>
        </p:txBody>
      </p:sp>
      <p:pic>
        <p:nvPicPr>
          <p:cNvPr id="5" name="Content Placeholder 4">
            <a:extLst>
              <a:ext uri="{FF2B5EF4-FFF2-40B4-BE49-F238E27FC236}">
                <a16:creationId xmlns:a16="http://schemas.microsoft.com/office/drawing/2014/main" id="{9FC17C1B-FC17-5CA8-35AD-5B679B382089}"/>
              </a:ext>
            </a:extLst>
          </p:cNvPr>
          <p:cNvPicPr>
            <a:picLocks noGrp="1" noChangeAspect="1"/>
          </p:cNvPicPr>
          <p:nvPr>
            <p:ph idx="1"/>
          </p:nvPr>
        </p:nvPicPr>
        <p:blipFill>
          <a:blip r:embed="rId3"/>
          <a:stretch>
            <a:fillRect/>
          </a:stretch>
        </p:blipFill>
        <p:spPr>
          <a:xfrm>
            <a:off x="723900" y="3065838"/>
            <a:ext cx="10744200" cy="2524887"/>
          </a:xfrm>
          <a:prstGeom prst="rect">
            <a:avLst/>
          </a:prstGeom>
        </p:spPr>
      </p:pic>
    </p:spTree>
    <p:extLst>
      <p:ext uri="{BB962C8B-B14F-4D97-AF65-F5344CB8AC3E}">
        <p14:creationId xmlns:p14="http://schemas.microsoft.com/office/powerpoint/2010/main" val="95047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97F758-F69F-F094-5F25-9828CB6C7C44}"/>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Life Expectancy Top 10</a:t>
            </a:r>
          </a:p>
        </p:txBody>
      </p:sp>
      <p:pic>
        <p:nvPicPr>
          <p:cNvPr id="9" name="Content Placeholder 8">
            <a:extLst>
              <a:ext uri="{FF2B5EF4-FFF2-40B4-BE49-F238E27FC236}">
                <a16:creationId xmlns:a16="http://schemas.microsoft.com/office/drawing/2014/main" id="{F001B024-D010-8763-1E2F-4FB425AEDB47}"/>
              </a:ext>
            </a:extLst>
          </p:cNvPr>
          <p:cNvPicPr>
            <a:picLocks noGrp="1" noChangeAspect="1"/>
          </p:cNvPicPr>
          <p:nvPr>
            <p:ph idx="1"/>
          </p:nvPr>
        </p:nvPicPr>
        <p:blipFill>
          <a:blip r:embed="rId3"/>
          <a:stretch>
            <a:fillRect/>
          </a:stretch>
        </p:blipFill>
        <p:spPr>
          <a:xfrm>
            <a:off x="723900" y="2998688"/>
            <a:ext cx="10744200" cy="2659187"/>
          </a:xfrm>
          <a:prstGeom prst="rect">
            <a:avLst/>
          </a:prstGeom>
        </p:spPr>
      </p:pic>
    </p:spTree>
    <p:extLst>
      <p:ext uri="{BB962C8B-B14F-4D97-AF65-F5344CB8AC3E}">
        <p14:creationId xmlns:p14="http://schemas.microsoft.com/office/powerpoint/2010/main" val="100779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E93F2B-D386-8133-6D25-820BC17E2183}"/>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Positive Affect Score Top 10</a:t>
            </a:r>
          </a:p>
        </p:txBody>
      </p:sp>
      <p:pic>
        <p:nvPicPr>
          <p:cNvPr id="5" name="Content Placeholder 4">
            <a:extLst>
              <a:ext uri="{FF2B5EF4-FFF2-40B4-BE49-F238E27FC236}">
                <a16:creationId xmlns:a16="http://schemas.microsoft.com/office/drawing/2014/main" id="{4154B729-1197-40AD-1741-22F795602E0C}"/>
              </a:ext>
            </a:extLst>
          </p:cNvPr>
          <p:cNvPicPr>
            <a:picLocks noGrp="1" noChangeAspect="1"/>
          </p:cNvPicPr>
          <p:nvPr>
            <p:ph idx="1"/>
          </p:nvPr>
        </p:nvPicPr>
        <p:blipFill>
          <a:blip r:embed="rId3"/>
          <a:stretch>
            <a:fillRect/>
          </a:stretch>
        </p:blipFill>
        <p:spPr>
          <a:xfrm>
            <a:off x="723900" y="3052408"/>
            <a:ext cx="10744200" cy="2551747"/>
          </a:xfrm>
          <a:prstGeom prst="rect">
            <a:avLst/>
          </a:prstGeom>
        </p:spPr>
      </p:pic>
    </p:spTree>
    <p:extLst>
      <p:ext uri="{BB962C8B-B14F-4D97-AF65-F5344CB8AC3E}">
        <p14:creationId xmlns:p14="http://schemas.microsoft.com/office/powerpoint/2010/main" val="2929302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FA7DE-3888-38E2-90F3-24A44515FAB3}"/>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Does This All Mean?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9CEEAA8-940A-3A02-A5D6-E7EDFAD04184}"/>
              </a:ext>
            </a:extLst>
          </p:cNvPr>
          <p:cNvSpPr>
            <a:spLocks noGrp="1"/>
          </p:cNvSpPr>
          <p:nvPr>
            <p:ph idx="1"/>
          </p:nvPr>
        </p:nvSpPr>
        <p:spPr>
          <a:xfrm>
            <a:off x="4447308" y="591344"/>
            <a:ext cx="6906491" cy="5585619"/>
          </a:xfrm>
        </p:spPr>
        <p:txBody>
          <a:bodyPr anchor="ctr">
            <a:normAutofit/>
          </a:bodyPr>
          <a:lstStyle/>
          <a:p>
            <a:r>
              <a:rPr lang="en-US" dirty="0"/>
              <a:t>Most positive metrics seemed to be in areas around Northern Europe and Southeast Asia</a:t>
            </a:r>
          </a:p>
          <a:p>
            <a:r>
              <a:rPr lang="en-US" dirty="0"/>
              <a:t>We had metrics such as generosity, social support, life expectancy, and positive affect where many continents of EU were in the top field</a:t>
            </a:r>
          </a:p>
          <a:p>
            <a:r>
              <a:rPr lang="en-US" dirty="0"/>
              <a:t>In all top 10 fields shared, we found 16/40 =</a:t>
            </a:r>
            <a:r>
              <a:rPr lang="en-US" b="1" dirty="0"/>
              <a:t> 40% </a:t>
            </a:r>
            <a:r>
              <a:rPr lang="en-US" dirty="0"/>
              <a:t>of countries to be in Europe</a:t>
            </a:r>
          </a:p>
        </p:txBody>
      </p:sp>
    </p:spTree>
    <p:extLst>
      <p:ext uri="{BB962C8B-B14F-4D97-AF65-F5344CB8AC3E}">
        <p14:creationId xmlns:p14="http://schemas.microsoft.com/office/powerpoint/2010/main" val="240828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urful houses">
            <a:extLst>
              <a:ext uri="{FF2B5EF4-FFF2-40B4-BE49-F238E27FC236}">
                <a16:creationId xmlns:a16="http://schemas.microsoft.com/office/drawing/2014/main" id="{5BF0A12E-2822-2827-766D-C2198CD05EF3}"/>
              </a:ext>
            </a:extLst>
          </p:cNvPr>
          <p:cNvPicPr>
            <a:picLocks noChangeAspect="1"/>
          </p:cNvPicPr>
          <p:nvPr/>
        </p:nvPicPr>
        <p:blipFill rotWithShape="1">
          <a:blip r:embed="rId2"/>
          <a:srcRect l="16745" r="22436" b="-1"/>
          <a:stretch/>
        </p:blipFill>
        <p:spPr>
          <a:xfrm>
            <a:off x="6103027" y="10"/>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991AC-A70F-4B33-FE83-21224715DC7E}"/>
              </a:ext>
            </a:extLst>
          </p:cNvPr>
          <p:cNvSpPr>
            <a:spLocks noGrp="1"/>
          </p:cNvSpPr>
          <p:nvPr>
            <p:ph type="title"/>
          </p:nvPr>
        </p:nvSpPr>
        <p:spPr>
          <a:xfrm>
            <a:off x="761801" y="328512"/>
            <a:ext cx="4778387" cy="1628970"/>
          </a:xfrm>
        </p:spPr>
        <p:txBody>
          <a:bodyPr anchor="ctr">
            <a:normAutofit/>
          </a:bodyPr>
          <a:lstStyle/>
          <a:p>
            <a:r>
              <a:rPr lang="en-US" sz="4000" dirty="0"/>
              <a:t>Conclusion</a:t>
            </a:r>
          </a:p>
        </p:txBody>
      </p:sp>
      <p:sp>
        <p:nvSpPr>
          <p:cNvPr id="3" name="Content Placeholder 2">
            <a:extLst>
              <a:ext uri="{FF2B5EF4-FFF2-40B4-BE49-F238E27FC236}">
                <a16:creationId xmlns:a16="http://schemas.microsoft.com/office/drawing/2014/main" id="{F6542886-1B91-5437-F014-47D947D62CE4}"/>
              </a:ext>
            </a:extLst>
          </p:cNvPr>
          <p:cNvSpPr>
            <a:spLocks noGrp="1"/>
          </p:cNvSpPr>
          <p:nvPr>
            <p:ph idx="1"/>
          </p:nvPr>
        </p:nvSpPr>
        <p:spPr>
          <a:xfrm>
            <a:off x="721634" y="2430684"/>
            <a:ext cx="4659756" cy="3784921"/>
          </a:xfrm>
        </p:spPr>
        <p:txBody>
          <a:bodyPr anchor="ctr">
            <a:noAutofit/>
          </a:bodyPr>
          <a:lstStyle/>
          <a:p>
            <a:r>
              <a:rPr lang="en-US" sz="1800" b="0" i="0" dirty="0">
                <a:effectLst/>
              </a:rPr>
              <a:t>In conclusion, European countries rank high in overall happiness levels offering numerous benefits in terms of quality of life, mental well-being, social connections, and economic opportunities. Southeast Asia was the next runner up for trends that may be impactful to look at, as there may be addition information to obtain </a:t>
            </a:r>
          </a:p>
          <a:p>
            <a:r>
              <a:rPr lang="en-US" sz="1800" dirty="0"/>
              <a:t>I</a:t>
            </a:r>
            <a:r>
              <a:rPr lang="en-US" sz="1800" b="0" i="0" dirty="0">
                <a:effectLst/>
              </a:rPr>
              <a:t>t's essential to consider potential concerns such as the cost of living, social inequality, and cultural adjustment before making decisions about relocation, migration, or investments in the European region</a:t>
            </a:r>
          </a:p>
        </p:txBody>
      </p:sp>
    </p:spTree>
    <p:extLst>
      <p:ext uri="{BB962C8B-B14F-4D97-AF65-F5344CB8AC3E}">
        <p14:creationId xmlns:p14="http://schemas.microsoft.com/office/powerpoint/2010/main" val="403934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7297-5759-0FB0-6DCF-93733520E3D5}"/>
              </a:ext>
            </a:extLst>
          </p:cNvPr>
          <p:cNvSpPr>
            <a:spLocks noGrp="1"/>
          </p:cNvSpPr>
          <p:nvPr>
            <p:ph type="title"/>
          </p:nvPr>
        </p:nvSpPr>
        <p:spPr>
          <a:xfrm>
            <a:off x="6823878" y="741391"/>
            <a:ext cx="4491821" cy="1616203"/>
          </a:xfrm>
        </p:spPr>
        <p:txBody>
          <a:bodyPr anchor="b">
            <a:normAutofit/>
          </a:bodyPr>
          <a:lstStyle/>
          <a:p>
            <a:r>
              <a:rPr lang="en-US" sz="3200"/>
              <a:t>How Other Regions Can Improve</a:t>
            </a:r>
          </a:p>
        </p:txBody>
      </p:sp>
      <p:pic>
        <p:nvPicPr>
          <p:cNvPr id="5" name="Picture 4" descr="Person holding a puzzle piece">
            <a:extLst>
              <a:ext uri="{FF2B5EF4-FFF2-40B4-BE49-F238E27FC236}">
                <a16:creationId xmlns:a16="http://schemas.microsoft.com/office/drawing/2014/main" id="{9B5B972F-1C4B-38DB-B476-26CC651A088D}"/>
              </a:ext>
            </a:extLst>
          </p:cNvPr>
          <p:cNvPicPr>
            <a:picLocks noChangeAspect="1"/>
          </p:cNvPicPr>
          <p:nvPr/>
        </p:nvPicPr>
        <p:blipFill rotWithShape="1">
          <a:blip r:embed="rId3"/>
          <a:srcRect l="20051" r="19726"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4F544B28-3780-8B8E-A6A1-CDD005BCF18E}"/>
              </a:ext>
            </a:extLst>
          </p:cNvPr>
          <p:cNvSpPr>
            <a:spLocks noGrp="1"/>
          </p:cNvSpPr>
          <p:nvPr>
            <p:ph idx="1"/>
          </p:nvPr>
        </p:nvSpPr>
        <p:spPr>
          <a:xfrm>
            <a:off x="6823878" y="2533476"/>
            <a:ext cx="4491820" cy="3447832"/>
          </a:xfrm>
        </p:spPr>
        <p:txBody>
          <a:bodyPr anchor="t">
            <a:normAutofit/>
          </a:bodyPr>
          <a:lstStyle/>
          <a:p>
            <a:r>
              <a:rPr lang="en-US" sz="2000" b="0" i="0">
                <a:effectLst/>
              </a:rPr>
              <a:t>Implement Social Welfare Policies</a:t>
            </a:r>
          </a:p>
          <a:p>
            <a:r>
              <a:rPr lang="en-US" sz="2000" b="0" i="0">
                <a:effectLst/>
              </a:rPr>
              <a:t>Promote Work-Life Balance</a:t>
            </a:r>
          </a:p>
          <a:p>
            <a:r>
              <a:rPr lang="en-US" sz="2000" b="0" i="0">
                <a:effectLst/>
              </a:rPr>
              <a:t>Invest in Mental Health Services</a:t>
            </a:r>
          </a:p>
          <a:p>
            <a:r>
              <a:rPr lang="en-US" sz="2000" b="0" i="0">
                <a:effectLst/>
              </a:rPr>
              <a:t>Develop Social Cohesion</a:t>
            </a:r>
            <a:endParaRPr lang="en-US" sz="2000"/>
          </a:p>
        </p:txBody>
      </p:sp>
    </p:spTree>
    <p:extLst>
      <p:ext uri="{BB962C8B-B14F-4D97-AF65-F5344CB8AC3E}">
        <p14:creationId xmlns:p14="http://schemas.microsoft.com/office/powerpoint/2010/main" val="144225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6A7477-B9DF-671D-BB16-32DC52E0BF15}"/>
              </a:ext>
            </a:extLst>
          </p:cNvPr>
          <p:cNvSpPr>
            <a:spLocks noGrp="1"/>
          </p:cNvSpPr>
          <p:nvPr>
            <p:ph type="title"/>
          </p:nvPr>
        </p:nvSpPr>
        <p:spPr>
          <a:xfrm>
            <a:off x="841248" y="426720"/>
            <a:ext cx="10506456" cy="1919141"/>
          </a:xfrm>
        </p:spPr>
        <p:txBody>
          <a:bodyPr anchor="b">
            <a:normAutofit/>
          </a:bodyPr>
          <a:lstStyle/>
          <a:p>
            <a:r>
              <a:rPr lang="en-US" sz="6000" dirty="0"/>
              <a:t>Sources</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A51B711-3111-57AB-E47F-144A35CDD671}"/>
              </a:ext>
            </a:extLst>
          </p:cNvPr>
          <p:cNvSpPr>
            <a:spLocks noGrp="1"/>
          </p:cNvSpPr>
          <p:nvPr>
            <p:ph idx="1"/>
          </p:nvPr>
        </p:nvSpPr>
        <p:spPr>
          <a:xfrm>
            <a:off x="841248" y="3337269"/>
            <a:ext cx="10509504" cy="2905686"/>
          </a:xfrm>
        </p:spPr>
        <p:txBody>
          <a:bodyPr>
            <a:normAutofit/>
          </a:bodyPr>
          <a:lstStyle/>
          <a:p>
            <a:r>
              <a:rPr lang="en-US" sz="2200" dirty="0">
                <a:hlinkClick r:id="rId2"/>
              </a:rPr>
              <a:t>https://www.kaggle.com/ajaypalsinghlo/world-happiness-report-2021?select=world-happiness-report.csv</a:t>
            </a:r>
            <a:r>
              <a:rPr lang="en-US" sz="2200" dirty="0"/>
              <a:t> </a:t>
            </a:r>
          </a:p>
          <a:p>
            <a:r>
              <a:rPr lang="en-US" sz="2200" dirty="0">
                <a:hlinkClick r:id="rId3"/>
              </a:rPr>
              <a:t>https://worldhappiness.report/</a:t>
            </a:r>
            <a:r>
              <a:rPr lang="en-US" sz="2200" dirty="0"/>
              <a:t> </a:t>
            </a:r>
          </a:p>
          <a:p>
            <a:r>
              <a:rPr lang="en-US" sz="2200" dirty="0">
                <a:hlinkClick r:id="rId4"/>
              </a:rPr>
              <a:t>https://european-union.europa.eu/principles-countries-history/key-facts-and-figures/life-eu_en</a:t>
            </a:r>
            <a:r>
              <a:rPr lang="en-US" sz="2200" dirty="0"/>
              <a:t> </a:t>
            </a:r>
          </a:p>
        </p:txBody>
      </p:sp>
    </p:spTree>
    <p:extLst>
      <p:ext uri="{BB962C8B-B14F-4D97-AF65-F5344CB8AC3E}">
        <p14:creationId xmlns:p14="http://schemas.microsoft.com/office/powerpoint/2010/main" val="409226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3E410C7E-0DAC-021A-A0CD-CDCCF62AFF46}"/>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Finished</a:t>
            </a:r>
          </a:p>
        </p:txBody>
      </p:sp>
      <p:sp>
        <p:nvSpPr>
          <p:cNvPr id="3" name="Content Placeholder 2">
            <a:extLst>
              <a:ext uri="{FF2B5EF4-FFF2-40B4-BE49-F238E27FC236}">
                <a16:creationId xmlns:a16="http://schemas.microsoft.com/office/drawing/2014/main" id="{A0A8C253-FF58-3CB7-ED21-0B73AF854D7C}"/>
              </a:ext>
            </a:extLst>
          </p:cNvPr>
          <p:cNvSpPr>
            <a:spLocks noGrp="1"/>
          </p:cNvSpPr>
          <p:nvPr>
            <p:ph idx="1"/>
          </p:nvPr>
        </p:nvSpPr>
        <p:spPr>
          <a:xfrm>
            <a:off x="3502135" y="4001587"/>
            <a:ext cx="5188034" cy="682079"/>
          </a:xfrm>
        </p:spPr>
        <p:txBody>
          <a:bodyPr vert="horz" lIns="91440" tIns="45720" rIns="91440" bIns="45720" rtlCol="0">
            <a:normAutofit/>
          </a:bodyPr>
          <a:lstStyle/>
          <a:p>
            <a:pPr marL="0" indent="0" algn="ctr">
              <a:buNone/>
            </a:pPr>
            <a:r>
              <a:rPr lang="en-US" sz="2400" kern="1200">
                <a:solidFill>
                  <a:schemeClr val="tx2"/>
                </a:solidFill>
                <a:latin typeface="+mn-lt"/>
                <a:ea typeface="+mn-ea"/>
                <a:cs typeface="+mn-cs"/>
              </a:rPr>
              <a:t>Thanks for watching</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5585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1866-D6E0-2440-F7A8-3AEF26956CE7}"/>
              </a:ext>
            </a:extLst>
          </p:cNvPr>
          <p:cNvSpPr>
            <a:spLocks noGrp="1"/>
          </p:cNvSpPr>
          <p:nvPr>
            <p:ph type="title"/>
          </p:nvPr>
        </p:nvSpPr>
        <p:spPr/>
        <p:txBody>
          <a:bodyPr/>
          <a:lstStyle/>
          <a:p>
            <a:r>
              <a:rPr lang="en-US" dirty="0"/>
              <a:t>About</a:t>
            </a:r>
          </a:p>
        </p:txBody>
      </p:sp>
      <p:graphicFrame>
        <p:nvGraphicFramePr>
          <p:cNvPr id="5" name="Content Placeholder 2">
            <a:extLst>
              <a:ext uri="{FF2B5EF4-FFF2-40B4-BE49-F238E27FC236}">
                <a16:creationId xmlns:a16="http://schemas.microsoft.com/office/drawing/2014/main" id="{5DB4A5EE-7C67-10FF-10BF-FDB9984AF367}"/>
              </a:ext>
            </a:extLst>
          </p:cNvPr>
          <p:cNvGraphicFramePr>
            <a:graphicFrameLocks noGrp="1"/>
          </p:cNvGraphicFramePr>
          <p:nvPr>
            <p:ph idx="1"/>
            <p:extLst>
              <p:ext uri="{D42A27DB-BD31-4B8C-83A1-F6EECF244321}">
                <p14:modId xmlns:p14="http://schemas.microsoft.com/office/powerpoint/2010/main" val="34630768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93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4B25-267F-18EA-B79A-E4DE4BDA780B}"/>
              </a:ext>
            </a:extLst>
          </p:cNvPr>
          <p:cNvSpPr>
            <a:spLocks noGrp="1"/>
          </p:cNvSpPr>
          <p:nvPr>
            <p:ph type="title"/>
          </p:nvPr>
        </p:nvSpPr>
        <p:spPr/>
        <p:txBody>
          <a:bodyPr/>
          <a:lstStyle/>
          <a:p>
            <a:r>
              <a:rPr lang="en-US" dirty="0"/>
              <a:t>Facts/Statistics</a:t>
            </a:r>
          </a:p>
        </p:txBody>
      </p:sp>
      <p:graphicFrame>
        <p:nvGraphicFramePr>
          <p:cNvPr id="5" name="Content Placeholder 2">
            <a:extLst>
              <a:ext uri="{FF2B5EF4-FFF2-40B4-BE49-F238E27FC236}">
                <a16:creationId xmlns:a16="http://schemas.microsoft.com/office/drawing/2014/main" id="{7C5CC510-83AD-7CF1-83E8-F8189FE6DF1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379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611A72A-9AD2-600E-AE5F-192150C1C3BC}"/>
              </a:ext>
            </a:extLst>
          </p:cNvPr>
          <p:cNvSpPr>
            <a:spLocks noGrp="1"/>
          </p:cNvSpPr>
          <p:nvPr>
            <p:ph type="title"/>
          </p:nvPr>
        </p:nvSpPr>
        <p:spPr>
          <a:xfrm>
            <a:off x="838200" y="365125"/>
            <a:ext cx="5393361" cy="1325563"/>
          </a:xfrm>
        </p:spPr>
        <p:txBody>
          <a:bodyPr>
            <a:normAutofit/>
          </a:bodyPr>
          <a:lstStyle/>
          <a:p>
            <a:r>
              <a:rPr lang="en-US"/>
              <a:t>Considerations</a:t>
            </a:r>
          </a:p>
        </p:txBody>
      </p:sp>
      <p:sp>
        <p:nvSpPr>
          <p:cNvPr id="3" name="Content Placeholder 2">
            <a:extLst>
              <a:ext uri="{FF2B5EF4-FFF2-40B4-BE49-F238E27FC236}">
                <a16:creationId xmlns:a16="http://schemas.microsoft.com/office/drawing/2014/main" id="{C0E04E6B-25E6-262E-86B9-1CEF78CEA418}"/>
              </a:ext>
            </a:extLst>
          </p:cNvPr>
          <p:cNvSpPr>
            <a:spLocks noGrp="1"/>
          </p:cNvSpPr>
          <p:nvPr>
            <p:ph idx="1"/>
          </p:nvPr>
        </p:nvSpPr>
        <p:spPr>
          <a:xfrm>
            <a:off x="838200" y="1825625"/>
            <a:ext cx="5393361" cy="4351338"/>
          </a:xfrm>
        </p:spPr>
        <p:txBody>
          <a:bodyPr>
            <a:normAutofit/>
          </a:bodyPr>
          <a:lstStyle/>
          <a:p>
            <a:r>
              <a:rPr lang="en-US" b="0" i="0">
                <a:effectLst/>
              </a:rPr>
              <a:t>Political Instability</a:t>
            </a:r>
          </a:p>
          <a:p>
            <a:r>
              <a:rPr lang="en-US" b="0" i="0">
                <a:effectLst/>
              </a:rPr>
              <a:t>Globalization Impacts</a:t>
            </a:r>
          </a:p>
          <a:p>
            <a:r>
              <a:rPr lang="en-US" b="0" i="0">
                <a:effectLst/>
              </a:rPr>
              <a:t>Rising Cost of Living</a:t>
            </a:r>
            <a:endParaRPr lang="en-US"/>
          </a:p>
        </p:txBody>
      </p:sp>
      <p:pic>
        <p:nvPicPr>
          <p:cNvPr id="5" name="Picture 4" descr="One glowing light up arrow among other down arrows on green pastel colour background">
            <a:extLst>
              <a:ext uri="{FF2B5EF4-FFF2-40B4-BE49-F238E27FC236}">
                <a16:creationId xmlns:a16="http://schemas.microsoft.com/office/drawing/2014/main" id="{3E98841A-B671-F688-ABA4-B294E8EC1C95}"/>
              </a:ext>
            </a:extLst>
          </p:cNvPr>
          <p:cNvPicPr>
            <a:picLocks noChangeAspect="1"/>
          </p:cNvPicPr>
          <p:nvPr/>
        </p:nvPicPr>
        <p:blipFill rotWithShape="1">
          <a:blip r:embed="rId3"/>
          <a:srcRect l="2976" r="22023"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742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5F852B-D034-2A4F-E0C9-ECD0BAC5864C}"/>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Important Metrics on Global Level</a:t>
            </a:r>
          </a:p>
        </p:txBody>
      </p:sp>
      <p:pic>
        <p:nvPicPr>
          <p:cNvPr id="5" name="Content Placeholder 4">
            <a:extLst>
              <a:ext uri="{FF2B5EF4-FFF2-40B4-BE49-F238E27FC236}">
                <a16:creationId xmlns:a16="http://schemas.microsoft.com/office/drawing/2014/main" id="{AC4EA061-3949-B53F-5684-62A06C38DC04}"/>
              </a:ext>
            </a:extLst>
          </p:cNvPr>
          <p:cNvPicPr>
            <a:picLocks noGrp="1" noChangeAspect="1"/>
          </p:cNvPicPr>
          <p:nvPr>
            <p:ph idx="1"/>
          </p:nvPr>
        </p:nvPicPr>
        <p:blipFill>
          <a:blip r:embed="rId3"/>
          <a:stretch>
            <a:fillRect/>
          </a:stretch>
        </p:blipFill>
        <p:spPr>
          <a:xfrm>
            <a:off x="1191548" y="2354239"/>
            <a:ext cx="9808904" cy="3948085"/>
          </a:xfrm>
          <a:prstGeom prst="rect">
            <a:avLst/>
          </a:prstGeom>
        </p:spPr>
      </p:pic>
    </p:spTree>
    <p:extLst>
      <p:ext uri="{BB962C8B-B14F-4D97-AF65-F5344CB8AC3E}">
        <p14:creationId xmlns:p14="http://schemas.microsoft.com/office/powerpoint/2010/main" val="2520265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992646-D024-9763-6B24-DDE157FC2CE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World GDP</a:t>
            </a:r>
          </a:p>
        </p:txBody>
      </p:sp>
      <p:pic>
        <p:nvPicPr>
          <p:cNvPr id="4" name="Content Placeholder 10">
            <a:extLst>
              <a:ext uri="{FF2B5EF4-FFF2-40B4-BE49-F238E27FC236}">
                <a16:creationId xmlns:a16="http://schemas.microsoft.com/office/drawing/2014/main" id="{93F41057-E2B1-E0A8-4408-F9E9440959A3}"/>
              </a:ext>
            </a:extLst>
          </p:cNvPr>
          <p:cNvPicPr>
            <a:picLocks noGrp="1" noChangeAspect="1"/>
          </p:cNvPicPr>
          <p:nvPr>
            <p:ph idx="1"/>
          </p:nvPr>
        </p:nvPicPr>
        <p:blipFill>
          <a:blip r:embed="rId3"/>
          <a:stretch>
            <a:fillRect/>
          </a:stretch>
        </p:blipFill>
        <p:spPr>
          <a:xfrm>
            <a:off x="4777316" y="1249536"/>
            <a:ext cx="6780700" cy="4356599"/>
          </a:xfrm>
          <a:prstGeom prst="rect">
            <a:avLst/>
          </a:prstGeom>
        </p:spPr>
      </p:pic>
    </p:spTree>
    <p:extLst>
      <p:ext uri="{BB962C8B-B14F-4D97-AF65-F5344CB8AC3E}">
        <p14:creationId xmlns:p14="http://schemas.microsoft.com/office/powerpoint/2010/main" val="264500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ACE7D6-3980-1136-955C-B041A8C38267}"/>
              </a:ext>
            </a:extLst>
          </p:cNvPr>
          <p:cNvSpPr txBox="1"/>
          <p:nvPr/>
        </p:nvSpPr>
        <p:spPr>
          <a:xfrm>
            <a:off x="1001684" y="170412"/>
            <a:ext cx="10178934" cy="132873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kern="1200" dirty="0">
                <a:solidFill>
                  <a:schemeClr val="tx1"/>
                </a:solidFill>
                <a:latin typeface="+mj-lt"/>
                <a:ea typeface="+mj-ea"/>
                <a:cs typeface="+mj-cs"/>
              </a:rPr>
              <a:t>Negative and Positive Affect Years</a:t>
            </a:r>
          </a:p>
        </p:txBody>
      </p:sp>
      <p:pic>
        <p:nvPicPr>
          <p:cNvPr id="8" name="Content Placeholder 7" descr="A screenshot of a graph&#10;&#10;Description automatically generated">
            <a:extLst>
              <a:ext uri="{FF2B5EF4-FFF2-40B4-BE49-F238E27FC236}">
                <a16:creationId xmlns:a16="http://schemas.microsoft.com/office/drawing/2014/main" id="{56574F64-0743-CCE7-449C-75B49BC982FD}"/>
              </a:ext>
            </a:extLst>
          </p:cNvPr>
          <p:cNvPicPr>
            <a:picLocks noGrp="1" noChangeAspect="1"/>
          </p:cNvPicPr>
          <p:nvPr>
            <p:ph idx="1"/>
          </p:nvPr>
        </p:nvPicPr>
        <p:blipFill rotWithShape="1">
          <a:blip r:embed="rId3"/>
          <a:srcRect r="430" b="3"/>
          <a:stretch/>
        </p:blipFill>
        <p:spPr>
          <a:xfrm>
            <a:off x="198741" y="2410448"/>
            <a:ext cx="5803323" cy="3890357"/>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8E7F5CD1-2053-1DD8-3E62-8C0529820845}"/>
              </a:ext>
            </a:extLst>
          </p:cNvPr>
          <p:cNvPicPr>
            <a:picLocks noChangeAspect="1"/>
          </p:cNvPicPr>
          <p:nvPr/>
        </p:nvPicPr>
        <p:blipFill rotWithShape="1">
          <a:blip r:embed="rId4"/>
          <a:srcRect r="430" b="3"/>
          <a:stretch/>
        </p:blipFill>
        <p:spPr>
          <a:xfrm>
            <a:off x="6189934" y="2410448"/>
            <a:ext cx="5803323" cy="3890357"/>
          </a:xfrm>
          <a:prstGeom prst="rect">
            <a:avLst/>
          </a:prstGeom>
        </p:spPr>
      </p:pic>
    </p:spTree>
    <p:extLst>
      <p:ext uri="{BB962C8B-B14F-4D97-AF65-F5344CB8AC3E}">
        <p14:creationId xmlns:p14="http://schemas.microsoft.com/office/powerpoint/2010/main" val="194583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the world&#10;&#10;Description automatically generated">
            <a:extLst>
              <a:ext uri="{FF2B5EF4-FFF2-40B4-BE49-F238E27FC236}">
                <a16:creationId xmlns:a16="http://schemas.microsoft.com/office/drawing/2014/main" id="{743876A7-4ADC-A3F4-ADA2-8AB9E2A50BD7}"/>
              </a:ext>
            </a:extLst>
          </p:cNvPr>
          <p:cNvPicPr>
            <a:picLocks noGrp="1" noChangeAspect="1"/>
          </p:cNvPicPr>
          <p:nvPr>
            <p:ph idx="1"/>
          </p:nvPr>
        </p:nvPicPr>
        <p:blipFill>
          <a:blip r:embed="rId3"/>
          <a:stretch>
            <a:fillRect/>
          </a:stretch>
        </p:blipFill>
        <p:spPr>
          <a:xfrm>
            <a:off x="838200" y="1857375"/>
            <a:ext cx="7539038" cy="4425950"/>
          </a:xfrm>
          <a:prstGeom prst="rect">
            <a:avLst/>
          </a:prstGeom>
        </p:spPr>
      </p:pic>
      <p:pic>
        <p:nvPicPr>
          <p:cNvPr id="9" name="Picture 8" descr="A screenshot of a table&#10;&#10;Description automatically generated">
            <a:extLst>
              <a:ext uri="{FF2B5EF4-FFF2-40B4-BE49-F238E27FC236}">
                <a16:creationId xmlns:a16="http://schemas.microsoft.com/office/drawing/2014/main" id="{35534EFF-1E01-BAEF-D463-516896D97602}"/>
              </a:ext>
            </a:extLst>
          </p:cNvPr>
          <p:cNvPicPr>
            <a:picLocks noChangeAspect="1"/>
          </p:cNvPicPr>
          <p:nvPr/>
        </p:nvPicPr>
        <p:blipFill>
          <a:blip r:embed="rId4"/>
          <a:stretch>
            <a:fillRect/>
          </a:stretch>
        </p:blipFill>
        <p:spPr>
          <a:xfrm>
            <a:off x="8447088" y="1857375"/>
            <a:ext cx="2901950" cy="4425950"/>
          </a:xfrm>
          <a:prstGeom prst="rect">
            <a:avLst/>
          </a:prstGeom>
        </p:spPr>
      </p:pic>
      <p:sp>
        <p:nvSpPr>
          <p:cNvPr id="2" name="Title 1">
            <a:extLst>
              <a:ext uri="{FF2B5EF4-FFF2-40B4-BE49-F238E27FC236}">
                <a16:creationId xmlns:a16="http://schemas.microsoft.com/office/drawing/2014/main" id="{FBCA30FC-D0C4-0D6D-D6D7-B2F68B18B887}"/>
              </a:ext>
            </a:extLst>
          </p:cNvPr>
          <p:cNvSpPr>
            <a:spLocks noGrp="1"/>
          </p:cNvSpPr>
          <p:nvPr>
            <p:ph type="title"/>
          </p:nvPr>
        </p:nvSpPr>
        <p:spPr>
          <a:xfrm>
            <a:off x="838200" y="184805"/>
            <a:ext cx="10515600" cy="1505883"/>
          </a:xfrm>
          <a:prstGeom prst="ellipse">
            <a:avLst/>
          </a:prstGeom>
        </p:spPr>
        <p:txBody>
          <a:bodyPr vert="horz" lIns="91440" tIns="45720" rIns="91440" bIns="45720" rtlCol="0" anchor="ctr">
            <a:normAutofit/>
          </a:bodyPr>
          <a:lstStyle/>
          <a:p>
            <a:r>
              <a:rPr lang="en-US" sz="5200" kern="1200">
                <a:solidFill>
                  <a:schemeClr val="tx1"/>
                </a:solidFill>
                <a:latin typeface="+mj-lt"/>
                <a:ea typeface="+mj-ea"/>
                <a:cs typeface="+mj-cs"/>
              </a:rPr>
              <a:t>Life Ladder of World</a:t>
            </a:r>
          </a:p>
        </p:txBody>
      </p:sp>
    </p:spTree>
    <p:extLst>
      <p:ext uri="{BB962C8B-B14F-4D97-AF65-F5344CB8AC3E}">
        <p14:creationId xmlns:p14="http://schemas.microsoft.com/office/powerpoint/2010/main" val="418562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A81E3CB2-EC76-9717-5FFC-7D227E4E51AC}"/>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Generosity Top 10</a:t>
            </a:r>
          </a:p>
        </p:txBody>
      </p:sp>
      <p:pic>
        <p:nvPicPr>
          <p:cNvPr id="5" name="Content Placeholder 4">
            <a:extLst>
              <a:ext uri="{FF2B5EF4-FFF2-40B4-BE49-F238E27FC236}">
                <a16:creationId xmlns:a16="http://schemas.microsoft.com/office/drawing/2014/main" id="{10E5CE49-1A0D-4C9E-BA31-70BDC925B786}"/>
              </a:ext>
            </a:extLst>
          </p:cNvPr>
          <p:cNvPicPr>
            <a:picLocks noGrp="1" noChangeAspect="1"/>
          </p:cNvPicPr>
          <p:nvPr>
            <p:ph idx="1"/>
          </p:nvPr>
        </p:nvPicPr>
        <p:blipFill>
          <a:blip r:embed="rId3"/>
          <a:stretch>
            <a:fillRect/>
          </a:stretch>
        </p:blipFill>
        <p:spPr>
          <a:xfrm>
            <a:off x="705972" y="2884907"/>
            <a:ext cx="10768181" cy="2503600"/>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955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3154</TotalTime>
  <Words>1303</Words>
  <Application>Microsoft Office PowerPoint</Application>
  <PresentationFormat>Widescreen</PresentationFormat>
  <Paragraphs>89</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World Happiness Report</vt:lpstr>
      <vt:lpstr>About</vt:lpstr>
      <vt:lpstr>Facts/Statistics</vt:lpstr>
      <vt:lpstr>Considerations</vt:lpstr>
      <vt:lpstr>Important Metrics on Global Level</vt:lpstr>
      <vt:lpstr>World GDP</vt:lpstr>
      <vt:lpstr>PowerPoint Presentation</vt:lpstr>
      <vt:lpstr>Life Ladder of World</vt:lpstr>
      <vt:lpstr>Generosity Top 10</vt:lpstr>
      <vt:lpstr>Social Support Top 10</vt:lpstr>
      <vt:lpstr>Life Expectancy Top 10</vt:lpstr>
      <vt:lpstr>Positive Affect Score Top 10</vt:lpstr>
      <vt:lpstr>What Does This All Mean?</vt:lpstr>
      <vt:lpstr>Conclusion</vt:lpstr>
      <vt:lpstr>How Other Regions Can Improve</vt:lpstr>
      <vt:lpstr>Sources</vt:lpstr>
      <vt:lpstr>Finished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Happiness Report</dc:title>
  <dc:creator>c Oesterling</dc:creator>
  <cp:lastModifiedBy>c Oesterling</cp:lastModifiedBy>
  <cp:revision>8</cp:revision>
  <dcterms:created xsi:type="dcterms:W3CDTF">2024-02-28T16:18:46Z</dcterms:created>
  <dcterms:modified xsi:type="dcterms:W3CDTF">2024-03-18T20:20:53Z</dcterms:modified>
</cp:coreProperties>
</file>