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8" r:id="rId4"/>
    <p:sldId id="268" r:id="rId5"/>
    <p:sldId id="260" r:id="rId6"/>
    <p:sldId id="259" r:id="rId7"/>
    <p:sldId id="261" r:id="rId8"/>
    <p:sldId id="262" r:id="rId9"/>
    <p:sldId id="270" r:id="rId10"/>
    <p:sldId id="271" r:id="rId11"/>
    <p:sldId id="272" r:id="rId12"/>
    <p:sldId id="273" r:id="rId13"/>
    <p:sldId id="263" r:id="rId14"/>
    <p:sldId id="264" r:id="rId15"/>
    <p:sldId id="26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4DD0F75-DCEA-4FD8-A16A-EA1FC4AE6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8A708-7C69-4980-B41B-96274E59F6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81D02-0776-4724-B6B2-0D6AF26E790A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726BD-6A44-487F-99B6-ACE5E4A80B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4CF8AC-F0B6-4D5C-BFE3-F21017B17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AACF1-B72D-474A-8FC0-4186CB0591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179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E3A88-5890-4CEA-AC13-430CCEC3F63F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5DEE5-2740-434D-94B9-78E512F43B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76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BE75B1-6236-4342-A497-8B1610211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11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B3BA1-FFD7-447D-A16F-B537251F4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DE7772-199C-4755-ABA2-41E555271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421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E58E06-D233-4794-AB4E-4F052EFD7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66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C8B344-D026-4911-B048-11885CA89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590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2C4836-452E-42FE-9E14-4BAF245B7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91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99DEAF-2A13-464B-B604-80E4FB28E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13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5354E-D2E0-472C-98CE-66B4F70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999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18227F-C0FE-4D4B-B5D6-22993162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488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E9C5D07-272E-4A5C-A85F-989B95FB8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79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80342A0-33BD-4744-BAA6-9A02EC9A7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85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EAB198D-4DB6-4F04-B0B6-2B9B6179FE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602"/>
            <a:ext cx="9144000" cy="55108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96BED93-E5D0-419D-A27A-17EBD49F9A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E0CB4E5-6049-4E52-AB78-5297121A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/>
          <a:p>
            <a:fld id="{7BA84942-A49F-4CDB-AC25-E53D8F07F69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5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aurl.com/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unaurl.com/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List_of_HTTP_status_codes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nstitutocpe.edu.uy/wp-content/uploads/2020/04/cpe_logo-color-01-copia.p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Consolas" panose="020B0609020204030204" pitchFamily="49" charset="0"/>
              </a:rPr>
              <a:t>requests</a:t>
            </a: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C649FE-BB86-45F2-BEAE-6E95AFFB910F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 dirty="0" err="1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317784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Un digresión sobre responses…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consultamos el atributo </a:t>
            </a:r>
            <a:r>
              <a:rPr lang="es-ES" sz="2500" dirty="0" err="1">
                <a:latin typeface="Consolas" panose="020B0609020204030204" pitchFamily="49" charset="0"/>
              </a:rPr>
              <a:t>content</a:t>
            </a:r>
            <a:r>
              <a:rPr lang="es-ES" sz="2500" dirty="0">
                <a:latin typeface="+mj-lt"/>
              </a:rPr>
              <a:t> directamente va a devolver letras y símbolos sin sentido – porque es un archivo binario.</a:t>
            </a:r>
            <a:endParaRPr lang="es-UY" sz="25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forma de seguir interactuando con el contenido es leerlo (por ejemplo con el paquete </a:t>
            </a:r>
            <a:r>
              <a:rPr lang="es-ES" sz="2500" dirty="0" err="1">
                <a:latin typeface="Consolas" panose="020B0609020204030204" pitchFamily="49" charset="0"/>
              </a:rPr>
              <a:t>Pillow</a:t>
            </a:r>
            <a:r>
              <a:rPr lang="es-ES" sz="2500" dirty="0">
                <a:latin typeface="+mj-lt"/>
              </a:rPr>
              <a:t>) o descargarlo.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Conceptualmente, descargar un archivo implica escribir sus contenidos a un archivo en el disco. Python funciona exactamente así.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Esto es distinto a como pensamos descargar un archivo mediante un browser.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945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Un digresión sobre responses…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Una opción es definir un archivo mediante la función </a:t>
            </a:r>
            <a:r>
              <a:rPr lang="es-ES" sz="2500" dirty="0">
                <a:latin typeface="Consolas" panose="020B0609020204030204" pitchFamily="49" charset="0"/>
              </a:rPr>
              <a:t>open</a:t>
            </a:r>
            <a:r>
              <a:rPr lang="es-ES" sz="2500" dirty="0">
                <a:latin typeface="+mj-lt"/>
              </a:rPr>
              <a:t> de la standard </a:t>
            </a:r>
            <a:r>
              <a:rPr lang="es-ES" sz="2500" dirty="0" err="1">
                <a:latin typeface="+mj-lt"/>
              </a:rPr>
              <a:t>library</a:t>
            </a:r>
            <a:r>
              <a:rPr lang="es-ES" sz="2500" dirty="0">
                <a:latin typeface="+mj-lt"/>
              </a:rPr>
              <a:t> y después usar el método </a:t>
            </a:r>
            <a:r>
              <a:rPr lang="es-ES" sz="2500" dirty="0" err="1">
                <a:latin typeface="Consolas" panose="020B0609020204030204" pitchFamily="49" charset="0"/>
              </a:rPr>
              <a:t>write</a:t>
            </a:r>
            <a:r>
              <a:rPr lang="es-ES" sz="25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Pero luego tendríamos que usar el método </a:t>
            </a:r>
            <a:r>
              <a:rPr lang="es-ES" sz="2500" dirty="0" err="1">
                <a:latin typeface="Consolas" panose="020B0609020204030204" pitchFamily="49" charset="0"/>
              </a:rPr>
              <a:t>close</a:t>
            </a:r>
            <a:r>
              <a:rPr lang="es-ES" sz="2500" dirty="0">
                <a:latin typeface="+mj-lt"/>
              </a:rPr>
              <a:t> para cerrarlo, o corremos el riesgo de que quede bloqueado.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Los </a:t>
            </a:r>
            <a:r>
              <a:rPr lang="es-ES" sz="2500" dirty="0" err="1">
                <a:latin typeface="+mj-lt"/>
              </a:rPr>
              <a:t>context</a:t>
            </a:r>
            <a:r>
              <a:rPr lang="es-ES" sz="2500" dirty="0">
                <a:latin typeface="+mj-lt"/>
              </a:rPr>
              <a:t> managers de Python se encargan de que este proceso sea más simple y menos proclive a errores.</a:t>
            </a:r>
            <a:endParaRPr lang="es-ES" sz="2500" dirty="0">
              <a:latin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</a:t>
            </a:r>
            <a:r>
              <a:rPr lang="es-ES" sz="2500" dirty="0" err="1">
                <a:latin typeface="+mj-lt"/>
              </a:rPr>
              <a:t>keyword</a:t>
            </a:r>
            <a:r>
              <a:rPr lang="es-ES" sz="2500" dirty="0">
                <a:latin typeface="+mj-lt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with</a:t>
            </a:r>
            <a:r>
              <a:rPr lang="es-ES" sz="2500" dirty="0">
                <a:latin typeface="+mj-lt"/>
              </a:rPr>
              <a:t> inicia un </a:t>
            </a:r>
            <a:r>
              <a:rPr lang="es-ES" sz="2500" dirty="0" err="1">
                <a:latin typeface="+mj-lt"/>
              </a:rPr>
              <a:t>context</a:t>
            </a:r>
            <a:r>
              <a:rPr lang="es-ES" sz="2500" dirty="0">
                <a:latin typeface="+mj-lt"/>
              </a:rPr>
              <a:t> manager; básicamente sigue la lógica de “con este objeto, hacer esta cosa y luego cerrarlo”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4925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Un digresión sobre responses…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with</a:t>
            </a:r>
            <a:r>
              <a:rPr lang="es-ES" sz="2500" dirty="0">
                <a:latin typeface="Consolas" panose="020B0609020204030204" pitchFamily="49" charset="0"/>
              </a:rPr>
              <a:t> open(“archivo.png”, “</a:t>
            </a:r>
            <a:r>
              <a:rPr lang="es-ES" sz="2500" dirty="0" err="1">
                <a:latin typeface="Consolas" panose="020B0609020204030204" pitchFamily="49" charset="0"/>
              </a:rPr>
              <a:t>wb</a:t>
            </a:r>
            <a:r>
              <a:rPr lang="es-ES" sz="2500" dirty="0">
                <a:latin typeface="Consolas" panose="020B0609020204030204" pitchFamily="49" charset="0"/>
              </a:rPr>
              <a:t>”) as f:</a:t>
            </a:r>
          </a:p>
          <a:p>
            <a:pPr lvl="1"/>
            <a:r>
              <a:rPr lang="es-UY" sz="2500" dirty="0">
                <a:latin typeface="Consolas" panose="020B0609020204030204" pitchFamily="49" charset="0"/>
              </a:rPr>
              <a:t>	</a:t>
            </a:r>
            <a:r>
              <a:rPr lang="es-UY" sz="2500" dirty="0" err="1">
                <a:latin typeface="Consolas" panose="020B0609020204030204" pitchFamily="49" charset="0"/>
              </a:rPr>
              <a:t>f.write</a:t>
            </a:r>
            <a:r>
              <a:rPr lang="es-UY" sz="2500" dirty="0">
                <a:latin typeface="Consolas" panose="020B0609020204030204" pitchFamily="49" charset="0"/>
              </a:rPr>
              <a:t>(</a:t>
            </a:r>
            <a:r>
              <a:rPr lang="es-UY" sz="2500" dirty="0" err="1">
                <a:latin typeface="Consolas" panose="020B0609020204030204" pitchFamily="49" charset="0"/>
              </a:rPr>
              <a:t>r.contents</a:t>
            </a:r>
            <a:r>
              <a:rPr lang="es-UY" sz="2500" dirty="0"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Algunos detalles: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El primer argumento de </a:t>
            </a:r>
            <a:r>
              <a:rPr lang="es-UY" sz="2500" dirty="0">
                <a:latin typeface="Consolas" panose="020B0609020204030204" pitchFamily="49" charset="0"/>
              </a:rPr>
              <a:t>open</a:t>
            </a:r>
            <a:r>
              <a:rPr lang="es-UY" sz="2500" dirty="0">
                <a:latin typeface="+mj-lt"/>
              </a:rPr>
              <a:t> es la ruta al archivo donde queremos que se guarde el contenido. En este caso lo va a guardar en donde sea que estemos trabajando.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El segundo argumento es el modo en el que se abre. “</a:t>
            </a:r>
            <a:r>
              <a:rPr lang="es-UY" sz="2500" dirty="0" err="1">
                <a:latin typeface="+mj-lt"/>
              </a:rPr>
              <a:t>wb</a:t>
            </a:r>
            <a:r>
              <a:rPr lang="es-UY" sz="2500" dirty="0">
                <a:latin typeface="+mj-lt"/>
              </a:rPr>
              <a:t>” indica “</a:t>
            </a:r>
            <a:r>
              <a:rPr lang="es-UY" sz="2500" dirty="0" err="1">
                <a:latin typeface="+mj-lt"/>
              </a:rPr>
              <a:t>write</a:t>
            </a:r>
            <a:r>
              <a:rPr lang="es-UY" sz="2500" dirty="0">
                <a:latin typeface="+mj-lt"/>
              </a:rPr>
              <a:t> </a:t>
            </a:r>
            <a:r>
              <a:rPr lang="es-UY" sz="2500" dirty="0" err="1">
                <a:latin typeface="+mj-lt"/>
              </a:rPr>
              <a:t>binary</a:t>
            </a:r>
            <a:r>
              <a:rPr lang="es-UY" sz="2500" dirty="0">
                <a:latin typeface="+mj-lt"/>
              </a:rPr>
              <a:t>”, o sea escribir un archivo binario. Si fuera un archivo .</a:t>
            </a:r>
            <a:r>
              <a:rPr lang="es-UY" sz="2500" dirty="0" err="1">
                <a:latin typeface="+mj-lt"/>
              </a:rPr>
              <a:t>txt</a:t>
            </a:r>
            <a:r>
              <a:rPr lang="es-UY" sz="2500" dirty="0">
                <a:latin typeface="+mj-lt"/>
              </a:rPr>
              <a:t> pondríamos solamente “w”.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UY" sz="2500" dirty="0">
                <a:latin typeface="+mj-lt"/>
              </a:rPr>
              <a:t>Una vez hecho esto, el archivo que quedará guardado.</a:t>
            </a:r>
          </a:p>
        </p:txBody>
      </p:sp>
    </p:spTree>
    <p:extLst>
      <p:ext uri="{BB962C8B-B14F-4D97-AF65-F5344CB8AC3E}">
        <p14:creationId xmlns:p14="http://schemas.microsoft.com/office/powerpoint/2010/main" val="350984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La función </a:t>
            </a:r>
            <a:r>
              <a:rPr lang="es-ES" sz="4000" dirty="0">
                <a:latin typeface="Consolas" panose="020B0609020204030204" pitchFamily="49" charset="0"/>
              </a:rPr>
              <a:t>post()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Cada vez que necesitemos que “darle algo” al sitio estamos en el universo de </a:t>
            </a:r>
            <a:r>
              <a:rPr lang="es-ES" sz="2500" dirty="0">
                <a:latin typeface="Consolas" panose="020B0609020204030204" pitchFamily="49" charset="0"/>
              </a:rPr>
              <a:t>post().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proceso es tan simple como invocarlo con la URL del sitio y un conjunto de datos en el formato que el servidor espera: </a:t>
            </a:r>
            <a:r>
              <a:rPr lang="es-ES" sz="2500" dirty="0" err="1">
                <a:latin typeface="Consolas" panose="020B0609020204030204" pitchFamily="49" charset="0"/>
              </a:rPr>
              <a:t>requests.post</a:t>
            </a:r>
            <a:r>
              <a:rPr lang="es-ES" sz="2500" dirty="0">
                <a:latin typeface="Consolas" panose="020B0609020204030204" pitchFamily="49" charset="0"/>
              </a:rPr>
              <a:t>(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“https://unaurl.com”</a:t>
            </a:r>
            <a:r>
              <a:rPr lang="es-ES" sz="2500" dirty="0">
                <a:latin typeface="Consolas" panose="020B0609020204030204" pitchFamily="49" charset="0"/>
              </a:rPr>
              <a:t>, data={“var1”: “a”, “var2”: “b”}).</a:t>
            </a:r>
          </a:p>
        </p:txBody>
      </p:sp>
    </p:spTree>
    <p:extLst>
      <p:ext uri="{BB962C8B-B14F-4D97-AF65-F5344CB8AC3E}">
        <p14:creationId xmlns:p14="http://schemas.microsoft.com/office/powerpoint/2010/main" val="284601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La clase </a:t>
            </a:r>
            <a:r>
              <a:rPr lang="es-ES" sz="4000" dirty="0" err="1">
                <a:latin typeface="Consolas" panose="020B0609020204030204" pitchFamily="49" charset="0"/>
              </a:rPr>
              <a:t>Session</a:t>
            </a:r>
            <a:r>
              <a:rPr lang="es-ES" sz="4000" dirty="0">
                <a:latin typeface="Consolas" panose="020B0609020204030204" pitchFamily="49" charset="0"/>
              </a:rPr>
              <a:t>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Session</a:t>
            </a:r>
            <a:r>
              <a:rPr lang="es-ES" sz="2500" dirty="0">
                <a:latin typeface="+mj-lt"/>
              </a:rPr>
              <a:t> representa una sesión de consultas.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Reutiliza la conexión subyacente a cualquier </a:t>
            </a:r>
            <a:r>
              <a:rPr lang="es-ES" sz="2500" dirty="0" err="1">
                <a:latin typeface="Consolas" panose="020B0609020204030204" pitchFamily="49" charset="0"/>
              </a:rPr>
              <a:t>Request</a:t>
            </a:r>
            <a:r>
              <a:rPr lang="es-ES" sz="2500" dirty="0">
                <a:latin typeface="+mj-lt"/>
              </a:rPr>
              <a:t> con el objetivo de reducir el tiempo de ejecución.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Permite mantener el mismo set de características para todas las consultas generadas desde la sesión.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ejemplo, si para interactuar con un sitio web necesito estar </a:t>
            </a:r>
            <a:r>
              <a:rPr lang="es-ES" sz="2500" dirty="0" err="1">
                <a:latin typeface="+mj-lt"/>
              </a:rPr>
              <a:t>logueado</a:t>
            </a:r>
            <a:r>
              <a:rPr lang="es-ES" sz="2500" dirty="0">
                <a:latin typeface="+mj-lt"/>
              </a:rPr>
              <a:t>, lo más simple es crear una </a:t>
            </a:r>
            <a:r>
              <a:rPr lang="es-ES" sz="2500" dirty="0" err="1">
                <a:latin typeface="Consolas" panose="020B0609020204030204" pitchFamily="49" charset="0"/>
              </a:rPr>
              <a:t>Session</a:t>
            </a:r>
            <a:r>
              <a:rPr lang="es-ES" sz="2500" dirty="0">
                <a:latin typeface="+mj-lt"/>
              </a:rPr>
              <a:t> con las credenciales y disparar los métodos desde ahí.</a:t>
            </a:r>
            <a:endParaRPr lang="es-E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9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B61B9-176B-45D7-AE4D-456E55F0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s-ES" dirty="0"/>
              <a:t>Para agregar diapositivas nuevas, siempre duplicar la segunda diapo.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7AEAE2-0DB7-4900-8F56-DA8754D31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3525" y="6466901"/>
            <a:ext cx="350475" cy="280283"/>
          </a:xfrm>
        </p:spPr>
        <p:txBody>
          <a:bodyPr/>
          <a:lstStyle/>
          <a:p>
            <a:fld id="{7BA84942-A49F-4CDB-AC25-E53D8F07F697}" type="slidenum">
              <a:rPr lang="es-ES" sz="1350">
                <a:solidFill>
                  <a:schemeClr val="tx1"/>
                </a:solidFill>
                <a:latin typeface="Abadi" panose="020B0604020104020204" pitchFamily="34" charset="0"/>
              </a:rPr>
              <a:t>15</a:t>
            </a:fld>
            <a:endParaRPr lang="es-ES" sz="135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15DE1-81AE-4A54-BD12-646DDF13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5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0054"/>
            <a:ext cx="9144000" cy="573794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105948-E723-46D3-A037-EE750DDF3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3" y="0"/>
            <a:ext cx="1786269" cy="1120054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42D39DB-B8FD-4FD7-84C8-D6054EB9046C}"/>
              </a:ext>
            </a:extLst>
          </p:cNvPr>
          <p:cNvSpPr txBox="1">
            <a:spLocks/>
          </p:cNvSpPr>
          <p:nvPr/>
        </p:nvSpPr>
        <p:spPr>
          <a:xfrm>
            <a:off x="0" y="174538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latin typeface="Consolas" panose="020B0609020204030204" pitchFamily="49" charset="0"/>
              </a:rPr>
              <a:t>requests</a:t>
            </a:r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C649FE-BB86-45F2-BEAE-6E95AFFB910F}"/>
              </a:ext>
            </a:extLst>
          </p:cNvPr>
          <p:cNvSpPr txBox="1">
            <a:spLocks/>
          </p:cNvSpPr>
          <p:nvPr/>
        </p:nvSpPr>
        <p:spPr>
          <a:xfrm>
            <a:off x="99134" y="318595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Análisis de datos con Python | </a:t>
            </a:r>
            <a:r>
              <a:rPr lang="es-ES" sz="4000"/>
              <a:t>Scraping</a:t>
            </a:r>
            <a:endParaRPr lang="es-ES" sz="4000" dirty="0"/>
          </a:p>
          <a:p>
            <a:r>
              <a:rPr lang="es-ES" sz="2600" dirty="0"/>
              <a:t>Rafael Xavier, 2021</a:t>
            </a:r>
          </a:p>
        </p:txBody>
      </p:sp>
    </p:spTree>
    <p:extLst>
      <p:ext uri="{BB962C8B-B14F-4D97-AF65-F5344CB8AC3E}">
        <p14:creationId xmlns:p14="http://schemas.microsoft.com/office/powerpoint/2010/main" val="270236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Otras definiciones útiles para el curso 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Header</a:t>
            </a:r>
            <a:r>
              <a:rPr lang="es-ES" sz="2500" dirty="0">
                <a:latin typeface="+mj-lt"/>
              </a:rPr>
              <a:t>: información adicional que se envía en una </a:t>
            </a:r>
            <a:r>
              <a:rPr lang="es-ES" sz="2500" dirty="0" err="1">
                <a:latin typeface="+mj-lt"/>
              </a:rPr>
              <a:t>request</a:t>
            </a:r>
            <a:r>
              <a:rPr lang="es-ES" sz="2500" dirty="0">
                <a:latin typeface="+mj-lt"/>
              </a:rPr>
              <a:t> o response.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Cookie: pequeños datos que el servidor envía al cliente y que el cliente reenvía cuando hace una nueva </a:t>
            </a:r>
            <a:r>
              <a:rPr lang="es-ES" sz="2500" dirty="0" err="1">
                <a:latin typeface="+mj-lt"/>
              </a:rPr>
              <a:t>request</a:t>
            </a:r>
            <a:r>
              <a:rPr lang="es-ES" sz="2500" dirty="0">
                <a:latin typeface="+mj-lt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Payload</a:t>
            </a:r>
            <a:r>
              <a:rPr lang="es-ES" sz="2500" dirty="0">
                <a:latin typeface="+mj-lt"/>
              </a:rPr>
              <a:t>: datos enviados en una </a:t>
            </a:r>
            <a:r>
              <a:rPr lang="es-ES" sz="2500" dirty="0" err="1">
                <a:latin typeface="+mj-lt"/>
              </a:rPr>
              <a:t>request</a:t>
            </a:r>
            <a:r>
              <a:rPr lang="es-ES" sz="2500" dirty="0">
                <a:latin typeface="+mj-lt"/>
              </a:rPr>
              <a:t> PUT o POST.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+mj-lt"/>
              </a:rPr>
              <a:t>Parse</a:t>
            </a:r>
            <a:r>
              <a:rPr lang="es-ES" sz="2500" dirty="0">
                <a:latin typeface="+mj-lt"/>
              </a:rPr>
              <a:t>(ar): procesar un HTML para extraer elementos específicos</a:t>
            </a:r>
            <a:endParaRPr lang="es-ES" sz="2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3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Introducción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es un paquete de Python para interactuar con páginas web.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No es el único: Python tiene por defecto </a:t>
            </a:r>
            <a:r>
              <a:rPr lang="es-ES" sz="2500" dirty="0" err="1">
                <a:latin typeface="Consolas" panose="020B0609020204030204" pitchFamily="49" charset="0"/>
              </a:rPr>
              <a:t>urllib</a:t>
            </a:r>
            <a:r>
              <a:rPr lang="es-ES" sz="2500" dirty="0">
                <a:latin typeface="+mj-lt"/>
              </a:rPr>
              <a:t> y </a:t>
            </a:r>
            <a:r>
              <a:rPr lang="es-ES" sz="2500" dirty="0">
                <a:latin typeface="Consolas" panose="020B0609020204030204" pitchFamily="49" charset="0"/>
              </a:rPr>
              <a:t>urllib3</a:t>
            </a:r>
            <a:r>
              <a:rPr lang="es-ES" sz="2500" dirty="0">
                <a:latin typeface="+mj-lt"/>
              </a:rPr>
              <a:t> es un paquete de terceros popular.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API de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es simple y hace fácil abstraerse de los detalles de los protocolos HTTP.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Como es de terceros, para usarlo hay que instalarlo primero con </a:t>
            </a:r>
            <a:r>
              <a:rPr lang="es-ES" sz="2500" dirty="0" err="1">
                <a:latin typeface="Consolas" panose="020B0609020204030204" pitchFamily="49" charset="0"/>
              </a:rPr>
              <a:t>pip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install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(está preinstalado en </a:t>
            </a:r>
            <a:r>
              <a:rPr lang="es-ES" sz="2500" dirty="0" err="1">
                <a:latin typeface="+mj-lt"/>
              </a:rPr>
              <a:t>Colab</a:t>
            </a:r>
            <a:r>
              <a:rPr lang="es-ES" sz="2500" dirty="0">
                <a:latin typeface="+mj-lt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Junto con </a:t>
            </a:r>
            <a:r>
              <a:rPr lang="es-ES" sz="2500" dirty="0" err="1">
                <a:latin typeface="Consolas" panose="020B0609020204030204" pitchFamily="49" charset="0"/>
              </a:rPr>
              <a:t>BeautifulSoup</a:t>
            </a:r>
            <a:r>
              <a:rPr lang="es-ES" sz="2500" dirty="0">
                <a:latin typeface="+mj-lt"/>
              </a:rPr>
              <a:t> y </a:t>
            </a:r>
            <a:r>
              <a:rPr lang="es-ES" sz="2500" dirty="0" err="1">
                <a:latin typeface="Consolas" panose="020B0609020204030204" pitchFamily="49" charset="0"/>
              </a:rPr>
              <a:t>Selenium</a:t>
            </a:r>
            <a:r>
              <a:rPr lang="es-ES" sz="2500" dirty="0">
                <a:latin typeface="+mj-lt"/>
              </a:rPr>
              <a:t> forman el trío de paquetes básicos para </a:t>
            </a:r>
            <a:r>
              <a:rPr lang="es-ES" sz="2500" dirty="0" err="1">
                <a:latin typeface="+mj-lt"/>
              </a:rPr>
              <a:t>scraping</a:t>
            </a:r>
            <a:r>
              <a:rPr lang="es-ES" sz="2500" dirty="0">
                <a:latin typeface="+mj-lt"/>
              </a:rPr>
              <a:t>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47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Interacciones con un sitio web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forma que interactuamos con Internet está definida en los protocolos HTTP. Los clásicos son GET (para consultar) y POST (para crear un objeto), pero hay otros.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más que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contempla la mayoría de los protocolos relevantes, lo más probable es que terminemos usando GET casi siempre.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hace consultas GET a través de la función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Todas las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hechas por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devuelven un objeto </a:t>
            </a:r>
            <a:r>
              <a:rPr lang="es-ES" sz="2500" dirty="0">
                <a:latin typeface="Consolas" panose="020B0609020204030204" pitchFamily="49" charset="0"/>
              </a:rPr>
              <a:t>Response</a:t>
            </a:r>
            <a:r>
              <a:rPr lang="es-ES" sz="2500" dirty="0">
                <a:latin typeface="+mj-lt"/>
              </a:rPr>
              <a:t>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4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Definiciones de </a:t>
            </a:r>
            <a:r>
              <a:rPr lang="es-ES" sz="4000" dirty="0" err="1">
                <a:latin typeface="+mj-lt"/>
              </a:rPr>
              <a:t>request</a:t>
            </a:r>
            <a:r>
              <a:rPr lang="es-ES" sz="4000" dirty="0">
                <a:latin typeface="+mj-lt"/>
              </a:rPr>
              <a:t> y response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Un </a:t>
            </a:r>
            <a:r>
              <a:rPr lang="es-ES" sz="2500" b="1" dirty="0">
                <a:latin typeface="+mj-lt"/>
              </a:rPr>
              <a:t>pedido</a:t>
            </a:r>
            <a:r>
              <a:rPr lang="es-ES" sz="2500" dirty="0">
                <a:latin typeface="+mj-lt"/>
              </a:rPr>
              <a:t> que una computadora le hace a un servidor.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Cuando ingresamos una URL en un browser estamos haciendo un pedido a un servidor para que muestre sus contenidos.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Hay varios tipos de </a:t>
            </a:r>
            <a:r>
              <a:rPr lang="es-ES" sz="2500" dirty="0" err="1">
                <a:latin typeface="+mj-lt"/>
              </a:rPr>
              <a:t>requests</a:t>
            </a:r>
            <a:r>
              <a:rPr lang="es-ES" sz="2500" dirty="0">
                <a:latin typeface="+mj-lt"/>
              </a:rPr>
              <a:t>, el más común es GET, pero también POST y PUT.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La respuesta al pedido es una response, que puede contener texto, imágenes, etc.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72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La función </a:t>
            </a:r>
            <a:r>
              <a:rPr lang="es-ES" sz="4000" dirty="0" err="1">
                <a:latin typeface="Consolas" panose="020B0609020204030204" pitchFamily="49" charset="0"/>
              </a:rPr>
              <a:t>get</a:t>
            </a:r>
            <a:r>
              <a:rPr lang="es-ES" sz="4000" dirty="0">
                <a:latin typeface="Consolas" panose="020B0609020204030204" pitchFamily="49" charset="0"/>
              </a:rPr>
              <a:t>()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Cada vez que necesitemos que el sitio “entregue algo” estamos en el universo de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El proceso es tan simple como invocarlo con la URL del sitio: </a:t>
            </a:r>
            <a:r>
              <a:rPr lang="es-ES" sz="2500" dirty="0" err="1">
                <a:latin typeface="Consolas" panose="020B0609020204030204" pitchFamily="49" charset="0"/>
              </a:rPr>
              <a:t>requests.get</a:t>
            </a:r>
            <a:r>
              <a:rPr lang="es-ES" sz="2500" dirty="0">
                <a:latin typeface="Consolas" panose="020B0609020204030204" pitchFamily="49" charset="0"/>
              </a:rPr>
              <a:t>(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“https://unaurl.com”</a:t>
            </a:r>
            <a:r>
              <a:rPr lang="es-ES" sz="2500" dirty="0">
                <a:latin typeface="Consolas" panose="020B0609020204030204" pitchFamily="49" charset="0"/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Es trivial pasar parámetros al sitio web para customizar la consulta con un diccionario: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5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2500" dirty="0"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fuera necesario también podemos pasar </a:t>
            </a:r>
            <a:r>
              <a:rPr lang="es-ES" sz="2500" dirty="0" err="1">
                <a:latin typeface="+mj-lt"/>
              </a:rPr>
              <a:t>headers</a:t>
            </a:r>
            <a:r>
              <a:rPr lang="es-ES" sz="2500" dirty="0">
                <a:latin typeface="+mj-lt"/>
              </a:rPr>
              <a:t> o cookies, o credenciales para autenticación.</a:t>
            </a:r>
            <a:endParaRPr lang="es-UY" sz="2500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939DAF-250D-4911-8AAE-F2889B1788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687"/>
          <a:stretch/>
        </p:blipFill>
        <p:spPr>
          <a:xfrm>
            <a:off x="685800" y="4402205"/>
            <a:ext cx="7952770" cy="487942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45B7837-6538-4349-9C33-1F44488DA034}"/>
              </a:ext>
            </a:extLst>
          </p:cNvPr>
          <p:cNvSpPr/>
          <p:nvPr/>
        </p:nvSpPr>
        <p:spPr>
          <a:xfrm>
            <a:off x="6158523" y="4347500"/>
            <a:ext cx="2480047" cy="48794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1892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Objetos </a:t>
            </a:r>
            <a:r>
              <a:rPr lang="es-ES" sz="4000" dirty="0">
                <a:latin typeface="Consolas" panose="020B0609020204030204" pitchFamily="49" charset="0"/>
              </a:rPr>
              <a:t>Response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Consolas" panose="020B0609020204030204" pitchFamily="49" charset="0"/>
              </a:rPr>
              <a:t>Response</a:t>
            </a:r>
            <a:r>
              <a:rPr lang="es-ES" sz="2500" dirty="0">
                <a:latin typeface="+mj-lt"/>
              </a:rPr>
              <a:t> representa la respuesta que el sitio web devuelve a la consulta.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Atributos más útiles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status_code</a:t>
            </a:r>
            <a:r>
              <a:rPr lang="es-ES" sz="2500" dirty="0">
                <a:latin typeface="+mj-lt"/>
              </a:rPr>
              <a:t>: devuelve el código que indica si la consulta fue exitosa o no (</a:t>
            </a:r>
            <a:r>
              <a:rPr lang="es-ES" sz="2500" dirty="0">
                <a:latin typeface="+mj-lt"/>
                <a:hlinkClick r:id="rId5"/>
              </a:rPr>
              <a:t>ver</a:t>
            </a:r>
            <a:r>
              <a:rPr lang="es-ES" sz="2500" dirty="0">
                <a:latin typeface="+mj-lt"/>
              </a:rPr>
              <a:t>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text</a:t>
            </a:r>
            <a:r>
              <a:rPr lang="es-ES" sz="2500" dirty="0">
                <a:latin typeface="+mj-lt"/>
              </a:rPr>
              <a:t>: devuelve la página web en formato texto. Si el sitio se carga server-</a:t>
            </a:r>
            <a:r>
              <a:rPr lang="es-ES" sz="2500" dirty="0" err="1">
                <a:latin typeface="+mj-lt"/>
              </a:rPr>
              <a:t>side</a:t>
            </a:r>
            <a:r>
              <a:rPr lang="es-ES" sz="2500" dirty="0">
                <a:latin typeface="+mj-lt"/>
              </a:rPr>
              <a:t>, </a:t>
            </a:r>
            <a:r>
              <a:rPr lang="es-ES" sz="2500" dirty="0" err="1">
                <a:latin typeface="+mj-lt"/>
              </a:rPr>
              <a:t>text</a:t>
            </a:r>
            <a:r>
              <a:rPr lang="es-ES" sz="2500" dirty="0">
                <a:latin typeface="+mj-lt"/>
              </a:rPr>
              <a:t> devuelve el HTML completo.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 err="1">
                <a:latin typeface="Consolas" panose="020B0609020204030204" pitchFamily="49" charset="0"/>
              </a:rPr>
              <a:t>content</a:t>
            </a:r>
            <a:r>
              <a:rPr lang="es-ES" sz="2500" dirty="0">
                <a:latin typeface="+mj-lt"/>
              </a:rPr>
              <a:t>: devuelve un objeto binario (Excel, PDF, imagen, </a:t>
            </a:r>
            <a:r>
              <a:rPr lang="es-ES" sz="2500" dirty="0" err="1">
                <a:latin typeface="+mj-lt"/>
              </a:rPr>
              <a:t>etc</a:t>
            </a:r>
            <a:r>
              <a:rPr lang="es-ES" sz="2500" dirty="0">
                <a:latin typeface="+mj-lt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Además, </a:t>
            </a:r>
            <a:r>
              <a:rPr lang="es-ES" sz="2500" dirty="0" err="1">
                <a:latin typeface="Consolas" panose="020B0609020204030204" pitchFamily="49" charset="0"/>
              </a:rPr>
              <a:t>json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decodifica el contenido a JSON.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047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Flujo de trabajo usual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Identificar la URL relevante.</a:t>
            </a:r>
          </a:p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Hacer un </a:t>
            </a:r>
            <a:r>
              <a:rPr lang="es-ES" sz="2500" dirty="0" err="1">
                <a:latin typeface="Consolas" panose="020B0609020204030204" pitchFamily="49" charset="0"/>
              </a:rPr>
              <a:t>requests.get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y guardarlo en una variable (digamos r)</a:t>
            </a:r>
          </a:p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A veces queremos chequear que la consulta fue exitosa con </a:t>
            </a:r>
            <a:r>
              <a:rPr lang="es-ES" sz="2500" dirty="0" err="1">
                <a:latin typeface="Consolas" panose="020B0609020204030204" pitchFamily="49" charset="0"/>
              </a:rPr>
              <a:t>r.status_code</a:t>
            </a:r>
            <a:endParaRPr lang="es-ES" sz="2500" dirty="0">
              <a:latin typeface="Consolas" panose="020B0609020204030204" pitchFamily="49" charset="0"/>
            </a:endParaRPr>
          </a:p>
          <a:p>
            <a:pPr marL="571500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Definir tipo de respuesta:</a:t>
            </a:r>
          </a:p>
          <a:p>
            <a:pPr marL="1028700" lvl="1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Archivo binario? </a:t>
            </a:r>
            <a:r>
              <a:rPr lang="es-ES" sz="2500" dirty="0" err="1">
                <a:latin typeface="Consolas" panose="020B0609020204030204" pitchFamily="49" charset="0"/>
              </a:rPr>
              <a:t>r.content</a:t>
            </a:r>
            <a:endParaRPr lang="es-ES" sz="2500" dirty="0">
              <a:latin typeface="Consolas" panose="020B0609020204030204" pitchFamily="49" charset="0"/>
            </a:endParaRPr>
          </a:p>
          <a:p>
            <a:pPr marL="1028700" lvl="1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JSON? </a:t>
            </a:r>
            <a:r>
              <a:rPr lang="es-ES" sz="2500" dirty="0" err="1">
                <a:latin typeface="Consolas" panose="020B0609020204030204" pitchFamily="49" charset="0"/>
              </a:rPr>
              <a:t>r.json</a:t>
            </a:r>
            <a:r>
              <a:rPr lang="es-ES" sz="2500" dirty="0">
                <a:latin typeface="Consolas" panose="020B0609020204030204" pitchFamily="49" charset="0"/>
              </a:rPr>
              <a:t>()</a:t>
            </a:r>
          </a:p>
          <a:p>
            <a:pPr marL="1028700" lvl="1" indent="-571500">
              <a:buFont typeface="+mj-lt"/>
              <a:buAutoNum type="arabicPeriod"/>
            </a:pPr>
            <a:r>
              <a:rPr lang="es-ES" sz="2500" dirty="0">
                <a:latin typeface="+mj-lt"/>
              </a:rPr>
              <a:t>Resto de las situaciones? </a:t>
            </a:r>
            <a:r>
              <a:rPr lang="es-ES" sz="2500" dirty="0" err="1">
                <a:latin typeface="Consolas" panose="020B0609020204030204" pitchFamily="49" charset="0"/>
              </a:rPr>
              <a:t>r.text</a:t>
            </a:r>
            <a:r>
              <a:rPr lang="es-ES" sz="2500" dirty="0">
                <a:latin typeface="Consolas" panose="020B0609020204030204" pitchFamily="49" charset="0"/>
              </a:rPr>
              <a:t> </a:t>
            </a:r>
            <a:r>
              <a:rPr lang="es-ES" sz="2500" dirty="0">
                <a:latin typeface="+mj-lt"/>
              </a:rPr>
              <a:t>devuelve el HTML renderizado por el servidor.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50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Manipulación de los contenidos</a:t>
            </a:r>
            <a:endParaRPr lang="es-UY" sz="4000" dirty="0">
              <a:latin typeface="Consolas" panose="020B0609020204030204" pitchFamily="49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Los siguientes pasos dependerán de qué queremos hacer con los contenidos.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es un archivo binario o un JSON podemos descargarlo o leerlo, pero esencialmente el trabajo de </a:t>
            </a:r>
            <a:r>
              <a:rPr lang="es-ES" sz="2500" dirty="0" err="1">
                <a:latin typeface="+mj-lt"/>
              </a:rPr>
              <a:t>scraping</a:t>
            </a:r>
            <a:r>
              <a:rPr lang="es-ES" sz="2500" dirty="0">
                <a:latin typeface="+mj-lt"/>
              </a:rPr>
              <a:t> terminó.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estamos trabajando con texto hay varias avenidas: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Podemos procesar el HTML con el paquete </a:t>
            </a:r>
            <a:r>
              <a:rPr lang="es-ES" sz="2500" dirty="0">
                <a:latin typeface="Consolas" panose="020B0609020204030204" pitchFamily="49" charset="0"/>
              </a:rPr>
              <a:t>re</a:t>
            </a:r>
            <a:r>
              <a:rPr lang="es-ES" sz="2500" dirty="0">
                <a:latin typeface="+mj-lt"/>
              </a:rPr>
              <a:t> incluido en la standard </a:t>
            </a:r>
            <a:r>
              <a:rPr lang="es-ES" sz="2500" dirty="0" err="1">
                <a:latin typeface="+mj-lt"/>
              </a:rPr>
              <a:t>library</a:t>
            </a:r>
            <a:r>
              <a:rPr lang="es-ES" sz="2500" dirty="0">
                <a:latin typeface="+mj-lt"/>
              </a:rPr>
              <a:t> de Python.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Para casos más complejos podemos apoyarnos en </a:t>
            </a:r>
            <a:r>
              <a:rPr lang="es-ES" sz="2500" dirty="0" err="1">
                <a:latin typeface="+mj-lt"/>
              </a:rPr>
              <a:t>BeautifulSoup</a:t>
            </a:r>
            <a:r>
              <a:rPr lang="es-ES" sz="2500" dirty="0">
                <a:latin typeface="+mj-lt"/>
              </a:rPr>
              <a:t>.</a:t>
            </a:r>
            <a:endParaRPr lang="es-UY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46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n 28">
            <a:extLst>
              <a:ext uri="{FF2B5EF4-FFF2-40B4-BE49-F238E27FC236}">
                <a16:creationId xmlns:a16="http://schemas.microsoft.com/office/drawing/2014/main" id="{B444FE0B-2681-4FB9-A1BC-B27941B825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83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6911"/>
            <a:ext cx="9144000" cy="5510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898813-2E7B-40F0-B883-E71C19C45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09"/>
            <a:ext cx="1786269" cy="1120054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A02FEA-7976-4581-A1B7-1193EAFC85F7}"/>
              </a:ext>
            </a:extLst>
          </p:cNvPr>
          <p:cNvSpPr txBox="1">
            <a:spLocks/>
          </p:cNvSpPr>
          <p:nvPr/>
        </p:nvSpPr>
        <p:spPr>
          <a:xfrm>
            <a:off x="8454213" y="6451705"/>
            <a:ext cx="689787" cy="2568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84942-A49F-4CDB-AC25-E53D8F07F697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F011D5-4CAD-4D34-9FCF-4D0A8B43F583}"/>
              </a:ext>
            </a:extLst>
          </p:cNvPr>
          <p:cNvSpPr txBox="1"/>
          <p:nvPr/>
        </p:nvSpPr>
        <p:spPr>
          <a:xfrm>
            <a:off x="266330" y="1003177"/>
            <a:ext cx="8611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latin typeface="+mj-lt"/>
              </a:rPr>
              <a:t>Un digresión sobre responses…</a:t>
            </a:r>
            <a:endParaRPr lang="es-UY" sz="40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B936E-ECA1-4BFE-A551-68C90E757FFD}"/>
              </a:ext>
            </a:extLst>
          </p:cNvPr>
          <p:cNvSpPr txBox="1"/>
          <p:nvPr/>
        </p:nvSpPr>
        <p:spPr>
          <a:xfrm>
            <a:off x="266330" y="1946843"/>
            <a:ext cx="861134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Una </a:t>
            </a:r>
            <a:r>
              <a:rPr lang="es-ES" sz="2500" dirty="0">
                <a:latin typeface="Consolas" panose="020B0609020204030204" pitchFamily="49" charset="0"/>
              </a:rPr>
              <a:t>Response</a:t>
            </a:r>
            <a:r>
              <a:rPr lang="es-ES" sz="2500" dirty="0">
                <a:latin typeface="+mj-lt"/>
              </a:rPr>
              <a:t> de </a:t>
            </a:r>
            <a:r>
              <a:rPr lang="es-ES" sz="2500" dirty="0" err="1">
                <a:latin typeface="Consolas" panose="020B0609020204030204" pitchFamily="49" charset="0"/>
              </a:rPr>
              <a:t>requests</a:t>
            </a:r>
            <a:r>
              <a:rPr lang="es-ES" sz="2500" dirty="0">
                <a:latin typeface="+mj-lt"/>
              </a:rPr>
              <a:t> puede contener un archivo binario.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Si le pasamos una URL que apunta a un archivo a </a:t>
            </a:r>
            <a:r>
              <a:rPr lang="es-ES" sz="2500" dirty="0" err="1">
                <a:latin typeface="Consolas" panose="020B0609020204030204" pitchFamily="49" charset="0"/>
              </a:rPr>
              <a:t>get</a:t>
            </a:r>
            <a:r>
              <a:rPr lang="es-ES" sz="2500" dirty="0">
                <a:latin typeface="Consolas" panose="020B0609020204030204" pitchFamily="49" charset="0"/>
              </a:rPr>
              <a:t>() </a:t>
            </a:r>
            <a:r>
              <a:rPr lang="es-ES" sz="2500" dirty="0">
                <a:latin typeface="+mj-lt"/>
              </a:rPr>
              <a:t>no va a bajar directamente el archivo, pero la información está ahí.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500" dirty="0">
                <a:latin typeface="+mj-lt"/>
              </a:rPr>
              <a:t>Por ejemplo </a:t>
            </a:r>
            <a:r>
              <a:rPr lang="es-ES" sz="2500" dirty="0" err="1">
                <a:latin typeface="Consolas" panose="020B0609020204030204" pitchFamily="49" charset="0"/>
              </a:rPr>
              <a:t>requests.get</a:t>
            </a:r>
            <a:r>
              <a:rPr lang="es-ES" sz="2500" dirty="0">
                <a:latin typeface="Consolas" panose="020B0609020204030204" pitchFamily="49" charset="0"/>
              </a:rPr>
              <a:t>(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“https://raw.githubusercontent.com/</a:t>
            </a:r>
            <a:r>
              <a:rPr lang="es-ES" sz="2500" dirty="0" err="1">
                <a:latin typeface="Consolas" panose="020B0609020204030204" pitchFamily="49" charset="0"/>
                <a:hlinkClick r:id="rId5"/>
              </a:rPr>
              <a:t>psf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/</a:t>
            </a:r>
            <a:r>
              <a:rPr lang="es-ES" sz="2500" dirty="0" err="1">
                <a:latin typeface="Consolas" panose="020B0609020204030204" pitchFamily="49" charset="0"/>
                <a:hlinkClick r:id="rId5"/>
              </a:rPr>
              <a:t>requests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/master/</a:t>
            </a:r>
            <a:r>
              <a:rPr lang="es-ES" sz="2500" dirty="0" err="1">
                <a:latin typeface="Consolas" panose="020B0609020204030204" pitchFamily="49" charset="0"/>
                <a:hlinkClick r:id="rId5"/>
              </a:rPr>
              <a:t>ext</a:t>
            </a:r>
            <a:r>
              <a:rPr lang="es-ES" sz="2500" dirty="0">
                <a:latin typeface="Consolas" panose="020B0609020204030204" pitchFamily="49" charset="0"/>
                <a:hlinkClick r:id="rId5"/>
              </a:rPr>
              <a:t>/requests-logo.png”</a:t>
            </a:r>
            <a:r>
              <a:rPr lang="es-ES" sz="25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7965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1162</Words>
  <Application>Microsoft Office PowerPoint</Application>
  <PresentationFormat>Presentación en pantalla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Abadi</vt:lpstr>
      <vt:lpstr>Arial</vt:lpstr>
      <vt:lpstr>Calibri</vt:lpstr>
      <vt:lpstr>Calibri Light</vt:lpstr>
      <vt:lpstr>Consolas</vt:lpstr>
      <vt:lpstr>Tema de Office</vt:lpstr>
      <vt:lpstr>Para agregar diapositivas nuevas, siempre duplicar la segunda diapo.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Para agregar diapositivas nuevas, siempre duplicar la segunda diapo.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Jazmin Guerra - Instituto CPE</dc:creator>
  <cp:lastModifiedBy>Rafael Xavier</cp:lastModifiedBy>
  <cp:revision>32</cp:revision>
  <dcterms:created xsi:type="dcterms:W3CDTF">2019-08-09T21:46:40Z</dcterms:created>
  <dcterms:modified xsi:type="dcterms:W3CDTF">2021-05-20T12:03:44Z</dcterms:modified>
</cp:coreProperties>
</file>