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6" r:id="rId3"/>
    <p:sldId id="258" r:id="rId4"/>
    <p:sldId id="260" r:id="rId5"/>
    <p:sldId id="259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4DD0F75-DCEA-4FD8-A16A-EA1FC4AE6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18A708-7C69-4980-B41B-96274E59F6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81D02-0776-4724-B6B2-0D6AF26E790A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726BD-6A44-487F-99B6-ACE5E4A80B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4CF8AC-F0B6-4D5C-BFE3-F21017B17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AACF1-B72D-474A-8FC0-4186CB059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179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E3A88-5890-4CEA-AC13-430CCEC3F63F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5DEE5-2740-434D-94B9-78E512F43B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76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EBE75B1-6236-4342-A497-8B1610211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11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B3BA1-FFD7-447D-A16F-B537251F4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3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DE7772-199C-4755-ABA2-41E555271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21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E58E06-D233-4794-AB4E-4F052EFD7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66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C8B344-D026-4911-B048-11885CA89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9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62C4836-452E-42FE-9E14-4BAF245B7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17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99DEAF-2A13-464B-B604-80E4FB28E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132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5354E-D2E0-472C-98CE-66B4F70D5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99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18227F-C0FE-4D4B-B5D6-22993162F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48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9C5D07-272E-4A5C-A85F-989B95FB8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179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80342A0-33BD-4744-BAA6-9A02EC9A7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85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EAB198D-4DB6-4F04-B0B6-2B9B6179FE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4602"/>
            <a:ext cx="9144000" cy="5510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96BED93-E5D0-419D-A27A-17EBD49F9A9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E0CB4E5-6049-4E52-AB78-5297121AC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51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nstitutocpe.edu.uy/wp-content/uploads/2020/04/cpe_logo-color-01-copia.png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61B9-176B-45D7-AE4D-456E55F0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dirty="0"/>
              <a:t>Para agregar diapositivas nuevas, siempre duplicar la segunda diapo.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7AEAE2-0DB7-4900-8F56-DA8754D3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525" y="6466901"/>
            <a:ext cx="350475" cy="280283"/>
          </a:xfrm>
        </p:spPr>
        <p:txBody>
          <a:bodyPr/>
          <a:lstStyle/>
          <a:p>
            <a:fld id="{7BA84942-A49F-4CDB-AC25-E53D8F07F697}" type="slidenum">
              <a:rPr lang="es-ES" sz="1350">
                <a:solidFill>
                  <a:schemeClr val="tx1"/>
                </a:solidFill>
                <a:latin typeface="Abadi" panose="020B0604020104020204" pitchFamily="34" charset="0"/>
              </a:rPr>
              <a:t>1</a:t>
            </a:fld>
            <a:endParaRPr lang="es-ES" sz="135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15DE1-81AE-4A54-BD12-646DDF13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54"/>
            <a:ext cx="9144000" cy="57379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105948-E723-46D3-A037-EE750DD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" y="0"/>
            <a:ext cx="1786269" cy="11200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42D39DB-B8FD-4FD7-84C8-D6054EB9046C}"/>
              </a:ext>
            </a:extLst>
          </p:cNvPr>
          <p:cNvSpPr txBox="1">
            <a:spLocks/>
          </p:cNvSpPr>
          <p:nvPr/>
        </p:nvSpPr>
        <p:spPr>
          <a:xfrm>
            <a:off x="0" y="174538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Descarga programática</a:t>
            </a:r>
            <a:br>
              <a:rPr lang="es-ES" dirty="0"/>
            </a:br>
            <a:r>
              <a:rPr lang="es-ES" dirty="0"/>
              <a:t>de archivos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C5BE5E6-33BC-46BD-BD4D-085E3EFD0066}"/>
              </a:ext>
            </a:extLst>
          </p:cNvPr>
          <p:cNvSpPr txBox="1">
            <a:spLocks/>
          </p:cNvSpPr>
          <p:nvPr/>
        </p:nvSpPr>
        <p:spPr>
          <a:xfrm>
            <a:off x="99134" y="31859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Análisis de datos con Python | </a:t>
            </a:r>
            <a:r>
              <a:rPr lang="es-ES" sz="4000" dirty="0" err="1"/>
              <a:t>Scraping</a:t>
            </a:r>
            <a:endParaRPr lang="es-ES" sz="4000" dirty="0"/>
          </a:p>
          <a:p>
            <a:r>
              <a:rPr lang="es-ES" sz="2600" dirty="0"/>
              <a:t>Rafael Xavier, 2021</a:t>
            </a:r>
          </a:p>
        </p:txBody>
      </p:sp>
    </p:spTree>
    <p:extLst>
      <p:ext uri="{BB962C8B-B14F-4D97-AF65-F5344CB8AC3E}">
        <p14:creationId xmlns:p14="http://schemas.microsoft.com/office/powerpoint/2010/main" val="317784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Introducción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En la clase anterior vimos que una </a:t>
            </a:r>
            <a:r>
              <a:rPr lang="es-ES" sz="2500" dirty="0">
                <a:latin typeface="Consolas" panose="020B0609020204030204" pitchFamily="49" charset="0"/>
              </a:rPr>
              <a:t>Response</a:t>
            </a:r>
            <a:r>
              <a:rPr lang="es-ES" sz="2500" dirty="0">
                <a:latin typeface="+mj-lt"/>
              </a:rPr>
              <a:t> de </a:t>
            </a: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puede contener un archivo binario.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Si le pasamos una URL que apunta a un archivo a </a:t>
            </a:r>
            <a:r>
              <a:rPr lang="es-ES" sz="2500" dirty="0" err="1">
                <a:latin typeface="Consolas" panose="020B0609020204030204" pitchFamily="49" charset="0"/>
              </a:rPr>
              <a:t>get</a:t>
            </a:r>
            <a:r>
              <a:rPr lang="es-ES" sz="2500" dirty="0">
                <a:latin typeface="Consolas" panose="020B0609020204030204" pitchFamily="49" charset="0"/>
              </a:rPr>
              <a:t>() </a:t>
            </a:r>
            <a:r>
              <a:rPr lang="es-ES" sz="2500" dirty="0">
                <a:latin typeface="+mj-lt"/>
              </a:rPr>
              <a:t>no va a bajar directamente el archivo, pero la información está ahí.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Por ejemplo </a:t>
            </a:r>
            <a:r>
              <a:rPr lang="es-ES" sz="2500" dirty="0" err="1">
                <a:latin typeface="Consolas" panose="020B0609020204030204" pitchFamily="49" charset="0"/>
              </a:rPr>
              <a:t>requests.get</a:t>
            </a:r>
            <a:r>
              <a:rPr lang="es-ES" sz="2500" dirty="0">
                <a:latin typeface="Consolas" panose="020B0609020204030204" pitchFamily="49" charset="0"/>
              </a:rPr>
              <a:t>(</a:t>
            </a:r>
            <a:r>
              <a:rPr lang="es-ES" sz="2500" dirty="0">
                <a:latin typeface="Consolas" panose="020B0609020204030204" pitchFamily="49" charset="0"/>
                <a:hlinkClick r:id="rId5"/>
              </a:rPr>
              <a:t>“https://raw.githubusercontent.com/</a:t>
            </a:r>
            <a:r>
              <a:rPr lang="es-ES" sz="2500" dirty="0" err="1">
                <a:latin typeface="Consolas" panose="020B0609020204030204" pitchFamily="49" charset="0"/>
                <a:hlinkClick r:id="rId5"/>
              </a:rPr>
              <a:t>psf</a:t>
            </a:r>
            <a:r>
              <a:rPr lang="es-ES" sz="2500" dirty="0">
                <a:latin typeface="Consolas" panose="020B0609020204030204" pitchFamily="49" charset="0"/>
                <a:hlinkClick r:id="rId5"/>
              </a:rPr>
              <a:t>/</a:t>
            </a:r>
            <a:r>
              <a:rPr lang="es-ES" sz="2500" dirty="0" err="1">
                <a:latin typeface="Consolas" panose="020B0609020204030204" pitchFamily="49" charset="0"/>
                <a:hlinkClick r:id="rId5"/>
              </a:rPr>
              <a:t>requests</a:t>
            </a:r>
            <a:r>
              <a:rPr lang="es-ES" sz="2500" dirty="0">
                <a:latin typeface="Consolas" panose="020B0609020204030204" pitchFamily="49" charset="0"/>
                <a:hlinkClick r:id="rId5"/>
              </a:rPr>
              <a:t>/master/</a:t>
            </a:r>
            <a:r>
              <a:rPr lang="es-ES" sz="2500" dirty="0" err="1">
                <a:latin typeface="Consolas" panose="020B0609020204030204" pitchFamily="49" charset="0"/>
                <a:hlinkClick r:id="rId5"/>
              </a:rPr>
              <a:t>ext</a:t>
            </a:r>
            <a:r>
              <a:rPr lang="es-ES" sz="2500" dirty="0">
                <a:latin typeface="Consolas" panose="020B0609020204030204" pitchFamily="49" charset="0"/>
                <a:hlinkClick r:id="rId5"/>
              </a:rPr>
              <a:t>/requests-logo.png”</a:t>
            </a:r>
            <a:r>
              <a:rPr lang="es-ES" sz="2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547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Descarga de archivos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Si consultamos el atributo </a:t>
            </a:r>
            <a:r>
              <a:rPr lang="es-ES" sz="2500" dirty="0" err="1">
                <a:latin typeface="Consolas" panose="020B0609020204030204" pitchFamily="49" charset="0"/>
              </a:rPr>
              <a:t>content</a:t>
            </a:r>
            <a:r>
              <a:rPr lang="es-ES" sz="2500" dirty="0">
                <a:latin typeface="+mj-lt"/>
              </a:rPr>
              <a:t> directamente va a devolver letras y símbolos sin sentido – porque es un archivo binario.</a:t>
            </a:r>
            <a:endParaRPr lang="es-UY" sz="25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La forma de seguir interactuando con el contenido es leerlo (por ejemplo con el paquete </a:t>
            </a:r>
            <a:r>
              <a:rPr lang="es-ES" sz="2500" dirty="0" err="1">
                <a:latin typeface="Consolas" panose="020B0609020204030204" pitchFamily="49" charset="0"/>
              </a:rPr>
              <a:t>Pillow</a:t>
            </a:r>
            <a:r>
              <a:rPr lang="es-ES" sz="2500" dirty="0">
                <a:latin typeface="+mj-lt"/>
              </a:rPr>
              <a:t>) o descargarlo.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Conceptualmente, descargar un archivo implica escribir sus contenidos a un archivo en el disco. Python funciona exactamente así.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Esto es distinto a como pensamos descargar un archivo mediante un browser.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44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+mj-lt"/>
              </a:rPr>
              <a:t>Context</a:t>
            </a:r>
            <a:r>
              <a:rPr lang="es-ES" sz="4000" dirty="0">
                <a:latin typeface="+mj-lt"/>
              </a:rPr>
              <a:t> managers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Una opción es definir un archivo mediante la función </a:t>
            </a:r>
            <a:r>
              <a:rPr lang="es-ES" sz="2500" dirty="0">
                <a:latin typeface="Consolas" panose="020B0609020204030204" pitchFamily="49" charset="0"/>
              </a:rPr>
              <a:t>open</a:t>
            </a:r>
            <a:r>
              <a:rPr lang="es-ES" sz="2500" dirty="0">
                <a:latin typeface="+mj-lt"/>
              </a:rPr>
              <a:t> de la standard </a:t>
            </a:r>
            <a:r>
              <a:rPr lang="es-ES" sz="2500" dirty="0" err="1">
                <a:latin typeface="+mj-lt"/>
              </a:rPr>
              <a:t>library</a:t>
            </a:r>
            <a:r>
              <a:rPr lang="es-ES" sz="2500" dirty="0">
                <a:latin typeface="+mj-lt"/>
              </a:rPr>
              <a:t> y después usar el método </a:t>
            </a:r>
            <a:r>
              <a:rPr lang="es-ES" sz="2500" dirty="0" err="1">
                <a:latin typeface="Consolas" panose="020B0609020204030204" pitchFamily="49" charset="0"/>
              </a:rPr>
              <a:t>write</a:t>
            </a:r>
            <a:r>
              <a:rPr lang="es-ES" sz="2500" dirty="0">
                <a:latin typeface="+mj-lt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Pero luego tendríamos que usar el método </a:t>
            </a:r>
            <a:r>
              <a:rPr lang="es-ES" sz="2500" dirty="0" err="1">
                <a:latin typeface="Consolas" panose="020B0609020204030204" pitchFamily="49" charset="0"/>
              </a:rPr>
              <a:t>close</a:t>
            </a:r>
            <a:r>
              <a:rPr lang="es-ES" sz="2500" dirty="0">
                <a:latin typeface="+mj-lt"/>
              </a:rPr>
              <a:t> para cerrarlo, o corremos el riesgo de que quede bloqueado.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Los </a:t>
            </a:r>
            <a:r>
              <a:rPr lang="es-ES" sz="2500" dirty="0" err="1">
                <a:latin typeface="+mj-lt"/>
              </a:rPr>
              <a:t>context</a:t>
            </a:r>
            <a:r>
              <a:rPr lang="es-ES" sz="2500" dirty="0">
                <a:latin typeface="+mj-lt"/>
              </a:rPr>
              <a:t> managers de Python se encargan de que este proceso sea más simple y menos proclive a errores.</a:t>
            </a:r>
            <a:endParaRPr lang="es-ES" sz="2500" dirty="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La </a:t>
            </a:r>
            <a:r>
              <a:rPr lang="es-ES" sz="2500" dirty="0" err="1">
                <a:latin typeface="+mj-lt"/>
              </a:rPr>
              <a:t>keyword</a:t>
            </a:r>
            <a:r>
              <a:rPr lang="es-ES" sz="2500" dirty="0">
                <a:latin typeface="+mj-lt"/>
              </a:rPr>
              <a:t> </a:t>
            </a:r>
            <a:r>
              <a:rPr lang="es-ES" sz="2500" dirty="0" err="1">
                <a:latin typeface="Consolas" panose="020B0609020204030204" pitchFamily="49" charset="0"/>
              </a:rPr>
              <a:t>with</a:t>
            </a:r>
            <a:r>
              <a:rPr lang="es-ES" sz="2500" dirty="0">
                <a:latin typeface="+mj-lt"/>
              </a:rPr>
              <a:t> inicia un </a:t>
            </a:r>
            <a:r>
              <a:rPr lang="es-ES" sz="2500" dirty="0" err="1">
                <a:latin typeface="+mj-lt"/>
              </a:rPr>
              <a:t>context</a:t>
            </a:r>
            <a:r>
              <a:rPr lang="es-ES" sz="2500" dirty="0">
                <a:latin typeface="+mj-lt"/>
              </a:rPr>
              <a:t> manager; básicamente sigue la lógica de “con este objeto, hacer esta cosa y luego cerrarlo”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892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Finalmente…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with</a:t>
            </a:r>
            <a:r>
              <a:rPr lang="es-ES" sz="2500" dirty="0">
                <a:latin typeface="Consolas" panose="020B0609020204030204" pitchFamily="49" charset="0"/>
              </a:rPr>
              <a:t> open(“archivo.png”, “</a:t>
            </a:r>
            <a:r>
              <a:rPr lang="es-ES" sz="2500" dirty="0" err="1">
                <a:latin typeface="Consolas" panose="020B0609020204030204" pitchFamily="49" charset="0"/>
              </a:rPr>
              <a:t>wb</a:t>
            </a:r>
            <a:r>
              <a:rPr lang="es-ES" sz="2500" dirty="0">
                <a:latin typeface="Consolas" panose="020B0609020204030204" pitchFamily="49" charset="0"/>
              </a:rPr>
              <a:t>”) as f:</a:t>
            </a:r>
          </a:p>
          <a:p>
            <a:pPr lvl="1"/>
            <a:r>
              <a:rPr lang="es-UY" sz="2500" dirty="0">
                <a:latin typeface="Consolas" panose="020B0609020204030204" pitchFamily="49" charset="0"/>
              </a:rPr>
              <a:t>	</a:t>
            </a:r>
            <a:r>
              <a:rPr lang="es-UY" sz="2500" dirty="0" err="1">
                <a:latin typeface="Consolas" panose="020B0609020204030204" pitchFamily="49" charset="0"/>
              </a:rPr>
              <a:t>f.write</a:t>
            </a:r>
            <a:r>
              <a:rPr lang="es-UY" sz="2500" dirty="0">
                <a:latin typeface="Consolas" panose="020B0609020204030204" pitchFamily="49" charset="0"/>
              </a:rPr>
              <a:t>(</a:t>
            </a:r>
            <a:r>
              <a:rPr lang="es-UY" sz="2500" dirty="0" err="1">
                <a:latin typeface="Consolas" panose="020B0609020204030204" pitchFamily="49" charset="0"/>
              </a:rPr>
              <a:t>r.contents</a:t>
            </a:r>
            <a:r>
              <a:rPr lang="es-UY" sz="25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500" dirty="0">
                <a:latin typeface="+mj-lt"/>
              </a:rPr>
              <a:t>Algunos detalles: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UY" sz="2500" dirty="0">
                <a:latin typeface="+mj-lt"/>
              </a:rPr>
              <a:t>El primer argumento de </a:t>
            </a:r>
            <a:r>
              <a:rPr lang="es-UY" sz="2500" dirty="0">
                <a:latin typeface="Consolas" panose="020B0609020204030204" pitchFamily="49" charset="0"/>
              </a:rPr>
              <a:t>open</a:t>
            </a:r>
            <a:r>
              <a:rPr lang="es-UY" sz="2500" dirty="0">
                <a:latin typeface="+mj-lt"/>
              </a:rPr>
              <a:t> es la ruta al archivo donde queremos que se guarde el contenido. En este caso lo va a guardar en donde sea que estemos trabajando.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UY" sz="2500" dirty="0">
                <a:latin typeface="+mj-lt"/>
              </a:rPr>
              <a:t>El segundo argumento es el modo en el que se abre. “</a:t>
            </a:r>
            <a:r>
              <a:rPr lang="es-UY" sz="2500" dirty="0" err="1">
                <a:latin typeface="+mj-lt"/>
              </a:rPr>
              <a:t>wb</a:t>
            </a:r>
            <a:r>
              <a:rPr lang="es-UY" sz="2500" dirty="0">
                <a:latin typeface="+mj-lt"/>
              </a:rPr>
              <a:t>” indica “</a:t>
            </a:r>
            <a:r>
              <a:rPr lang="es-UY" sz="2500" dirty="0" err="1">
                <a:latin typeface="+mj-lt"/>
              </a:rPr>
              <a:t>write</a:t>
            </a:r>
            <a:r>
              <a:rPr lang="es-UY" sz="2500" dirty="0">
                <a:latin typeface="+mj-lt"/>
              </a:rPr>
              <a:t> </a:t>
            </a:r>
            <a:r>
              <a:rPr lang="es-UY" sz="2500" dirty="0" err="1">
                <a:latin typeface="+mj-lt"/>
              </a:rPr>
              <a:t>binary</a:t>
            </a:r>
            <a:r>
              <a:rPr lang="es-UY" sz="2500" dirty="0">
                <a:latin typeface="+mj-lt"/>
              </a:rPr>
              <a:t>”, o sea escribir un archivo binario. Si fuera un archivo .</a:t>
            </a:r>
            <a:r>
              <a:rPr lang="es-UY" sz="2500" dirty="0" err="1">
                <a:latin typeface="+mj-lt"/>
              </a:rPr>
              <a:t>txt</a:t>
            </a:r>
            <a:r>
              <a:rPr lang="es-UY" sz="2500" dirty="0">
                <a:latin typeface="+mj-lt"/>
              </a:rPr>
              <a:t> pondríamos solamente “w”.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500" dirty="0">
                <a:latin typeface="+mj-lt"/>
              </a:rPr>
              <a:t>Una vez hecho esto, el archivo que quedará guardado.</a:t>
            </a:r>
          </a:p>
        </p:txBody>
      </p:sp>
    </p:spTree>
    <p:extLst>
      <p:ext uri="{BB962C8B-B14F-4D97-AF65-F5344CB8AC3E}">
        <p14:creationId xmlns:p14="http://schemas.microsoft.com/office/powerpoint/2010/main" val="147047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61B9-176B-45D7-AE4D-456E55F0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dirty="0"/>
              <a:t>Para agregar diapositivas nuevas, siempre duplicar la segunda diapo.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7AEAE2-0DB7-4900-8F56-DA8754D3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525" y="6466901"/>
            <a:ext cx="350475" cy="280283"/>
          </a:xfrm>
        </p:spPr>
        <p:txBody>
          <a:bodyPr/>
          <a:lstStyle/>
          <a:p>
            <a:fld id="{7BA84942-A49F-4CDB-AC25-E53D8F07F697}" type="slidenum">
              <a:rPr lang="es-ES" sz="1350">
                <a:solidFill>
                  <a:schemeClr val="tx1"/>
                </a:solidFill>
                <a:latin typeface="Abadi" panose="020B0604020104020204" pitchFamily="34" charset="0"/>
              </a:rPr>
              <a:t>6</a:t>
            </a:fld>
            <a:endParaRPr lang="es-ES" sz="135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15DE1-81AE-4A54-BD12-646DDF13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54"/>
            <a:ext cx="9144000" cy="57379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105948-E723-46D3-A037-EE750DD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" y="0"/>
            <a:ext cx="1786269" cy="11200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42D39DB-B8FD-4FD7-84C8-D6054EB9046C}"/>
              </a:ext>
            </a:extLst>
          </p:cNvPr>
          <p:cNvSpPr txBox="1">
            <a:spLocks/>
          </p:cNvSpPr>
          <p:nvPr/>
        </p:nvSpPr>
        <p:spPr>
          <a:xfrm>
            <a:off x="0" y="174538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Descarga programática</a:t>
            </a:r>
            <a:br>
              <a:rPr lang="es-ES" dirty="0"/>
            </a:br>
            <a:r>
              <a:rPr lang="es-ES" dirty="0"/>
              <a:t>de archivos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C5BE5E6-33BC-46BD-BD4D-085E3EFD0066}"/>
              </a:ext>
            </a:extLst>
          </p:cNvPr>
          <p:cNvSpPr txBox="1">
            <a:spLocks/>
          </p:cNvSpPr>
          <p:nvPr/>
        </p:nvSpPr>
        <p:spPr>
          <a:xfrm>
            <a:off x="99134" y="31859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Análisis de datos con Python | </a:t>
            </a:r>
            <a:r>
              <a:rPr lang="es-ES" sz="4000"/>
              <a:t>Scraping</a:t>
            </a:r>
            <a:endParaRPr lang="es-ES" sz="4000" dirty="0"/>
          </a:p>
          <a:p>
            <a:r>
              <a:rPr lang="es-ES" sz="2600" dirty="0"/>
              <a:t>Rafael Xavier, 2021</a:t>
            </a:r>
          </a:p>
        </p:txBody>
      </p:sp>
    </p:spTree>
    <p:extLst>
      <p:ext uri="{BB962C8B-B14F-4D97-AF65-F5344CB8AC3E}">
        <p14:creationId xmlns:p14="http://schemas.microsoft.com/office/powerpoint/2010/main" val="3417142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405</Words>
  <Application>Microsoft Office PowerPoint</Application>
  <PresentationFormat>Presentación en pantalla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Consolas</vt:lpstr>
      <vt:lpstr>Tema de Office</vt:lpstr>
      <vt:lpstr>Para agregar diapositivas nuevas, siempre duplicar la segunda diapo.</vt:lpstr>
      <vt:lpstr>Presentación de PowerPoint</vt:lpstr>
      <vt:lpstr>Presentación de PowerPoint</vt:lpstr>
      <vt:lpstr>Presentación de PowerPoint</vt:lpstr>
      <vt:lpstr>Presentación de PowerPoint</vt:lpstr>
      <vt:lpstr>Para agregar diapositivas nuevas, siempre duplicar la segunda diapo.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Jazmin Guerra - Instituto CPE</dc:creator>
  <cp:lastModifiedBy>Rafael Xavier</cp:lastModifiedBy>
  <cp:revision>30</cp:revision>
  <dcterms:created xsi:type="dcterms:W3CDTF">2019-08-09T21:46:40Z</dcterms:created>
  <dcterms:modified xsi:type="dcterms:W3CDTF">2021-04-30T05:07:54Z</dcterms:modified>
</cp:coreProperties>
</file>