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6" r:id="rId3"/>
    <p:sldId id="270" r:id="rId4"/>
    <p:sldId id="276" r:id="rId5"/>
    <p:sldId id="271" r:id="rId6"/>
    <p:sldId id="277" r:id="rId7"/>
    <p:sldId id="27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Consolas" panose="020B0609020204030204" pitchFamily="49" charset="0"/>
              </a:rPr>
              <a:t>BeautifulSoup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5BE5E6-33BC-46BD-BD4D-085E3EFD0066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Introducción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9289A-A137-4572-AE0F-6AE98CD2EF52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BeautifulSoup</a:t>
            </a:r>
            <a:r>
              <a:rPr lang="es-ES" sz="2500" dirty="0">
                <a:latin typeface="+mj-lt"/>
              </a:rPr>
              <a:t> crea un árbol navegable de una página web.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Define padres, hijos y hermanos siguiendo la estructura del HTML provisto, y métodos para moverse hacia arriba, abajo o a los costados.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proceso es siempre similar: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Identificar lo que queremos </a:t>
            </a:r>
            <a:r>
              <a:rPr lang="es-ES" sz="2500" dirty="0" err="1">
                <a:latin typeface="+mj-lt"/>
              </a:rPr>
              <a:t>scrapear</a:t>
            </a:r>
            <a:r>
              <a:rPr lang="es-ES" sz="2500" dirty="0">
                <a:latin typeface="+mj-lt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Ver el HTML para encontrar qué tags y atributos pueden ayudar a ubicarlo.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Hacer un </a:t>
            </a:r>
            <a:r>
              <a:rPr lang="es-ES" sz="2500" dirty="0" err="1">
                <a:latin typeface="+mj-lt"/>
              </a:rPr>
              <a:t>request</a:t>
            </a:r>
            <a:r>
              <a:rPr lang="es-ES" sz="2500" dirty="0">
                <a:latin typeface="+mj-lt"/>
              </a:rPr>
              <a:t> de la URL y pasar su contenido a BS.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Usar el método </a:t>
            </a:r>
            <a:r>
              <a:rPr lang="es-ES" sz="2500" dirty="0" err="1">
                <a:latin typeface="Consolas" panose="020B0609020204030204" pitchFamily="49" charset="0"/>
              </a:rPr>
              <a:t>find_all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4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onsolas" panose="020B0609020204030204" pitchFamily="49" charset="0"/>
              </a:rPr>
              <a:t>find_all</a:t>
            </a:r>
            <a:r>
              <a:rPr lang="es-ES" sz="4000" dirty="0">
                <a:latin typeface="Consolas" panose="020B0609020204030204" pitchFamily="49" charset="0"/>
              </a:rPr>
              <a:t>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9289A-A137-4572-AE0F-6AE98CD2EF52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Este método de los objetos </a:t>
            </a:r>
            <a:r>
              <a:rPr lang="es-ES" sz="2500" dirty="0" err="1">
                <a:latin typeface="Consolas" panose="020B0609020204030204" pitchFamily="49" charset="0"/>
              </a:rPr>
              <a:t>BeautifulSoup</a:t>
            </a:r>
            <a:r>
              <a:rPr lang="es-ES" sz="2500" dirty="0">
                <a:latin typeface="+mj-lt"/>
              </a:rPr>
              <a:t> es el que más van a necesitar y con el que generalmente van a cubrir sus necesidades.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En su primer argumento definimos el tag que estamos buscando, y en los siguientes los atributos que queremos que busque.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Ejemplo: </a:t>
            </a:r>
            <a:r>
              <a:rPr lang="es-ES" sz="2500" dirty="0" err="1">
                <a:latin typeface="+mj-lt"/>
              </a:rPr>
              <a:t>soup.find_all</a:t>
            </a:r>
            <a:r>
              <a:rPr lang="es-ES" sz="2500" dirty="0">
                <a:latin typeface="+mj-lt"/>
              </a:rPr>
              <a:t>(“</a:t>
            </a:r>
            <a:r>
              <a:rPr lang="es-ES" sz="2500" dirty="0" err="1">
                <a:latin typeface="+mj-lt"/>
              </a:rPr>
              <a:t>div</a:t>
            </a:r>
            <a:r>
              <a:rPr lang="es-ES" sz="2500" dirty="0">
                <a:latin typeface="+mj-lt"/>
              </a:rPr>
              <a:t>”, id=“gráfico”, target=“_</a:t>
            </a:r>
            <a:r>
              <a:rPr lang="es-ES" sz="2500" dirty="0" err="1">
                <a:latin typeface="+mj-lt"/>
              </a:rPr>
              <a:t>self</a:t>
            </a:r>
            <a:r>
              <a:rPr lang="es-ES" sz="2500" dirty="0">
                <a:latin typeface="+mj-lt"/>
              </a:rPr>
              <a:t>”)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Este método usa </a:t>
            </a:r>
            <a:r>
              <a:rPr lang="es-ES" sz="2500" dirty="0" err="1">
                <a:latin typeface="+mj-lt"/>
              </a:rPr>
              <a:t>kwargs</a:t>
            </a:r>
            <a:r>
              <a:rPr lang="es-ES" sz="2500" dirty="0">
                <a:latin typeface="+mj-lt"/>
              </a:rPr>
              <a:t>, </a:t>
            </a:r>
            <a:r>
              <a:rPr lang="es-ES" sz="2500" dirty="0" err="1">
                <a:latin typeface="+mj-lt"/>
              </a:rPr>
              <a:t>keyword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+mj-lt"/>
              </a:rPr>
              <a:t>arguments</a:t>
            </a:r>
            <a:r>
              <a:rPr lang="es-ES" sz="2500" dirty="0">
                <a:latin typeface="+mj-lt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 una forma de pasar argumentos a una función sin predefinirlos.</a:t>
            </a:r>
          </a:p>
        </p:txBody>
      </p:sp>
    </p:spTree>
    <p:extLst>
      <p:ext uri="{BB962C8B-B14F-4D97-AF65-F5344CB8AC3E}">
        <p14:creationId xmlns:p14="http://schemas.microsoft.com/office/powerpoint/2010/main" val="35947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onsolas" panose="020B0609020204030204" pitchFamily="49" charset="0"/>
              </a:rPr>
              <a:t>find_all</a:t>
            </a:r>
            <a:r>
              <a:rPr lang="es-ES" sz="4000" dirty="0">
                <a:latin typeface="Consolas" panose="020B0609020204030204" pitchFamily="49" charset="0"/>
              </a:rPr>
              <a:t>() </a:t>
            </a:r>
            <a:r>
              <a:rPr lang="es-ES" sz="4000" dirty="0">
                <a:latin typeface="+mj-lt"/>
              </a:rPr>
              <a:t>(</a:t>
            </a:r>
            <a:r>
              <a:rPr lang="es-ES" sz="4000" dirty="0" err="1">
                <a:latin typeface="+mj-lt"/>
              </a:rPr>
              <a:t>cont</a:t>
            </a:r>
            <a:r>
              <a:rPr lang="es-ES" sz="4000" dirty="0">
                <a:latin typeface="+mj-lt"/>
              </a:rPr>
              <a:t>)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9289A-A137-4572-AE0F-6AE98CD2EF52}"/>
              </a:ext>
            </a:extLst>
          </p:cNvPr>
          <p:cNvSpPr txBox="1"/>
          <p:nvPr/>
        </p:nvSpPr>
        <p:spPr>
          <a:xfrm>
            <a:off x="266330" y="1946843"/>
            <a:ext cx="86113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Este método devuelve una lista con todos los elementos que cumplen los filtros.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no encuentra ningún match, devuelve una lista vacía.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solo necesitamos el primer resultado, o si sabemos que hay exactamente un match en todo el HTML, podemos usar directamente </a:t>
            </a:r>
            <a:r>
              <a:rPr lang="es-ES" sz="2500" dirty="0" err="1">
                <a:latin typeface="Consolas" panose="020B0609020204030204" pitchFamily="49" charset="0"/>
              </a:rPr>
              <a:t>find</a:t>
            </a:r>
            <a:r>
              <a:rPr lang="es-ES" sz="25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865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Navegando los resultados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9289A-A137-4572-AE0F-6AE98CD2EF52}"/>
              </a:ext>
            </a:extLst>
          </p:cNvPr>
          <p:cNvSpPr txBox="1"/>
          <p:nvPr/>
        </p:nvSpPr>
        <p:spPr>
          <a:xfrm>
            <a:off x="266330" y="1946843"/>
            <a:ext cx="86113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Los </a:t>
            </a:r>
            <a:r>
              <a:rPr lang="es-ES" sz="2500" dirty="0" err="1">
                <a:latin typeface="+mj-lt"/>
              </a:rPr>
              <a:t>matches</a:t>
            </a:r>
            <a:r>
              <a:rPr lang="es-ES" sz="2500" dirty="0">
                <a:latin typeface="+mj-lt"/>
              </a:rPr>
              <a:t> de </a:t>
            </a:r>
            <a:r>
              <a:rPr lang="es-ES" sz="2500" dirty="0" err="1">
                <a:latin typeface="Consolas" panose="020B0609020204030204" pitchFamily="49" charset="0"/>
              </a:rPr>
              <a:t>find_all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pueden no ser exactamente lo que buscamos.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Podemos ver los hijos de un elemento viendo la propiedad </a:t>
            </a:r>
            <a:r>
              <a:rPr lang="es-ES" sz="2500" dirty="0" err="1">
                <a:latin typeface="Consolas" panose="020B0609020204030204" pitchFamily="49" charset="0"/>
              </a:rPr>
              <a:t>contents</a:t>
            </a:r>
            <a:r>
              <a:rPr lang="es-ES" sz="2500" dirty="0">
                <a:latin typeface="+mj-lt"/>
              </a:rPr>
              <a:t>, o podemos directamente consultar la propiedad que nos interesa.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Consolas" panose="020B0609020204030204" pitchFamily="49" charset="0"/>
              </a:rPr>
              <a:t>&lt;p&gt;&lt;a </a:t>
            </a:r>
            <a:r>
              <a:rPr lang="es-ES" sz="2500" dirty="0" err="1">
                <a:latin typeface="Consolas" panose="020B0609020204030204" pitchFamily="49" charset="0"/>
              </a:rPr>
              <a:t>href</a:t>
            </a:r>
            <a:r>
              <a:rPr lang="es-ES" sz="2500" dirty="0">
                <a:latin typeface="Consolas" panose="020B0609020204030204" pitchFamily="49" charset="0"/>
              </a:rPr>
              <a:t>=“http://link.com”&gt;Este es un link&lt;/a&gt;&lt;/p&gt;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Supongamos que </a:t>
            </a:r>
            <a:r>
              <a:rPr lang="es-ES" sz="2500" dirty="0" err="1">
                <a:latin typeface="Consolas" panose="020B0609020204030204" pitchFamily="49" charset="0"/>
              </a:rPr>
              <a:t>result</a:t>
            </a:r>
            <a:r>
              <a:rPr lang="es-ES" sz="2500" dirty="0">
                <a:latin typeface="Consolas" panose="020B0609020204030204" pitchFamily="49" charset="0"/>
              </a:rPr>
              <a:t> = </a:t>
            </a:r>
            <a:r>
              <a:rPr lang="es-ES" sz="2500" dirty="0" err="1">
                <a:latin typeface="Consolas" panose="020B0609020204030204" pitchFamily="49" charset="0"/>
              </a:rPr>
              <a:t>soup.find</a:t>
            </a:r>
            <a:r>
              <a:rPr lang="es-ES" sz="2500" dirty="0">
                <a:latin typeface="Consolas" panose="020B0609020204030204" pitchFamily="49" charset="0"/>
              </a:rPr>
              <a:t>(“p”)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Para ver el elemento a, podemos hacer </a:t>
            </a:r>
            <a:r>
              <a:rPr lang="es-ES" sz="2500" dirty="0" err="1">
                <a:latin typeface="Consolas" panose="020B0609020204030204" pitchFamily="49" charset="0"/>
              </a:rPr>
              <a:t>result.contents</a:t>
            </a:r>
            <a:r>
              <a:rPr lang="es-ES" sz="2500" dirty="0">
                <a:latin typeface="+mj-lt"/>
              </a:rPr>
              <a:t>, que va a devolver una lista de un elemento, o directamente </a:t>
            </a:r>
            <a:r>
              <a:rPr lang="es-ES" sz="2500" dirty="0" err="1">
                <a:latin typeface="Consolas" panose="020B0609020204030204" pitchFamily="49" charset="0"/>
              </a:rPr>
              <a:t>result.a</a:t>
            </a:r>
            <a:endParaRPr lang="es-E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1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Navegando los resultados (cont.)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9289A-A137-4572-AE0F-6AE98CD2EF52}"/>
              </a:ext>
            </a:extLst>
          </p:cNvPr>
          <p:cNvSpPr txBox="1"/>
          <p:nvPr/>
        </p:nvSpPr>
        <p:spPr>
          <a:xfrm>
            <a:off x="266330" y="1946843"/>
            <a:ext cx="86113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Para obtener la URL, que es un atributo del tag a, podemos usar el método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así: </a:t>
            </a:r>
            <a:r>
              <a:rPr lang="es-ES" sz="2500" dirty="0" err="1">
                <a:latin typeface="Consolas" panose="020B0609020204030204" pitchFamily="49" charset="0"/>
              </a:rPr>
              <a:t>result.a.get</a:t>
            </a:r>
            <a:r>
              <a:rPr lang="es-ES" sz="2500" dirty="0">
                <a:latin typeface="Consolas" panose="020B0609020204030204" pitchFamily="49" charset="0"/>
              </a:rPr>
              <a:t>(“</a:t>
            </a:r>
            <a:r>
              <a:rPr lang="es-ES" sz="2500" dirty="0" err="1">
                <a:latin typeface="Consolas" panose="020B0609020204030204" pitchFamily="49" charset="0"/>
              </a:rPr>
              <a:t>href</a:t>
            </a:r>
            <a:r>
              <a:rPr lang="es-ES" sz="2500" dirty="0">
                <a:latin typeface="Consolas" panose="020B0609020204030204" pitchFamily="49" charset="0"/>
              </a:rPr>
              <a:t>”)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Para obtener el texto del tag a, podemos directamente escribir </a:t>
            </a:r>
            <a:r>
              <a:rPr lang="es-ES" sz="2500" dirty="0" err="1">
                <a:latin typeface="Consolas" panose="020B0609020204030204" pitchFamily="49" charset="0"/>
              </a:rPr>
              <a:t>result.a.text</a:t>
            </a:r>
            <a:endParaRPr lang="es-ES" sz="2500" dirty="0">
              <a:latin typeface="Consolas" panose="020B0609020204030204" pitchFamily="49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Esto funciona porque el texto es hijo del a, no un atributo.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Los texto no pueden tener hijos.</a:t>
            </a:r>
            <a:endParaRPr lang="es-E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7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11181" y="6946560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Conclusión</a:t>
            </a:r>
            <a:endParaRPr lang="es-UY" sz="4000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9289A-A137-4572-AE0F-6AE98CD2EF52}"/>
              </a:ext>
            </a:extLst>
          </p:cNvPr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Conociendo lo mínimo de HTML y dos o tres funciones de </a:t>
            </a:r>
            <a:r>
              <a:rPr lang="es-ES" sz="2500" dirty="0" err="1">
                <a:latin typeface="+mj-lt"/>
              </a:rPr>
              <a:t>BeautifulSoup</a:t>
            </a:r>
            <a:r>
              <a:rPr lang="es-ES" sz="2500" dirty="0">
                <a:latin typeface="+mj-lt"/>
              </a:rPr>
              <a:t> cubrimos las necesidades de </a:t>
            </a:r>
            <a:r>
              <a:rPr lang="es-ES" sz="2500" dirty="0" err="1">
                <a:latin typeface="+mj-lt"/>
              </a:rPr>
              <a:t>scrapeo</a:t>
            </a:r>
            <a:r>
              <a:rPr lang="es-ES" sz="2500" dirty="0">
                <a:latin typeface="+mj-lt"/>
              </a:rPr>
              <a:t> de la mayoría de los sitios web.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Podemos encontramos con algunas dificultades que nos obliguen a usar </a:t>
            </a:r>
            <a:r>
              <a:rPr lang="es-ES" sz="2500" dirty="0" err="1">
                <a:latin typeface="+mj-lt"/>
              </a:rPr>
              <a:t>Selenium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O podemos querer una solución más robusta y permanente que BS, para lo cual tenemos </a:t>
            </a:r>
            <a:r>
              <a:rPr lang="es-ES" sz="2500" dirty="0" err="1">
                <a:latin typeface="+mj-lt"/>
              </a:rPr>
              <a:t>Scrapy</a:t>
            </a:r>
            <a:r>
              <a:rPr lang="es-ES" sz="25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5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8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Consolas" panose="020B0609020204030204" pitchFamily="49" charset="0"/>
              </a:rPr>
              <a:t>BeautifulSoup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5BE5E6-33BC-46BD-BD4D-085E3EFD0066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</a:t>
            </a:r>
            <a:r>
              <a:rPr lang="es-ES" sz="4000"/>
              <a:t>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1474035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2295</TotalTime>
  <Words>509</Words>
  <Application>Microsoft Office PowerPoint</Application>
  <PresentationFormat>Presentación en pantalla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Consolas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agregar diapositivas nuevas, siempre duplicar la segunda diapo.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Rafael Xavier</cp:lastModifiedBy>
  <cp:revision>45</cp:revision>
  <dcterms:created xsi:type="dcterms:W3CDTF">2019-08-09T21:46:40Z</dcterms:created>
  <dcterms:modified xsi:type="dcterms:W3CDTF">2021-04-30T05:07:24Z</dcterms:modified>
</cp:coreProperties>
</file>