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3" r:id="rId2"/>
  </p:sldMasterIdLst>
  <p:sldIdLst>
    <p:sldId id="269" r:id="rId3"/>
    <p:sldId id="449" r:id="rId4"/>
    <p:sldId id="309" r:id="rId5"/>
    <p:sldId id="327" r:id="rId6"/>
    <p:sldId id="331" r:id="rId7"/>
    <p:sldId id="258" r:id="rId8"/>
    <p:sldId id="280" r:id="rId9"/>
    <p:sldId id="281" r:id="rId10"/>
    <p:sldId id="259" r:id="rId11"/>
    <p:sldId id="260" r:id="rId12"/>
    <p:sldId id="283" r:id="rId13"/>
    <p:sldId id="441" r:id="rId14"/>
    <p:sldId id="263" r:id="rId15"/>
    <p:sldId id="295" r:id="rId16"/>
    <p:sldId id="296" r:id="rId17"/>
    <p:sldId id="297" r:id="rId18"/>
    <p:sldId id="298" r:id="rId19"/>
    <p:sldId id="442" r:id="rId20"/>
    <p:sldId id="264" r:id="rId21"/>
    <p:sldId id="444" r:id="rId22"/>
    <p:sldId id="271" r:id="rId23"/>
    <p:sldId id="445" r:id="rId24"/>
    <p:sldId id="446" r:id="rId25"/>
    <p:sldId id="447" r:id="rId26"/>
    <p:sldId id="448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641"/>
    <p:restoredTop sz="94666"/>
  </p:normalViewPr>
  <p:slideViewPr>
    <p:cSldViewPr snapToGrid="0" snapToObjects="1">
      <p:cViewPr varScale="1">
        <p:scale>
          <a:sx n="101" d="100"/>
          <a:sy n="101" d="100"/>
        </p:scale>
        <p:origin x="200" y="2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Devices and Interrupts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D1E68D3-4850-4A37-928D-311967714178}" type="slidenum">
              <a:rPr lang="en-US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1373350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Devices and Interrupts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EF170F5-5B3A-46D3-A9EF-01506258B58C}" type="slidenum">
              <a:rPr lang="en-US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6175161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54018" y="317500"/>
            <a:ext cx="2806700" cy="59959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29684" y="317500"/>
            <a:ext cx="8221133" cy="59959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Devices and Interrupts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48CC6DC-B4BA-4983-A231-FA2D153B122B}" type="slidenum">
              <a:rPr lang="en-US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7796895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152400"/>
            <a:ext cx="101600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1143000"/>
            <a:ext cx="54864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94400" y="1143000"/>
            <a:ext cx="54864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000028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009963968"/>
      </p:ext>
    </p:extLst>
  </p:cSld>
  <p:clrMapOvr>
    <a:masterClrMapping/>
  </p:clrMapOvr>
  <p:transition>
    <p:dissolv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17297609"/>
      </p:ext>
    </p:extLst>
  </p:cSld>
  <p:clrMapOvr>
    <a:masterClrMapping/>
  </p:clrMapOvr>
  <p:transition>
    <p:dissolv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12308816"/>
      </p:ext>
    </p:extLst>
  </p:cSld>
  <p:clrMapOvr>
    <a:masterClrMapping/>
  </p:clrMapOvr>
  <p:transition>
    <p:dissolv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1286" y="1303338"/>
            <a:ext cx="5463116" cy="501015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303338"/>
            <a:ext cx="5463117" cy="501015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10528024"/>
      </p:ext>
    </p:extLst>
  </p:cSld>
  <p:clrMapOvr>
    <a:masterClrMapping/>
  </p:clrMapOvr>
  <p:transition>
    <p:dissolv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8634954"/>
      </p:ext>
    </p:extLst>
  </p:cSld>
  <p:clrMapOvr>
    <a:masterClrMapping/>
  </p:clrMapOvr>
  <p:transition>
    <p:dissolv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66511691"/>
      </p:ext>
    </p:extLst>
  </p:cSld>
  <p:clrMapOvr>
    <a:masterClrMapping/>
  </p:clrMapOvr>
  <p:transition>
    <p:dissolv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975198"/>
      </p:ext>
    </p:extLst>
  </p:cSld>
  <p:clrMapOvr>
    <a:masterClrMapping/>
  </p:clrMapOvr>
  <p:transition>
    <p:dissolv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Devices and Interrupts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2C425F6-CA7B-4977-8DCE-0B0DAF9AC9E5}" type="slidenum">
              <a:rPr lang="en-US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1319180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0352616"/>
      </p:ext>
    </p:extLst>
  </p:cSld>
  <p:clrMapOvr>
    <a:masterClrMapping/>
  </p:clrMapOvr>
  <p:transition>
    <p:dissolv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032141"/>
      </p:ext>
    </p:extLst>
  </p:cSld>
  <p:clrMapOvr>
    <a:masterClrMapping/>
  </p:clrMapOvr>
  <p:transition>
    <p:dissolv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08920856"/>
      </p:ext>
    </p:extLst>
  </p:cSld>
  <p:clrMapOvr>
    <a:masterClrMapping/>
  </p:clrMapOvr>
  <p:transition>
    <p:dissolv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54019" y="317500"/>
            <a:ext cx="2806700" cy="59959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29684" y="317500"/>
            <a:ext cx="8221133" cy="59959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63091346"/>
      </p:ext>
    </p:extLst>
  </p:cSld>
  <p:clrMapOvr>
    <a:masterClrMapping/>
  </p:clrMapOvr>
  <p:transition>
    <p:dissolv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Devices and Interrupts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350E68E-62F3-417D-AA9C-E2C977939157}" type="slidenum">
              <a:rPr lang="en-US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8512895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1285" y="1303338"/>
            <a:ext cx="5463116" cy="5010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303338"/>
            <a:ext cx="5463117" cy="5010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Devices and Interrupts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D07F053-8107-46B7-A652-BFA4BD89CBB0}" type="slidenum">
              <a:rPr lang="en-US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8869123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Devices and Interrupts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09F3E17-C077-44AB-ADB4-BEDAC0AAB746}" type="slidenum">
              <a:rPr lang="en-US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296848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Devices and Interrupts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4C99C5E-06A2-42B6-8ED0-480CEB160FE6}" type="slidenum">
              <a:rPr lang="en-US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535656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Devices and Interrupts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935EF8E-4697-4D3A-A2CC-907320EFDC7C}" type="slidenum">
              <a:rPr lang="en-US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4060709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Devices and Interrupts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4BE3028-DE42-4D30-A215-8BC2FBE4C680}" type="slidenum">
              <a:rPr lang="en-US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4821554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Devices and Interrupts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C1CDC6B-383D-4907-803F-9B0CF9772B4D}" type="slidenum">
              <a:rPr lang="en-US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978279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29684" y="317501"/>
            <a:ext cx="10972800" cy="75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1285" y="1303338"/>
            <a:ext cx="11129433" cy="501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50018" y="6616700"/>
            <a:ext cx="5365749" cy="16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400">
                <a:latin typeface="+mj-lt"/>
                <a:cs typeface="+mn-cs"/>
              </a:defRPr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Devices and Interrupts</a:t>
            </a:r>
          </a:p>
        </p:txBody>
      </p:sp>
      <p:sp>
        <p:nvSpPr>
          <p:cNvPr id="87045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055351" y="6616700"/>
            <a:ext cx="808567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bg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8661F247-7560-4126-8D1F-0B36169BB3F8}" type="slidenum">
              <a:rPr lang="en-US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9903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>
    <p:fade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29684" y="317503"/>
            <a:ext cx="10972800" cy="75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1286" y="1303338"/>
            <a:ext cx="11129433" cy="501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12932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ransition>
    <p:dissolve/>
  </p:transition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27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700" b="1">
          <a:solidFill>
            <a:schemeClr val="tx1"/>
          </a:solidFill>
          <a:latin typeface="AUdimat"/>
          <a:cs typeface="Arial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2700" b="1">
          <a:solidFill>
            <a:schemeClr val="tx1"/>
          </a:solidFill>
          <a:latin typeface="AUdimat"/>
          <a:cs typeface="Arial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2700" b="1">
          <a:solidFill>
            <a:schemeClr val="tx1"/>
          </a:solidFill>
          <a:latin typeface="AUdimat"/>
          <a:cs typeface="Arial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2700" b="1">
          <a:solidFill>
            <a:schemeClr val="tx1"/>
          </a:solidFill>
          <a:latin typeface="AUdimat"/>
          <a:cs typeface="Arial" pitchFamily="34" charset="0"/>
        </a:defRPr>
      </a:lvl5pPr>
      <a:lvl6pPr marL="342900" algn="l" rtl="0" fontAlgn="base">
        <a:spcBef>
          <a:spcPct val="0"/>
        </a:spcBef>
        <a:spcAft>
          <a:spcPct val="0"/>
        </a:spcAft>
        <a:defRPr sz="2700" b="1">
          <a:solidFill>
            <a:schemeClr val="tx1"/>
          </a:solidFill>
          <a:latin typeface="AUdimat"/>
          <a:cs typeface="Arial" pitchFamily="34" charset="0"/>
        </a:defRPr>
      </a:lvl6pPr>
      <a:lvl7pPr marL="685800" algn="l" rtl="0" fontAlgn="base">
        <a:spcBef>
          <a:spcPct val="0"/>
        </a:spcBef>
        <a:spcAft>
          <a:spcPct val="0"/>
        </a:spcAft>
        <a:defRPr sz="2700" b="1">
          <a:solidFill>
            <a:schemeClr val="tx1"/>
          </a:solidFill>
          <a:latin typeface="AUdimat"/>
          <a:cs typeface="Arial" pitchFamily="34" charset="0"/>
        </a:defRPr>
      </a:lvl7pPr>
      <a:lvl8pPr marL="1028700" algn="l" rtl="0" fontAlgn="base">
        <a:spcBef>
          <a:spcPct val="0"/>
        </a:spcBef>
        <a:spcAft>
          <a:spcPct val="0"/>
        </a:spcAft>
        <a:defRPr sz="2700" b="1">
          <a:solidFill>
            <a:schemeClr val="tx1"/>
          </a:solidFill>
          <a:latin typeface="AUdimat"/>
          <a:cs typeface="Arial" pitchFamily="34" charset="0"/>
        </a:defRPr>
      </a:lvl8pPr>
      <a:lvl9pPr marL="1371600" algn="l" rtl="0" fontAlgn="base">
        <a:spcBef>
          <a:spcPct val="0"/>
        </a:spcBef>
        <a:spcAft>
          <a:spcPct val="0"/>
        </a:spcAft>
        <a:defRPr sz="2700" b="1">
          <a:solidFill>
            <a:schemeClr val="tx1"/>
          </a:solidFill>
          <a:latin typeface="AUdimat"/>
          <a:cs typeface="Arial" pitchFamily="34" charset="0"/>
        </a:defRPr>
      </a:lvl9pPr>
    </p:titleStyle>
    <p:bodyStyle>
      <a:lvl1pPr marL="257175" indent="-257175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fontAlgn="base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cs typeface="+mn-cs"/>
        </a:defRPr>
      </a:lvl2pPr>
      <a:lvl3pPr marL="857250" indent="-171450" algn="l" rtl="0" fontAlgn="base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  <a:cs typeface="+mn-cs"/>
        </a:defRPr>
      </a:lvl3pPr>
      <a:lvl4pPr marL="1200150" indent="-171450" algn="l" rtl="0" fontAlgn="base">
        <a:spcBef>
          <a:spcPct val="20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  <a:cs typeface="+mn-cs"/>
        </a:defRPr>
      </a:lvl4pPr>
      <a:lvl5pPr marL="15430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cs typeface="+mn-cs"/>
        </a:defRPr>
      </a:lvl5pPr>
      <a:lvl6pPr marL="18859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cs typeface="+mn-cs"/>
        </a:defRPr>
      </a:lvl6pPr>
      <a:lvl7pPr marL="22288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cs typeface="+mn-cs"/>
        </a:defRPr>
      </a:lvl7pPr>
      <a:lvl8pPr marL="25717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cs typeface="+mn-cs"/>
        </a:defRPr>
      </a:lvl8pPr>
      <a:lvl9pPr marL="29146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.cmu.edu/afs/cs/academic/class/15213-s01/lectures/class10.ppt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.cmu.edu/afs/cs/academic/class/15213-s01/lectures/class10.ppt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.cmu.edu/afs/cs/academic/class/15213-s01/lectures/class10.ppt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.cmu.edu/afs/cs/academic/class/15213-s01/lectures/class10.ppt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.cmu.edu/afs/cs/academic/class/15213-s01/lectures/class10.ppt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.cmu.edu/afs/cs/academic/class/15213-s01/lectures/class10.ppt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.cmu.edu/afs/cs/academic/class/15213-s01/lectures/class10.ppt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.cmu.edu/afs/cs/academic/class/15213-s01/lectures/class10.ppt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.cmu.edu/afs/cs/academic/class/15213-s01/lectures/class10.ppt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.cmu.edu/afs/cs/academic/class/15213-s01/lectures/class10.pp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.cmu.edu/afs/cs/academic/class/15213-s01/lectures/class10.ppt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.cmu.edu/afs/cs/academic/class/15213-s01/lectures/class10.ppt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obw.net/dswiki/index.php?title=Graphic_mode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.cmu.edu/afs/cs/academic/class/15213-s01/lectures/class10.ppt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hyperlink" Target="http://www.cs.cmu.edu/afs/cs/academic/class/15213-s01/lectures/class10.ppt" TargetMode="External"/><Relationship Id="rId4" Type="http://schemas.openxmlformats.org/officeDocument/2006/relationships/image" Target="../media/image3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.cmu.edu/afs/cs/academic/class/15213-s01/lectures/class10.ppt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.cmu.edu/afs/cs/academic/class/15213-s01/lectures/class10.pp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3917156" y="3412333"/>
            <a:ext cx="5420916" cy="531019"/>
          </a:xfrm>
        </p:spPr>
        <p:txBody>
          <a:bodyPr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>
              <a:defRPr/>
            </a:pPr>
            <a:r>
              <a:rPr lang="en-US" sz="2400" dirty="0">
                <a:solidFill>
                  <a:srgbClr val="0070C0"/>
                </a:solidFill>
              </a:rPr>
              <a:t>CS3220 Processor Design</a:t>
            </a:r>
            <a:endParaRPr lang="en-US" sz="2400" dirty="0">
              <a:ln w="11430"/>
              <a:solidFill>
                <a:srgbClr val="0070C0"/>
              </a:soli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3867152" y="4114800"/>
            <a:ext cx="2400299" cy="457200"/>
          </a:xfrm>
        </p:spPr>
        <p:txBody>
          <a:bodyPr/>
          <a:lstStyle/>
          <a:p>
            <a:pPr marL="0" indent="0">
              <a:buNone/>
            </a:pPr>
            <a:r>
              <a:rPr lang="en-US" sz="1500" dirty="0"/>
              <a:t>Prof. </a:t>
            </a:r>
            <a:r>
              <a:rPr lang="en-US" sz="1500" dirty="0" err="1"/>
              <a:t>Hyesoon</a:t>
            </a:r>
            <a:r>
              <a:rPr lang="en-US" sz="1500" dirty="0"/>
              <a:t> Kim </a:t>
            </a:r>
          </a:p>
        </p:txBody>
      </p:sp>
    </p:spTree>
    <p:extLst>
      <p:ext uri="{BB962C8B-B14F-4D97-AF65-F5344CB8AC3E}">
        <p14:creationId xmlns:p14="http://schemas.microsoft.com/office/powerpoint/2010/main" val="953747457"/>
      </p:ext>
    </p:extLst>
  </p:cSld>
  <p:clrMapOvr>
    <a:masterClrMapping/>
  </p:clrMapOvr>
  <p:transition>
    <p:dissolv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DE6587E2-28B9-CA48-BA23-B734770A03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19400" y="304800"/>
            <a:ext cx="6604000" cy="573088"/>
          </a:xfrm>
          <a:noFill/>
          <a:ln/>
        </p:spPr>
        <p:txBody>
          <a:bodyPr/>
          <a:lstStyle/>
          <a:p>
            <a:r>
              <a:rPr lang="en-US" altLang="en-US"/>
              <a:t>“Normalized” Numeric Values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996EB93F-99C7-3E43-BF7F-CFF702D65F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400" dirty="0"/>
              <a:t>Condition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 </a:t>
            </a:r>
            <a:r>
              <a:rPr lang="en-US" altLang="en-US" sz="2000" dirty="0" err="1">
                <a:latin typeface="Courier New" panose="02070309020205020404" pitchFamily="49" charset="0"/>
              </a:rPr>
              <a:t>exp</a:t>
            </a:r>
            <a:r>
              <a:rPr lang="en-US" altLang="en-US" sz="2000" dirty="0"/>
              <a:t> </a:t>
            </a:r>
            <a:r>
              <a:rPr lang="en-US" altLang="en-US" sz="2000" dirty="0">
                <a:sym typeface="Symbol" pitchFamily="2" charset="2"/>
              </a:rPr>
              <a:t></a:t>
            </a:r>
            <a:r>
              <a:rPr lang="en-US" altLang="en-US" sz="2000" dirty="0"/>
              <a:t> </a:t>
            </a:r>
            <a:r>
              <a:rPr lang="en-US" altLang="en-US" sz="2000" dirty="0">
                <a:latin typeface="Courier New" panose="02070309020205020404" pitchFamily="49" charset="0"/>
              </a:rPr>
              <a:t>000</a:t>
            </a:r>
            <a:r>
              <a:rPr lang="en-US" altLang="en-US" sz="2000" dirty="0"/>
              <a:t>…</a:t>
            </a:r>
            <a:r>
              <a:rPr lang="en-US" altLang="en-US" sz="2000" dirty="0">
                <a:latin typeface="Courier New" panose="02070309020205020404" pitchFamily="49" charset="0"/>
              </a:rPr>
              <a:t>0</a:t>
            </a:r>
            <a:r>
              <a:rPr lang="en-US" altLang="en-US" sz="2000" dirty="0"/>
              <a:t> and </a:t>
            </a:r>
            <a:r>
              <a:rPr lang="en-US" altLang="en-US" sz="2000" dirty="0" err="1">
                <a:latin typeface="Courier New" panose="02070309020205020404" pitchFamily="49" charset="0"/>
              </a:rPr>
              <a:t>exp</a:t>
            </a:r>
            <a:r>
              <a:rPr lang="en-US" altLang="en-US" sz="2000" dirty="0"/>
              <a:t> </a:t>
            </a:r>
            <a:r>
              <a:rPr lang="en-US" altLang="en-US" sz="2000" dirty="0">
                <a:sym typeface="Symbol" pitchFamily="2" charset="2"/>
              </a:rPr>
              <a:t></a:t>
            </a:r>
            <a:r>
              <a:rPr lang="en-US" altLang="en-US" sz="2000" dirty="0"/>
              <a:t> </a:t>
            </a:r>
            <a:r>
              <a:rPr lang="en-US" altLang="en-US" sz="2000" dirty="0">
                <a:latin typeface="Courier New" panose="02070309020205020404" pitchFamily="49" charset="0"/>
              </a:rPr>
              <a:t>111</a:t>
            </a:r>
            <a:r>
              <a:rPr lang="en-US" altLang="en-US" sz="2000" dirty="0"/>
              <a:t>…</a:t>
            </a:r>
            <a:r>
              <a:rPr lang="en-US" altLang="en-US" sz="2000" dirty="0">
                <a:latin typeface="Courier New" panose="02070309020205020404" pitchFamily="49" charset="0"/>
              </a:rPr>
              <a:t>1</a:t>
            </a:r>
            <a:endParaRPr lang="en-US" altLang="en-US" sz="2000" dirty="0"/>
          </a:p>
          <a:p>
            <a:pPr>
              <a:lnSpc>
                <a:spcPct val="80000"/>
              </a:lnSpc>
            </a:pPr>
            <a:r>
              <a:rPr lang="en-US" altLang="en-US" sz="2400" dirty="0"/>
              <a:t>Exponent coded as </a:t>
            </a:r>
            <a:r>
              <a:rPr lang="en-US" altLang="en-US" sz="2400" i="1" dirty="0"/>
              <a:t>biased</a:t>
            </a:r>
            <a:r>
              <a:rPr lang="en-US" altLang="en-US" sz="2400" dirty="0"/>
              <a:t> value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000" dirty="0"/>
              <a:t> </a:t>
            </a:r>
            <a:r>
              <a:rPr lang="en-US" altLang="en-US" sz="2000" i="1" dirty="0"/>
              <a:t>E  </a:t>
            </a:r>
            <a:r>
              <a:rPr lang="en-US" altLang="en-US" sz="2000" dirty="0"/>
              <a:t>=</a:t>
            </a:r>
            <a:r>
              <a:rPr lang="en-US" altLang="en-US" sz="2000" i="1" dirty="0"/>
              <a:t>  </a:t>
            </a:r>
            <a:r>
              <a:rPr lang="en-US" altLang="en-US" sz="2000" i="1" dirty="0" err="1"/>
              <a:t>Exp</a:t>
            </a:r>
            <a:r>
              <a:rPr lang="en-US" altLang="en-US" sz="2000" i="1" dirty="0"/>
              <a:t> – Bias</a:t>
            </a:r>
          </a:p>
          <a:p>
            <a:pPr lvl="2">
              <a:lnSpc>
                <a:spcPct val="90000"/>
              </a:lnSpc>
            </a:pPr>
            <a:r>
              <a:rPr lang="en-US" altLang="en-US" sz="1800" i="1" dirty="0" err="1"/>
              <a:t>Exp</a:t>
            </a:r>
            <a:r>
              <a:rPr lang="en-US" altLang="en-US" sz="1800" i="1" dirty="0"/>
              <a:t> </a:t>
            </a:r>
            <a:r>
              <a:rPr lang="en-US" altLang="en-US" sz="1800" dirty="0"/>
              <a:t>: unsigned value denoted by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exp</a:t>
            </a:r>
            <a:r>
              <a:rPr lang="en-US" altLang="en-US" sz="1800" dirty="0">
                <a:latin typeface="Courier New" panose="02070309020205020404" pitchFamily="49" charset="0"/>
              </a:rPr>
              <a:t> </a:t>
            </a:r>
          </a:p>
          <a:p>
            <a:pPr lvl="2">
              <a:lnSpc>
                <a:spcPct val="90000"/>
              </a:lnSpc>
            </a:pPr>
            <a:r>
              <a:rPr lang="en-US" altLang="en-US" sz="1800" i="1" dirty="0"/>
              <a:t>Bias </a:t>
            </a:r>
            <a:r>
              <a:rPr lang="en-US" altLang="en-US" sz="1800" dirty="0"/>
              <a:t>: Bias value</a:t>
            </a:r>
          </a:p>
          <a:p>
            <a:pPr lvl="3">
              <a:lnSpc>
                <a:spcPct val="90000"/>
              </a:lnSpc>
            </a:pPr>
            <a:r>
              <a:rPr lang="en-US" altLang="en-US" sz="1600" dirty="0"/>
              <a:t>Single precision: 127 (</a:t>
            </a:r>
            <a:r>
              <a:rPr lang="en-US" altLang="en-US" sz="1600" i="1" dirty="0" err="1"/>
              <a:t>Exp</a:t>
            </a:r>
            <a:r>
              <a:rPr lang="en-US" altLang="en-US" sz="1600" dirty="0"/>
              <a:t>: 1…254, </a:t>
            </a:r>
            <a:r>
              <a:rPr lang="en-US" altLang="en-US" sz="1600" i="1" dirty="0"/>
              <a:t>E</a:t>
            </a:r>
            <a:r>
              <a:rPr lang="en-US" altLang="en-US" sz="1600" dirty="0"/>
              <a:t>: -126…127)</a:t>
            </a:r>
          </a:p>
          <a:p>
            <a:pPr lvl="3">
              <a:lnSpc>
                <a:spcPct val="90000"/>
              </a:lnSpc>
            </a:pPr>
            <a:r>
              <a:rPr lang="en-US" altLang="en-US" sz="1600" dirty="0"/>
              <a:t>Double precision: 1023 (</a:t>
            </a:r>
            <a:r>
              <a:rPr lang="en-US" altLang="en-US" sz="1600" i="1" dirty="0" err="1"/>
              <a:t>Exp</a:t>
            </a:r>
            <a:r>
              <a:rPr lang="en-US" altLang="en-US" sz="1600" dirty="0"/>
              <a:t>: 1…2046, </a:t>
            </a:r>
            <a:r>
              <a:rPr lang="en-US" altLang="en-US" sz="1600" i="1" dirty="0"/>
              <a:t>E</a:t>
            </a:r>
            <a:r>
              <a:rPr lang="en-US" altLang="en-US" sz="1600" dirty="0"/>
              <a:t>: -1022…1023)</a:t>
            </a:r>
          </a:p>
          <a:p>
            <a:pPr lvl="3">
              <a:lnSpc>
                <a:spcPct val="90000"/>
              </a:lnSpc>
            </a:pPr>
            <a:r>
              <a:rPr lang="en-US" altLang="en-US" sz="1600" dirty="0"/>
              <a:t>in general: </a:t>
            </a:r>
            <a:r>
              <a:rPr lang="en-US" altLang="en-US" sz="1600" i="1" dirty="0"/>
              <a:t>Bias</a:t>
            </a:r>
            <a:r>
              <a:rPr lang="en-US" altLang="en-US" sz="1600" dirty="0"/>
              <a:t> = 2</a:t>
            </a:r>
            <a:r>
              <a:rPr lang="en-US" altLang="en-US" sz="1600" baseline="30000" dirty="0"/>
              <a:t>m-1</a:t>
            </a:r>
            <a:r>
              <a:rPr lang="en-US" altLang="en-US" sz="1600" dirty="0"/>
              <a:t> - 1, where m is the number of exponent bits</a:t>
            </a:r>
          </a:p>
          <a:p>
            <a:pPr>
              <a:lnSpc>
                <a:spcPct val="80000"/>
              </a:lnSpc>
            </a:pPr>
            <a:r>
              <a:rPr lang="en-US" altLang="en-US" sz="2400" b="1" dirty="0">
                <a:solidFill>
                  <a:srgbClr val="FF0000"/>
                </a:solidFill>
              </a:rPr>
              <a:t>Significand coded with implied leading 1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000" b="1" dirty="0">
                <a:solidFill>
                  <a:srgbClr val="FF0000"/>
                </a:solidFill>
              </a:rPr>
              <a:t> </a:t>
            </a:r>
            <a:r>
              <a:rPr lang="en-US" altLang="en-US" sz="2000" b="1" i="1" dirty="0">
                <a:solidFill>
                  <a:srgbClr val="FF0000"/>
                </a:solidFill>
              </a:rPr>
              <a:t>m  </a:t>
            </a:r>
            <a:r>
              <a:rPr lang="en-US" altLang="en-US" sz="2000" b="1" dirty="0">
                <a:solidFill>
                  <a:srgbClr val="FF0000"/>
                </a:solidFill>
              </a:rPr>
              <a:t>=</a:t>
            </a:r>
            <a:r>
              <a:rPr lang="en-US" altLang="en-US" sz="2000" b="1" i="1" dirty="0">
                <a:solidFill>
                  <a:srgbClr val="FF0000"/>
                </a:solidFill>
              </a:rPr>
              <a:t> </a:t>
            </a:r>
            <a:r>
              <a:rPr lang="en-US" altLang="en-US" sz="2000" b="1" i="1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1.xxx</a:t>
            </a:r>
            <a:r>
              <a:rPr lang="en-US" altLang="en-US" sz="2000" b="1" dirty="0">
                <a:solidFill>
                  <a:srgbClr val="FF0000"/>
                </a:solidFill>
              </a:rPr>
              <a:t>…</a:t>
            </a: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x</a:t>
            </a:r>
            <a:r>
              <a:rPr lang="en-US" altLang="en-US" sz="2000" b="1" baseline="-25000" dirty="0">
                <a:solidFill>
                  <a:srgbClr val="FF0000"/>
                </a:solidFill>
              </a:rPr>
              <a:t>2</a:t>
            </a:r>
            <a:endParaRPr lang="en-US" altLang="en-US" sz="2000" b="1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pPr lvl="2">
              <a:lnSpc>
                <a:spcPct val="90000"/>
              </a:lnSpc>
            </a:pPr>
            <a:r>
              <a:rPr lang="en-US" altLang="en-US" sz="1800" dirty="0"/>
              <a:t> </a:t>
            </a:r>
            <a:r>
              <a:rPr lang="en-US" altLang="en-US" sz="1800" b="1" dirty="0">
                <a:latin typeface="Courier New" panose="02070309020205020404" pitchFamily="49" charset="0"/>
              </a:rPr>
              <a:t>xxx</a:t>
            </a:r>
            <a:r>
              <a:rPr lang="en-US" altLang="en-US" sz="1800" b="1" dirty="0"/>
              <a:t>…</a:t>
            </a:r>
            <a:r>
              <a:rPr lang="en-US" altLang="en-US" sz="1800" b="1" dirty="0">
                <a:latin typeface="Courier New" panose="02070309020205020404" pitchFamily="49" charset="0"/>
              </a:rPr>
              <a:t>x</a:t>
            </a:r>
            <a:r>
              <a:rPr lang="en-US" altLang="en-US" sz="1800" dirty="0"/>
              <a:t>: bits of </a:t>
            </a:r>
            <a:r>
              <a:rPr lang="en-US" altLang="en-US" sz="1800" dirty="0" err="1">
                <a:latin typeface="Courier New" panose="02070309020205020404" pitchFamily="49" charset="0"/>
              </a:rPr>
              <a:t>frac</a:t>
            </a:r>
            <a:endParaRPr lang="en-US" altLang="en-US" sz="1800" dirty="0"/>
          </a:p>
          <a:p>
            <a:pPr lvl="2">
              <a:lnSpc>
                <a:spcPct val="90000"/>
              </a:lnSpc>
            </a:pPr>
            <a:r>
              <a:rPr lang="en-US" altLang="en-US" sz="1800" dirty="0"/>
              <a:t>Minimum when </a:t>
            </a:r>
            <a:r>
              <a:rPr lang="en-US" altLang="en-US" sz="1800" b="1" dirty="0">
                <a:latin typeface="Courier New" panose="02070309020205020404" pitchFamily="49" charset="0"/>
              </a:rPr>
              <a:t>000</a:t>
            </a:r>
            <a:r>
              <a:rPr lang="en-US" altLang="en-US" sz="1800" b="1" dirty="0"/>
              <a:t>…</a:t>
            </a:r>
            <a:r>
              <a:rPr lang="en-US" altLang="en-US" sz="1800" b="1" dirty="0">
                <a:latin typeface="Courier New" panose="02070309020205020404" pitchFamily="49" charset="0"/>
              </a:rPr>
              <a:t>0</a:t>
            </a:r>
            <a:r>
              <a:rPr lang="en-US" altLang="en-US" sz="1800" dirty="0">
                <a:latin typeface="Courier New" panose="02070309020205020404" pitchFamily="49" charset="0"/>
              </a:rPr>
              <a:t> </a:t>
            </a:r>
            <a:r>
              <a:rPr lang="en-US" altLang="en-US" sz="1800" dirty="0"/>
              <a:t>(</a:t>
            </a:r>
            <a:r>
              <a:rPr lang="en-US" altLang="en-US" sz="1800" i="1" dirty="0"/>
              <a:t>M</a:t>
            </a:r>
            <a:r>
              <a:rPr lang="en-US" altLang="en-US" sz="1800" dirty="0"/>
              <a:t> = 1.0)</a:t>
            </a:r>
          </a:p>
          <a:p>
            <a:pPr lvl="2">
              <a:lnSpc>
                <a:spcPct val="90000"/>
              </a:lnSpc>
            </a:pPr>
            <a:r>
              <a:rPr lang="en-US" altLang="en-US" sz="1800" dirty="0"/>
              <a:t>Maximum when </a:t>
            </a:r>
            <a:r>
              <a:rPr lang="en-US" altLang="en-US" sz="1800" b="1" dirty="0">
                <a:latin typeface="Courier New" panose="02070309020205020404" pitchFamily="49" charset="0"/>
              </a:rPr>
              <a:t>111</a:t>
            </a:r>
            <a:r>
              <a:rPr lang="en-US" altLang="en-US" sz="1800" b="1" dirty="0"/>
              <a:t>…</a:t>
            </a:r>
            <a:r>
              <a:rPr lang="en-US" altLang="en-US" sz="1800" b="1" dirty="0">
                <a:latin typeface="Courier New" panose="02070309020205020404" pitchFamily="49" charset="0"/>
              </a:rPr>
              <a:t>1</a:t>
            </a:r>
            <a:r>
              <a:rPr lang="en-US" altLang="en-US" sz="1800" dirty="0">
                <a:latin typeface="Courier New" panose="02070309020205020404" pitchFamily="49" charset="0"/>
              </a:rPr>
              <a:t> </a:t>
            </a:r>
            <a:r>
              <a:rPr lang="en-US" altLang="en-US" sz="1800" dirty="0"/>
              <a:t>(</a:t>
            </a:r>
            <a:r>
              <a:rPr lang="en-US" altLang="en-US" sz="1800" i="1" dirty="0"/>
              <a:t>M</a:t>
            </a:r>
            <a:r>
              <a:rPr lang="en-US" altLang="en-US" sz="1800" dirty="0"/>
              <a:t> = 2.0 – </a:t>
            </a:r>
            <a:r>
              <a:rPr lang="en-US" altLang="en-US" sz="1800" dirty="0">
                <a:latin typeface="Symbol" pitchFamily="2" charset="2"/>
              </a:rPr>
              <a:t></a:t>
            </a:r>
            <a:r>
              <a:rPr lang="en-US" altLang="en-US" sz="1800" dirty="0"/>
              <a:t>)</a:t>
            </a:r>
          </a:p>
          <a:p>
            <a:pPr lvl="2">
              <a:lnSpc>
                <a:spcPct val="90000"/>
              </a:lnSpc>
            </a:pPr>
            <a:r>
              <a:rPr lang="en-US" altLang="en-US" sz="1800" dirty="0"/>
              <a:t>Get extra leading bit for “free”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213312-D97D-8C4B-8280-10C9BF6DEA42}"/>
              </a:ext>
            </a:extLst>
          </p:cNvPr>
          <p:cNvSpPr txBox="1"/>
          <p:nvPr/>
        </p:nvSpPr>
        <p:spPr>
          <a:xfrm>
            <a:off x="-88900" y="6534834"/>
            <a:ext cx="75651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mat"/>
                <a:ea typeface="+mn-ea"/>
                <a:cs typeface="+mn-cs"/>
              </a:rPr>
              <a:t>From: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mat"/>
                <a:ea typeface="+mn-ea"/>
                <a:cs typeface="+mn-cs"/>
                <a:hlinkClick r:id="rId2"/>
              </a:rPr>
              <a:t> www.cs.cmu.edu/afs/cs/academic/class/15213-s01/lectures/class10.ppt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Udima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8973268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A85CEA2D-F069-4244-B5C2-F908A59889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92400" y="228600"/>
            <a:ext cx="6807200" cy="573088"/>
          </a:xfrm>
        </p:spPr>
        <p:txBody>
          <a:bodyPr/>
          <a:lstStyle/>
          <a:p>
            <a:r>
              <a:rPr lang="en-US" altLang="en-US"/>
              <a:t>Normalized Encoding Example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15093064-861D-5B4A-AB01-987FAE8D49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68500" y="1231900"/>
            <a:ext cx="8255000" cy="1524000"/>
          </a:xfrm>
        </p:spPr>
        <p:txBody>
          <a:bodyPr/>
          <a:lstStyle/>
          <a:p>
            <a:pPr>
              <a:lnSpc>
                <a:spcPct val="80000"/>
              </a:lnSpc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en-US" altLang="en-US" sz="2000" dirty="0"/>
              <a:t>Value</a:t>
            </a:r>
          </a:p>
          <a:p>
            <a:pPr lvl="1">
              <a:lnSpc>
                <a:spcPct val="90000"/>
              </a:lnSpc>
              <a:buNone/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en-US" altLang="en-US" sz="1600" dirty="0">
                <a:latin typeface="Courier New" panose="02070309020205020404" pitchFamily="49" charset="0"/>
              </a:rPr>
              <a:t>Float F = 15213.0;</a:t>
            </a:r>
            <a:endParaRPr lang="en-US" altLang="en-US" sz="1600" dirty="0"/>
          </a:p>
          <a:p>
            <a:pPr lvl="1">
              <a:lnSpc>
                <a:spcPct val="90000"/>
              </a:lnSpc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en-US" altLang="en-US" sz="1600" dirty="0"/>
              <a:t>15213</a:t>
            </a:r>
            <a:r>
              <a:rPr lang="en-US" altLang="en-US" sz="1600" baseline="-25000" dirty="0"/>
              <a:t>10</a:t>
            </a:r>
            <a:r>
              <a:rPr lang="en-US" altLang="en-US" sz="1600" dirty="0"/>
              <a:t>  = 11101101101101</a:t>
            </a:r>
            <a:r>
              <a:rPr lang="en-US" altLang="en-US" sz="1600" baseline="-25000" dirty="0"/>
              <a:t>2  </a:t>
            </a:r>
            <a:r>
              <a:rPr lang="en-US" altLang="en-US" sz="1600" dirty="0"/>
              <a:t> = 1.1101101101101</a:t>
            </a:r>
            <a:r>
              <a:rPr lang="en-US" altLang="en-US" sz="1600" baseline="-25000" dirty="0"/>
              <a:t>2</a:t>
            </a:r>
            <a:r>
              <a:rPr lang="en-US" altLang="en-US" sz="1600" dirty="0"/>
              <a:t> X 2</a:t>
            </a:r>
            <a:r>
              <a:rPr lang="en-US" altLang="en-US" sz="1600" baseline="30000" dirty="0"/>
              <a:t>13</a:t>
            </a:r>
            <a:endParaRPr lang="en-US" altLang="en-US" sz="1600" dirty="0"/>
          </a:p>
          <a:p>
            <a:pPr>
              <a:lnSpc>
                <a:spcPct val="80000"/>
              </a:lnSpc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en-US" altLang="en-US" sz="2000" dirty="0"/>
              <a:t>Significand</a:t>
            </a:r>
          </a:p>
          <a:p>
            <a:pPr lvl="1">
              <a:lnSpc>
                <a:spcPct val="90000"/>
              </a:lnSpc>
              <a:buNone/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en-US" altLang="en-US" sz="1600" i="1" dirty="0"/>
              <a:t>M</a:t>
            </a:r>
            <a:r>
              <a:rPr lang="en-US" altLang="en-US" sz="1600" dirty="0"/>
              <a:t> 	= 	1.</a:t>
            </a:r>
            <a:r>
              <a:rPr lang="en-US" altLang="en-US" sz="1600" u="sng" dirty="0"/>
              <a:t>1101101101101</a:t>
            </a:r>
            <a:r>
              <a:rPr lang="en-US" altLang="en-US" sz="1600" baseline="-25000" dirty="0"/>
              <a:t>2</a:t>
            </a:r>
            <a:endParaRPr lang="en-US" altLang="en-US" sz="1600" dirty="0"/>
          </a:p>
          <a:p>
            <a:pPr lvl="1">
              <a:lnSpc>
                <a:spcPct val="90000"/>
              </a:lnSpc>
              <a:buNone/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en-US" altLang="en-US" sz="1600" dirty="0" err="1">
                <a:latin typeface="Courier New" panose="02070309020205020404" pitchFamily="49" charset="0"/>
              </a:rPr>
              <a:t>frac</a:t>
            </a:r>
            <a:r>
              <a:rPr lang="en-US" altLang="en-US" sz="1600" dirty="0">
                <a:latin typeface="Courier New" panose="02070309020205020404" pitchFamily="49" charset="0"/>
              </a:rPr>
              <a:t>	= 	 </a:t>
            </a:r>
            <a:r>
              <a:rPr lang="en-US" altLang="en-US" sz="1600" u="sng" dirty="0">
                <a:latin typeface="Courier New" panose="02070309020205020404" pitchFamily="49" charset="0"/>
              </a:rPr>
              <a:t>1101101101101</a:t>
            </a:r>
            <a:r>
              <a:rPr lang="en-US" altLang="en-US" sz="1600" dirty="0">
                <a:latin typeface="Courier New" panose="02070309020205020404" pitchFamily="49" charset="0"/>
              </a:rPr>
              <a:t>0000000000</a:t>
            </a:r>
            <a:r>
              <a:rPr lang="en-US" altLang="en-US" sz="1600" baseline="-25000" dirty="0">
                <a:latin typeface="Courier New" panose="02070309020205020404" pitchFamily="49" charset="0"/>
              </a:rPr>
              <a:t>2</a:t>
            </a:r>
            <a:endParaRPr lang="en-US" altLang="en-US" sz="1600" dirty="0"/>
          </a:p>
          <a:p>
            <a:pPr>
              <a:lnSpc>
                <a:spcPct val="80000"/>
              </a:lnSpc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en-US" altLang="en-US" sz="2000" dirty="0"/>
              <a:t>Exponent</a:t>
            </a:r>
          </a:p>
          <a:p>
            <a:pPr lvl="1">
              <a:lnSpc>
                <a:spcPct val="90000"/>
              </a:lnSpc>
              <a:buNone/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en-US" altLang="en-US" sz="1600" i="1" dirty="0"/>
              <a:t>E	</a:t>
            </a:r>
            <a:r>
              <a:rPr lang="en-US" altLang="en-US" sz="1600" dirty="0"/>
              <a:t> 	= 	13</a:t>
            </a:r>
          </a:p>
          <a:p>
            <a:pPr lvl="1">
              <a:lnSpc>
                <a:spcPct val="90000"/>
              </a:lnSpc>
              <a:buNone/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en-US" altLang="en-US" sz="1600" i="1" dirty="0"/>
              <a:t>Bias</a:t>
            </a:r>
            <a:r>
              <a:rPr lang="en-US" altLang="en-US" sz="1600" dirty="0"/>
              <a:t> 	= 	127</a:t>
            </a:r>
          </a:p>
          <a:p>
            <a:pPr lvl="1">
              <a:lnSpc>
                <a:spcPct val="90000"/>
              </a:lnSpc>
              <a:buNone/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en-US" altLang="en-US" sz="1600" i="1" dirty="0" err="1"/>
              <a:t>Exp</a:t>
            </a:r>
            <a:r>
              <a:rPr lang="en-US" altLang="en-US" sz="1600" dirty="0"/>
              <a:t> 	= 	140 	=	</a:t>
            </a:r>
            <a:r>
              <a:rPr lang="en-US" altLang="en-US" sz="1600" dirty="0">
                <a:latin typeface="Courier New" panose="02070309020205020404" pitchFamily="49" charset="0"/>
              </a:rPr>
              <a:t>10001100</a:t>
            </a:r>
            <a:r>
              <a:rPr lang="en-US" altLang="en-US" sz="1600" baseline="-25000" dirty="0">
                <a:latin typeface="Courier New" panose="02070309020205020404" pitchFamily="49" charset="0"/>
              </a:rPr>
              <a:t>2</a:t>
            </a:r>
            <a:endParaRPr lang="en-US" altLang="en-US" sz="1600" dirty="0"/>
          </a:p>
          <a:p>
            <a:pPr lvl="1">
              <a:lnSpc>
                <a:spcPct val="90000"/>
              </a:lnSpc>
              <a:buNone/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endParaRPr lang="en-US" altLang="en-US" sz="1600" dirty="0"/>
          </a:p>
          <a:p>
            <a:pPr lvl="1">
              <a:lnSpc>
                <a:spcPct val="90000"/>
              </a:lnSpc>
              <a:buNone/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endParaRPr lang="en-US" altLang="en-US" sz="1600" dirty="0"/>
          </a:p>
          <a:p>
            <a:pPr>
              <a:lnSpc>
                <a:spcPct val="80000"/>
              </a:lnSpc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endParaRPr lang="en-US" altLang="en-US" sz="2000" dirty="0"/>
          </a:p>
          <a:p>
            <a:pPr>
              <a:lnSpc>
                <a:spcPct val="80000"/>
              </a:lnSpc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endParaRPr lang="en-US" altLang="en-US" sz="2000" dirty="0"/>
          </a:p>
        </p:txBody>
      </p:sp>
      <p:sp>
        <p:nvSpPr>
          <p:cNvPr id="31749" name="Text Box 5">
            <a:extLst>
              <a:ext uri="{FF2B5EF4-FFF2-40B4-BE49-F238E27FC236}">
                <a16:creationId xmlns:a16="http://schemas.microsoft.com/office/drawing/2014/main" id="{26C8F3CC-F99B-2041-A573-2A581625CC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4495800"/>
            <a:ext cx="6781800" cy="1917700"/>
          </a:xfrm>
          <a:prstGeom prst="rect">
            <a:avLst/>
          </a:prstGeom>
          <a:noFill/>
          <a:ln w="38100" cmpd="dbl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1084263" algn="l"/>
              </a:tabLst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>
              <a:tabLst>
                <a:tab pos="1084263" algn="l"/>
              </a:tabLst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>
              <a:tabLst>
                <a:tab pos="1084263" algn="l"/>
              </a:tabLst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>
              <a:tabLst>
                <a:tab pos="1084263" algn="l"/>
              </a:tabLst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>
              <a:tabLst>
                <a:tab pos="1084263" algn="l"/>
              </a:tabLst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084263" algn="l"/>
              </a:tabLs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084263" algn="l"/>
              </a:tabLs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084263" algn="l"/>
              </a:tabLs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084263" algn="l"/>
              </a:tabLs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1084263" algn="l"/>
              </a:tabLst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+mn-ea"/>
                <a:cs typeface="+mn-cs"/>
              </a:rPr>
              <a:t>Floating Point Representation: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1084263" algn="l"/>
              </a:tabLst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+mn-ea"/>
                <a:cs typeface="+mn-cs"/>
              </a:rPr>
              <a:t>Hex:</a:t>
            </a: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	  4    6    6    D    B    4    0    0    </a:t>
            </a: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+mn-ea"/>
                <a:cs typeface="+mn-cs"/>
              </a:rPr>
              <a:t>Binary:</a:t>
            </a: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	0100 0110 0110 1101 1011 0100 0000 0000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1084263" algn="l"/>
              </a:tabLst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+mn-ea"/>
                <a:cs typeface="+mn-cs"/>
              </a:rPr>
              <a:t>140:</a:t>
            </a: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	 100 0110 0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1084263" algn="l"/>
              </a:tabLst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+mn-ea"/>
                <a:cs typeface="+mn-cs"/>
              </a:rPr>
              <a:t>15213:</a:t>
            </a: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	          </a:t>
            </a:r>
            <a:r>
              <a:rPr kumimoji="0" lang="en-US" altLang="en-US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</a:t>
            </a: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110 1101 1011 01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324A69-BC6C-2047-911F-E616D17B81F4}"/>
              </a:ext>
            </a:extLst>
          </p:cNvPr>
          <p:cNvSpPr txBox="1"/>
          <p:nvPr/>
        </p:nvSpPr>
        <p:spPr>
          <a:xfrm>
            <a:off x="-88900" y="6534834"/>
            <a:ext cx="75651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mat"/>
                <a:ea typeface="+mn-ea"/>
                <a:cs typeface="+mn-cs"/>
              </a:rPr>
              <a:t>From: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mat"/>
                <a:ea typeface="+mn-ea"/>
                <a:cs typeface="+mn-cs"/>
                <a:hlinkClick r:id="rId2"/>
              </a:rPr>
              <a:t> www.cs.cmu.edu/afs/cs/academic/class/15213-s01/lectures/class10.ppt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Udima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548746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D1E3CDEF-687C-E645-8F12-07320FA930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733800" y="304800"/>
            <a:ext cx="4724400" cy="573088"/>
          </a:xfrm>
          <a:noFill/>
          <a:ln/>
        </p:spPr>
        <p:txBody>
          <a:bodyPr/>
          <a:lstStyle/>
          <a:p>
            <a:r>
              <a:rPr lang="en-US" altLang="en-US"/>
              <a:t>Denormalized Values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CDBFCB09-92DD-4C45-95D8-A0BF5E27CB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en-US" sz="2400" dirty="0"/>
              <a:t>Condition</a:t>
            </a:r>
          </a:p>
          <a:p>
            <a:pPr lvl="1"/>
            <a:r>
              <a:rPr lang="en-US" altLang="en-US" sz="2000" dirty="0"/>
              <a:t> </a:t>
            </a:r>
            <a:r>
              <a:rPr lang="en-US" altLang="en-US" sz="2000" dirty="0" err="1">
                <a:latin typeface="Courier New" panose="02070309020205020404" pitchFamily="49" charset="0"/>
              </a:rPr>
              <a:t>exp</a:t>
            </a:r>
            <a:r>
              <a:rPr lang="en-US" altLang="en-US" sz="2000" dirty="0"/>
              <a:t> = </a:t>
            </a:r>
            <a:r>
              <a:rPr lang="en-US" altLang="en-US" sz="2000" dirty="0">
                <a:latin typeface="Courier New" panose="02070309020205020404" pitchFamily="49" charset="0"/>
              </a:rPr>
              <a:t>000</a:t>
            </a:r>
            <a:r>
              <a:rPr lang="en-US" altLang="en-US" sz="2000" dirty="0"/>
              <a:t>…</a:t>
            </a:r>
            <a:r>
              <a:rPr lang="en-US" altLang="en-US" sz="2000" dirty="0">
                <a:latin typeface="Courier New" panose="02070309020205020404" pitchFamily="49" charset="0"/>
              </a:rPr>
              <a:t>0</a:t>
            </a:r>
          </a:p>
          <a:p>
            <a:r>
              <a:rPr lang="en-US" altLang="en-US" sz="2400" dirty="0"/>
              <a:t>Value</a:t>
            </a:r>
          </a:p>
          <a:p>
            <a:pPr lvl="1"/>
            <a:r>
              <a:rPr lang="en-US" altLang="en-US" sz="2000" dirty="0"/>
              <a:t>Exponent value </a:t>
            </a:r>
            <a:r>
              <a:rPr lang="en-US" altLang="en-US" sz="2000" i="1" dirty="0"/>
              <a:t>E </a:t>
            </a:r>
            <a:r>
              <a:rPr lang="en-US" altLang="en-US" sz="2000" dirty="0"/>
              <a:t>= –</a:t>
            </a:r>
            <a:r>
              <a:rPr lang="en-US" altLang="en-US" sz="2000" i="1" dirty="0"/>
              <a:t>Bias</a:t>
            </a:r>
            <a:r>
              <a:rPr lang="en-US" altLang="en-US" sz="2000" dirty="0"/>
              <a:t> + 1</a:t>
            </a:r>
          </a:p>
          <a:p>
            <a:pPr lvl="1"/>
            <a:r>
              <a:rPr lang="en-US" altLang="en-US" sz="2000" dirty="0"/>
              <a:t>Significand value </a:t>
            </a:r>
            <a:r>
              <a:rPr lang="en-US" altLang="en-US" sz="2000" i="1" dirty="0"/>
              <a:t>m </a:t>
            </a:r>
            <a:r>
              <a:rPr lang="en-US" altLang="en-US" sz="2000" dirty="0"/>
              <a:t>=</a:t>
            </a:r>
            <a:r>
              <a:rPr lang="en-US" altLang="en-US" sz="2000" i="1" dirty="0"/>
              <a:t> </a:t>
            </a:r>
            <a:r>
              <a:rPr lang="en-US" altLang="en-US" sz="2000" i="1" dirty="0">
                <a:latin typeface="Courier New" panose="02070309020205020404" pitchFamily="49" charset="0"/>
              </a:rPr>
              <a:t> </a:t>
            </a:r>
            <a:r>
              <a:rPr lang="en-US" altLang="en-US" sz="2000" dirty="0">
                <a:latin typeface="Courier New" panose="02070309020205020404" pitchFamily="49" charset="0"/>
              </a:rPr>
              <a:t>0.xxx</a:t>
            </a:r>
            <a:r>
              <a:rPr lang="en-US" altLang="en-US" sz="2000" dirty="0"/>
              <a:t>…</a:t>
            </a:r>
            <a:r>
              <a:rPr lang="en-US" altLang="en-US" sz="2000" dirty="0">
                <a:latin typeface="Courier New" panose="02070309020205020404" pitchFamily="49" charset="0"/>
              </a:rPr>
              <a:t>x</a:t>
            </a:r>
            <a:r>
              <a:rPr lang="en-US" altLang="en-US" sz="2000" baseline="-25000" dirty="0"/>
              <a:t>2</a:t>
            </a:r>
            <a:endParaRPr lang="en-US" altLang="en-US" sz="2000" dirty="0">
              <a:latin typeface="Courier New" panose="02070309020205020404" pitchFamily="49" charset="0"/>
            </a:endParaRPr>
          </a:p>
          <a:p>
            <a:pPr lvl="2"/>
            <a:r>
              <a:rPr lang="en-US" altLang="en-US" sz="1800" b="1" dirty="0">
                <a:latin typeface="Courier New" panose="02070309020205020404" pitchFamily="49" charset="0"/>
              </a:rPr>
              <a:t>xxx</a:t>
            </a:r>
            <a:r>
              <a:rPr lang="en-US" altLang="en-US" sz="1800" b="1" dirty="0"/>
              <a:t>…</a:t>
            </a:r>
            <a:r>
              <a:rPr lang="en-US" altLang="en-US" sz="1800" b="1" dirty="0">
                <a:latin typeface="Courier New" panose="02070309020205020404" pitchFamily="49" charset="0"/>
              </a:rPr>
              <a:t>x</a:t>
            </a:r>
            <a:r>
              <a:rPr lang="en-US" altLang="en-US" sz="1800" b="1" dirty="0"/>
              <a:t>:</a:t>
            </a:r>
            <a:r>
              <a:rPr lang="en-US" altLang="en-US" sz="1800" dirty="0"/>
              <a:t> bits of </a:t>
            </a:r>
            <a:r>
              <a:rPr lang="en-US" altLang="en-US" sz="1800" dirty="0" err="1">
                <a:latin typeface="Courier New" panose="02070309020205020404" pitchFamily="49" charset="0"/>
              </a:rPr>
              <a:t>frac</a:t>
            </a:r>
            <a:endParaRPr lang="en-US" altLang="en-US" sz="1800" dirty="0"/>
          </a:p>
          <a:p>
            <a:r>
              <a:rPr lang="en-US" altLang="en-US" sz="2400" dirty="0"/>
              <a:t>Cases</a:t>
            </a:r>
          </a:p>
          <a:p>
            <a:pPr lvl="1"/>
            <a:r>
              <a:rPr lang="en-US" altLang="en-US" sz="2000" dirty="0"/>
              <a:t> </a:t>
            </a:r>
            <a:r>
              <a:rPr lang="en-US" altLang="en-US" sz="2000" dirty="0" err="1">
                <a:latin typeface="Courier New" panose="02070309020205020404" pitchFamily="49" charset="0"/>
              </a:rPr>
              <a:t>exp</a:t>
            </a:r>
            <a:r>
              <a:rPr lang="en-US" altLang="en-US" sz="2000" dirty="0"/>
              <a:t> = </a:t>
            </a:r>
            <a:r>
              <a:rPr lang="en-US" altLang="en-US" sz="2000" dirty="0">
                <a:latin typeface="Courier New" panose="02070309020205020404" pitchFamily="49" charset="0"/>
              </a:rPr>
              <a:t>000</a:t>
            </a:r>
            <a:r>
              <a:rPr lang="en-US" altLang="en-US" sz="2000" dirty="0"/>
              <a:t>…</a:t>
            </a:r>
            <a:r>
              <a:rPr lang="en-US" altLang="en-US" sz="2000" dirty="0">
                <a:latin typeface="Courier New" panose="02070309020205020404" pitchFamily="49" charset="0"/>
              </a:rPr>
              <a:t>0</a:t>
            </a:r>
            <a:r>
              <a:rPr lang="en-US" altLang="en-US" sz="2000" dirty="0"/>
              <a:t>, </a:t>
            </a:r>
            <a:r>
              <a:rPr lang="en-US" altLang="en-US" sz="2000" dirty="0" err="1">
                <a:latin typeface="Courier New" panose="02070309020205020404" pitchFamily="49" charset="0"/>
              </a:rPr>
              <a:t>frac</a:t>
            </a:r>
            <a:r>
              <a:rPr lang="en-US" altLang="en-US" sz="2000" dirty="0"/>
              <a:t> = </a:t>
            </a:r>
            <a:r>
              <a:rPr lang="en-US" altLang="en-US" sz="2000" dirty="0">
                <a:latin typeface="Courier New" panose="02070309020205020404" pitchFamily="49" charset="0"/>
              </a:rPr>
              <a:t>000</a:t>
            </a:r>
            <a:r>
              <a:rPr lang="en-US" altLang="en-US" sz="2000" dirty="0"/>
              <a:t>…</a:t>
            </a:r>
            <a:r>
              <a:rPr lang="en-US" altLang="en-US" sz="2000" dirty="0">
                <a:latin typeface="Courier New" panose="02070309020205020404" pitchFamily="49" charset="0"/>
              </a:rPr>
              <a:t>0</a:t>
            </a:r>
          </a:p>
          <a:p>
            <a:pPr lvl="2"/>
            <a:r>
              <a:rPr lang="en-US" altLang="en-US" sz="1800" dirty="0"/>
              <a:t>Represents value 0</a:t>
            </a:r>
          </a:p>
          <a:p>
            <a:pPr lvl="2"/>
            <a:r>
              <a:rPr lang="en-US" altLang="en-US" sz="1800" dirty="0"/>
              <a:t>Note that have distinct values +0 and –0</a:t>
            </a:r>
          </a:p>
          <a:p>
            <a:pPr lvl="1"/>
            <a:r>
              <a:rPr lang="en-US" altLang="en-US" sz="2000" dirty="0" err="1">
                <a:latin typeface="Courier New" panose="02070309020205020404" pitchFamily="49" charset="0"/>
              </a:rPr>
              <a:t>exp</a:t>
            </a:r>
            <a:r>
              <a:rPr lang="en-US" altLang="en-US" sz="2000" dirty="0"/>
              <a:t> = </a:t>
            </a:r>
            <a:r>
              <a:rPr lang="en-US" altLang="en-US" sz="2000" dirty="0">
                <a:latin typeface="Courier New" panose="02070309020205020404" pitchFamily="49" charset="0"/>
              </a:rPr>
              <a:t>000</a:t>
            </a:r>
            <a:r>
              <a:rPr lang="en-US" altLang="en-US" sz="2000" dirty="0"/>
              <a:t>…</a:t>
            </a:r>
            <a:r>
              <a:rPr lang="en-US" altLang="en-US" sz="2000" dirty="0">
                <a:latin typeface="Courier New" panose="02070309020205020404" pitchFamily="49" charset="0"/>
              </a:rPr>
              <a:t>0</a:t>
            </a:r>
            <a:r>
              <a:rPr lang="en-US" altLang="en-US" sz="2000" dirty="0"/>
              <a:t>, </a:t>
            </a:r>
            <a:r>
              <a:rPr lang="en-US" altLang="en-US" sz="2000" dirty="0" err="1">
                <a:latin typeface="Courier New" panose="02070309020205020404" pitchFamily="49" charset="0"/>
              </a:rPr>
              <a:t>frac</a:t>
            </a:r>
            <a:r>
              <a:rPr lang="en-US" altLang="en-US" sz="2000" dirty="0"/>
              <a:t> </a:t>
            </a:r>
            <a:r>
              <a:rPr lang="en-US" altLang="en-US" sz="2000" dirty="0">
                <a:sym typeface="Symbol" pitchFamily="2" charset="2"/>
              </a:rPr>
              <a:t></a:t>
            </a:r>
            <a:r>
              <a:rPr lang="en-US" altLang="en-US" sz="2000" dirty="0"/>
              <a:t> </a:t>
            </a:r>
            <a:r>
              <a:rPr lang="en-US" altLang="en-US" sz="2000" dirty="0">
                <a:latin typeface="Courier New" panose="02070309020205020404" pitchFamily="49" charset="0"/>
              </a:rPr>
              <a:t>000</a:t>
            </a:r>
            <a:r>
              <a:rPr lang="en-US" altLang="en-US" sz="2000" dirty="0"/>
              <a:t>…</a:t>
            </a:r>
            <a:r>
              <a:rPr lang="en-US" altLang="en-US" sz="2000" dirty="0">
                <a:latin typeface="Courier New" panose="02070309020205020404" pitchFamily="49" charset="0"/>
              </a:rPr>
              <a:t>0</a:t>
            </a:r>
          </a:p>
          <a:p>
            <a:pPr lvl="2"/>
            <a:r>
              <a:rPr lang="en-US" altLang="en-US" sz="1800" dirty="0"/>
              <a:t>Numbers very close to 0.0</a:t>
            </a:r>
          </a:p>
          <a:p>
            <a:pPr lvl="2"/>
            <a:r>
              <a:rPr lang="en-US" altLang="en-US" sz="1800" dirty="0"/>
              <a:t>Lose precision as get smaller</a:t>
            </a:r>
          </a:p>
          <a:p>
            <a:pPr lvl="2"/>
            <a:r>
              <a:rPr lang="en-US" altLang="en-US" sz="1800" dirty="0"/>
              <a:t>“Gradual underflow”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06AA1A-BEAD-8743-9566-6AB336501FDE}"/>
              </a:ext>
            </a:extLst>
          </p:cNvPr>
          <p:cNvSpPr txBox="1"/>
          <p:nvPr/>
        </p:nvSpPr>
        <p:spPr>
          <a:xfrm>
            <a:off x="-88900" y="6534834"/>
            <a:ext cx="75651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mat"/>
                <a:ea typeface="+mn-ea"/>
                <a:cs typeface="+mn-cs"/>
              </a:rPr>
              <a:t>From: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mat"/>
                <a:ea typeface="+mn-ea"/>
                <a:cs typeface="+mn-cs"/>
                <a:hlinkClick r:id="rId2"/>
              </a:rPr>
              <a:t> www.cs.cmu.edu/afs/cs/academic/class/15213-s01/lectures/class10.ppt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Udima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1605680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D89CDB73-D168-344C-83F2-7A72C8E5B9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419600" y="304800"/>
            <a:ext cx="3327400" cy="573088"/>
          </a:xfrm>
          <a:noFill/>
          <a:ln/>
        </p:spPr>
        <p:txBody>
          <a:bodyPr/>
          <a:lstStyle/>
          <a:p>
            <a:r>
              <a:rPr lang="en-US" altLang="en-US"/>
              <a:t>Special Values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F8370413-2F4B-8B4E-99A7-732F24EDBE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en-US" sz="2800" dirty="0"/>
              <a:t>Condition</a:t>
            </a:r>
          </a:p>
          <a:p>
            <a:pPr lvl="1"/>
            <a:r>
              <a:rPr lang="en-US" altLang="en-US" sz="2400" dirty="0"/>
              <a:t> </a:t>
            </a:r>
            <a:r>
              <a:rPr lang="en-US" altLang="en-US" sz="2400" dirty="0" err="1">
                <a:latin typeface="Courier New" panose="02070309020205020404" pitchFamily="49" charset="0"/>
              </a:rPr>
              <a:t>exp</a:t>
            </a:r>
            <a:r>
              <a:rPr lang="en-US" altLang="en-US" sz="2400" dirty="0"/>
              <a:t> = </a:t>
            </a:r>
            <a:r>
              <a:rPr lang="en-US" altLang="en-US" sz="2400" dirty="0">
                <a:latin typeface="Courier New" panose="02070309020205020404" pitchFamily="49" charset="0"/>
              </a:rPr>
              <a:t>111</a:t>
            </a:r>
            <a:r>
              <a:rPr lang="en-US" altLang="en-US" sz="2400" dirty="0"/>
              <a:t>…</a:t>
            </a:r>
            <a:r>
              <a:rPr lang="en-US" altLang="en-US" sz="2400" dirty="0">
                <a:latin typeface="Courier New" panose="02070309020205020404" pitchFamily="49" charset="0"/>
              </a:rPr>
              <a:t>1</a:t>
            </a:r>
          </a:p>
          <a:p>
            <a:r>
              <a:rPr lang="en-US" altLang="en-US" sz="2800" dirty="0"/>
              <a:t>Cases</a:t>
            </a:r>
          </a:p>
          <a:p>
            <a:pPr lvl="1"/>
            <a:r>
              <a:rPr lang="en-US" altLang="en-US" sz="2400" dirty="0"/>
              <a:t> </a:t>
            </a:r>
            <a:r>
              <a:rPr lang="en-US" altLang="en-US" sz="2400" dirty="0" err="1">
                <a:latin typeface="Courier New" panose="02070309020205020404" pitchFamily="49" charset="0"/>
              </a:rPr>
              <a:t>exp</a:t>
            </a:r>
            <a:r>
              <a:rPr lang="en-US" altLang="en-US" sz="2400" dirty="0"/>
              <a:t> = </a:t>
            </a:r>
            <a:r>
              <a:rPr lang="en-US" altLang="en-US" sz="2400" dirty="0">
                <a:latin typeface="Courier New" panose="02070309020205020404" pitchFamily="49" charset="0"/>
              </a:rPr>
              <a:t>111</a:t>
            </a:r>
            <a:r>
              <a:rPr lang="en-US" altLang="en-US" sz="2400" dirty="0"/>
              <a:t>…</a:t>
            </a:r>
            <a:r>
              <a:rPr lang="en-US" altLang="en-US" sz="2400" dirty="0">
                <a:latin typeface="Courier New" panose="02070309020205020404" pitchFamily="49" charset="0"/>
              </a:rPr>
              <a:t>1</a:t>
            </a:r>
            <a:r>
              <a:rPr lang="en-US" altLang="en-US" sz="2400" dirty="0"/>
              <a:t>, </a:t>
            </a:r>
            <a:r>
              <a:rPr lang="en-US" altLang="en-US" sz="2400" dirty="0" err="1">
                <a:latin typeface="Courier New" panose="02070309020205020404" pitchFamily="49" charset="0"/>
              </a:rPr>
              <a:t>frac</a:t>
            </a:r>
            <a:r>
              <a:rPr lang="en-US" altLang="en-US" sz="2400" dirty="0"/>
              <a:t> = </a:t>
            </a:r>
            <a:r>
              <a:rPr lang="en-US" altLang="en-US" sz="2400" dirty="0">
                <a:latin typeface="Courier New" panose="02070309020205020404" pitchFamily="49" charset="0"/>
              </a:rPr>
              <a:t>000</a:t>
            </a:r>
            <a:r>
              <a:rPr lang="en-US" altLang="en-US" sz="2400" dirty="0"/>
              <a:t>…</a:t>
            </a:r>
            <a:r>
              <a:rPr lang="en-US" altLang="en-US" sz="2400" dirty="0">
                <a:latin typeface="Courier New" panose="02070309020205020404" pitchFamily="49" charset="0"/>
              </a:rPr>
              <a:t>0</a:t>
            </a:r>
          </a:p>
          <a:p>
            <a:pPr lvl="2"/>
            <a:r>
              <a:rPr lang="en-US" altLang="en-US" sz="2000" dirty="0"/>
              <a:t>Represents value</a:t>
            </a:r>
            <a:r>
              <a:rPr lang="en-US" altLang="en-US" sz="2000" dirty="0">
                <a:latin typeface="Symbol" pitchFamily="2" charset="2"/>
              </a:rPr>
              <a:t></a:t>
            </a:r>
            <a:r>
              <a:rPr lang="en-US" altLang="en-US" sz="2000" dirty="0"/>
              <a:t>(infinity)</a:t>
            </a:r>
          </a:p>
          <a:p>
            <a:pPr lvl="2"/>
            <a:r>
              <a:rPr lang="en-US" altLang="en-US" sz="2000" dirty="0"/>
              <a:t>Operation that overflows</a:t>
            </a:r>
          </a:p>
          <a:p>
            <a:pPr lvl="2"/>
            <a:r>
              <a:rPr lang="en-US" altLang="en-US" sz="2000" dirty="0"/>
              <a:t>Both positive and negative</a:t>
            </a:r>
          </a:p>
          <a:p>
            <a:pPr lvl="2"/>
            <a:r>
              <a:rPr lang="en-US" altLang="en-US" sz="2000" dirty="0"/>
              <a:t>E.g., 1.0/0.0 = </a:t>
            </a:r>
            <a:r>
              <a:rPr lang="en-US" altLang="en-US" sz="2000" dirty="0">
                <a:latin typeface="Symbol" pitchFamily="2" charset="2"/>
              </a:rPr>
              <a:t></a:t>
            </a:r>
            <a:r>
              <a:rPr lang="en-US" altLang="en-US" sz="2000" dirty="0"/>
              <a:t>1.0/</a:t>
            </a:r>
            <a:r>
              <a:rPr lang="en-US" altLang="en-US" sz="2000" dirty="0">
                <a:latin typeface="Symbol" pitchFamily="2" charset="2"/>
              </a:rPr>
              <a:t></a:t>
            </a:r>
            <a:r>
              <a:rPr lang="en-US" altLang="en-US" sz="2000" dirty="0"/>
              <a:t>0.0 = +</a:t>
            </a:r>
            <a:r>
              <a:rPr lang="en-US" altLang="en-US" sz="2000" dirty="0">
                <a:latin typeface="Symbol" pitchFamily="2" charset="2"/>
              </a:rPr>
              <a:t></a:t>
            </a:r>
            <a:r>
              <a:rPr lang="en-US" altLang="en-US" sz="2000" dirty="0"/>
              <a:t>,  1.0/</a:t>
            </a:r>
            <a:r>
              <a:rPr lang="en-US" altLang="en-US" sz="2000" dirty="0">
                <a:latin typeface="Symbol" pitchFamily="2" charset="2"/>
              </a:rPr>
              <a:t></a:t>
            </a:r>
            <a:r>
              <a:rPr lang="en-US" altLang="en-US" sz="2000" dirty="0"/>
              <a:t>0.0 = </a:t>
            </a:r>
            <a:r>
              <a:rPr lang="en-US" altLang="en-US" sz="2000" dirty="0">
                <a:latin typeface="Symbol" pitchFamily="2" charset="2"/>
              </a:rPr>
              <a:t></a:t>
            </a:r>
            <a:endParaRPr lang="en-US" altLang="en-US" sz="2000" dirty="0"/>
          </a:p>
          <a:p>
            <a:pPr lvl="1"/>
            <a:r>
              <a:rPr lang="en-US" altLang="en-US" sz="2400" dirty="0" err="1">
                <a:latin typeface="Courier New" panose="02070309020205020404" pitchFamily="49" charset="0"/>
              </a:rPr>
              <a:t>exp</a:t>
            </a:r>
            <a:r>
              <a:rPr lang="en-US" altLang="en-US" sz="2400" dirty="0"/>
              <a:t> = </a:t>
            </a:r>
            <a:r>
              <a:rPr lang="en-US" altLang="en-US" sz="2400" dirty="0">
                <a:latin typeface="Courier New" panose="02070309020205020404" pitchFamily="49" charset="0"/>
              </a:rPr>
              <a:t>111</a:t>
            </a:r>
            <a:r>
              <a:rPr lang="en-US" altLang="en-US" sz="2400" dirty="0"/>
              <a:t>…</a:t>
            </a:r>
            <a:r>
              <a:rPr lang="en-US" altLang="en-US" sz="2400" dirty="0">
                <a:latin typeface="Courier New" panose="02070309020205020404" pitchFamily="49" charset="0"/>
              </a:rPr>
              <a:t>1</a:t>
            </a:r>
            <a:r>
              <a:rPr lang="en-US" altLang="en-US" sz="2400" dirty="0"/>
              <a:t>, </a:t>
            </a:r>
            <a:r>
              <a:rPr lang="en-US" altLang="en-US" sz="2400" dirty="0" err="1">
                <a:latin typeface="Courier New" panose="02070309020205020404" pitchFamily="49" charset="0"/>
              </a:rPr>
              <a:t>frac</a:t>
            </a:r>
            <a:r>
              <a:rPr lang="en-US" altLang="en-US" sz="2400" dirty="0"/>
              <a:t> </a:t>
            </a:r>
            <a:r>
              <a:rPr lang="en-US" altLang="en-US" sz="2400" dirty="0">
                <a:sym typeface="Symbol" pitchFamily="2" charset="2"/>
              </a:rPr>
              <a:t></a:t>
            </a:r>
            <a:r>
              <a:rPr lang="en-US" altLang="en-US" sz="2400" dirty="0"/>
              <a:t> </a:t>
            </a:r>
            <a:r>
              <a:rPr lang="en-US" altLang="en-US" sz="2400" dirty="0">
                <a:latin typeface="Courier New" panose="02070309020205020404" pitchFamily="49" charset="0"/>
              </a:rPr>
              <a:t>000</a:t>
            </a:r>
            <a:r>
              <a:rPr lang="en-US" altLang="en-US" sz="2400" dirty="0"/>
              <a:t>…</a:t>
            </a:r>
            <a:r>
              <a:rPr lang="en-US" altLang="en-US" sz="2400" dirty="0">
                <a:latin typeface="Courier New" panose="02070309020205020404" pitchFamily="49" charset="0"/>
              </a:rPr>
              <a:t>0</a:t>
            </a:r>
          </a:p>
          <a:p>
            <a:pPr lvl="2"/>
            <a:r>
              <a:rPr lang="en-US" altLang="en-US" sz="2000" dirty="0"/>
              <a:t>Not-a-Number (</a:t>
            </a:r>
            <a:r>
              <a:rPr lang="en-US" altLang="en-US" sz="2000" dirty="0" err="1"/>
              <a:t>NaN</a:t>
            </a:r>
            <a:r>
              <a:rPr lang="en-US" altLang="en-US" sz="2000" dirty="0"/>
              <a:t>)</a:t>
            </a:r>
          </a:p>
          <a:p>
            <a:pPr lvl="2"/>
            <a:r>
              <a:rPr lang="en-US" altLang="en-US" sz="2000" dirty="0"/>
              <a:t>Represents case when no numeric value can be determined</a:t>
            </a:r>
          </a:p>
          <a:p>
            <a:pPr lvl="2"/>
            <a:r>
              <a:rPr lang="en-US" altLang="en-US" sz="2000" dirty="0"/>
              <a:t>E.g., sqrt(–1), </a:t>
            </a:r>
            <a:r>
              <a:rPr lang="en-US" altLang="en-US" sz="2000" dirty="0">
                <a:latin typeface="Symbol" pitchFamily="2" charset="2"/>
              </a:rPr>
              <a:t>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A9C317-4160-694A-8793-592369D25ACF}"/>
              </a:ext>
            </a:extLst>
          </p:cNvPr>
          <p:cNvSpPr txBox="1"/>
          <p:nvPr/>
        </p:nvSpPr>
        <p:spPr>
          <a:xfrm>
            <a:off x="-88900" y="6534834"/>
            <a:ext cx="75651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mat"/>
                <a:ea typeface="+mn-ea"/>
                <a:cs typeface="+mn-cs"/>
              </a:rPr>
              <a:t>From: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mat"/>
                <a:ea typeface="+mn-ea"/>
                <a:cs typeface="+mn-cs"/>
                <a:hlinkClick r:id="rId2"/>
              </a:rPr>
              <a:t> www.cs.cmu.edu/afs/cs/academic/class/15213-s01/lectures/class10.ppt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Udima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0921649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EC378FA8-7133-434A-9593-FB091B49B6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60700" y="228601"/>
            <a:ext cx="6070600" cy="1095375"/>
          </a:xfrm>
        </p:spPr>
        <p:txBody>
          <a:bodyPr/>
          <a:lstStyle/>
          <a:p>
            <a:r>
              <a:rPr lang="en-US" altLang="en-US" dirty="0"/>
              <a:t>Summary of Floating Point </a:t>
            </a:r>
            <a:br>
              <a:rPr lang="en-US" altLang="en-US" dirty="0"/>
            </a:br>
            <a:r>
              <a:rPr lang="en-US" altLang="en-US" dirty="0"/>
              <a:t>Real Number Encodings</a:t>
            </a:r>
          </a:p>
        </p:txBody>
      </p:sp>
      <p:sp>
        <p:nvSpPr>
          <p:cNvPr id="46084" name="Line 4">
            <a:extLst>
              <a:ext uri="{FF2B5EF4-FFF2-40B4-BE49-F238E27FC236}">
                <a16:creationId xmlns:a16="http://schemas.microsoft.com/office/drawing/2014/main" id="{69D1ED94-957F-234F-8BD2-BA9C9E47A4D1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2828925"/>
            <a:ext cx="7315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Udimat"/>
              <a:ea typeface="+mn-ea"/>
              <a:cs typeface="+mn-cs"/>
            </a:endParaRPr>
          </a:p>
        </p:txBody>
      </p:sp>
      <p:sp>
        <p:nvSpPr>
          <p:cNvPr id="46085" name="Line 5">
            <a:extLst>
              <a:ext uri="{FF2B5EF4-FFF2-40B4-BE49-F238E27FC236}">
                <a16:creationId xmlns:a16="http://schemas.microsoft.com/office/drawing/2014/main" id="{2A3DF7C7-387E-624E-AE25-10214BFE771E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2676525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Udimat"/>
              <a:ea typeface="+mn-ea"/>
              <a:cs typeface="+mn-cs"/>
            </a:endParaRPr>
          </a:p>
        </p:txBody>
      </p:sp>
      <p:sp>
        <p:nvSpPr>
          <p:cNvPr id="46087" name="Line 7">
            <a:extLst>
              <a:ext uri="{FF2B5EF4-FFF2-40B4-BE49-F238E27FC236}">
                <a16:creationId xmlns:a16="http://schemas.microsoft.com/office/drawing/2014/main" id="{37710FC7-13C7-924C-BE48-C97F4C813410}"/>
              </a:ext>
            </a:extLst>
          </p:cNvPr>
          <p:cNvSpPr>
            <a:spLocks noChangeShapeType="1"/>
          </p:cNvSpPr>
          <p:nvPr/>
        </p:nvSpPr>
        <p:spPr bwMode="auto">
          <a:xfrm>
            <a:off x="9677400" y="3286125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Udimat"/>
              <a:ea typeface="+mn-ea"/>
              <a:cs typeface="+mn-cs"/>
            </a:endParaRPr>
          </a:p>
        </p:txBody>
      </p:sp>
      <p:sp>
        <p:nvSpPr>
          <p:cNvPr id="46089" name="Line 9">
            <a:extLst>
              <a:ext uri="{FF2B5EF4-FFF2-40B4-BE49-F238E27FC236}">
                <a16:creationId xmlns:a16="http://schemas.microsoft.com/office/drawing/2014/main" id="{1C175129-C5C1-8D4E-9A26-FBA8E221BAB3}"/>
              </a:ext>
            </a:extLst>
          </p:cNvPr>
          <p:cNvSpPr>
            <a:spLocks noChangeShapeType="1"/>
          </p:cNvSpPr>
          <p:nvPr/>
        </p:nvSpPr>
        <p:spPr bwMode="auto">
          <a:xfrm>
            <a:off x="9677400" y="2676525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Udimat"/>
              <a:ea typeface="+mn-ea"/>
              <a:cs typeface="+mn-cs"/>
            </a:endParaRPr>
          </a:p>
        </p:txBody>
      </p:sp>
      <p:sp>
        <p:nvSpPr>
          <p:cNvPr id="46090" name="Line 10">
            <a:extLst>
              <a:ext uri="{FF2B5EF4-FFF2-40B4-BE49-F238E27FC236}">
                <a16:creationId xmlns:a16="http://schemas.microsoft.com/office/drawing/2014/main" id="{D6AE705C-37AF-804B-9AD7-F68968E67F96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1200" y="2676525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Udimat"/>
              <a:ea typeface="+mn-ea"/>
              <a:cs typeface="+mn-cs"/>
            </a:endParaRPr>
          </a:p>
        </p:txBody>
      </p:sp>
      <p:sp>
        <p:nvSpPr>
          <p:cNvPr id="46091" name="Line 11">
            <a:extLst>
              <a:ext uri="{FF2B5EF4-FFF2-40B4-BE49-F238E27FC236}">
                <a16:creationId xmlns:a16="http://schemas.microsoft.com/office/drawing/2014/main" id="{22158B30-31BE-BA41-A100-85562CB27053}"/>
              </a:ext>
            </a:extLst>
          </p:cNvPr>
          <p:cNvSpPr>
            <a:spLocks noChangeShapeType="1"/>
          </p:cNvSpPr>
          <p:nvPr/>
        </p:nvSpPr>
        <p:spPr bwMode="auto">
          <a:xfrm>
            <a:off x="9677400" y="3438525"/>
            <a:ext cx="533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Udimat"/>
              <a:ea typeface="+mn-ea"/>
              <a:cs typeface="+mn-cs"/>
            </a:endParaRPr>
          </a:p>
        </p:txBody>
      </p:sp>
      <p:sp>
        <p:nvSpPr>
          <p:cNvPr id="46092" name="Text Box 12">
            <a:extLst>
              <a:ext uri="{FF2B5EF4-FFF2-40B4-BE49-F238E27FC236}">
                <a16:creationId xmlns:a16="http://schemas.microsoft.com/office/drawing/2014/main" id="{79BE16D8-0601-FE46-A265-067AE42A1A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77400" y="3143250"/>
            <a:ext cx="6030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mat"/>
                <a:ea typeface="+mn-ea"/>
                <a:cs typeface="+mn-cs"/>
              </a:rPr>
              <a:t>NaN</a:t>
            </a:r>
          </a:p>
        </p:txBody>
      </p:sp>
      <p:sp>
        <p:nvSpPr>
          <p:cNvPr id="46093" name="Line 13">
            <a:extLst>
              <a:ext uri="{FF2B5EF4-FFF2-40B4-BE49-F238E27FC236}">
                <a16:creationId xmlns:a16="http://schemas.microsoft.com/office/drawing/2014/main" id="{C220A68F-5217-B64A-938C-A3BE9650DFBA}"/>
              </a:ext>
            </a:extLst>
          </p:cNvPr>
          <p:cNvSpPr>
            <a:spLocks noChangeShapeType="1"/>
          </p:cNvSpPr>
          <p:nvPr/>
        </p:nvSpPr>
        <p:spPr bwMode="auto">
          <a:xfrm>
            <a:off x="10210800" y="3286125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Udimat"/>
              <a:ea typeface="+mn-ea"/>
              <a:cs typeface="+mn-cs"/>
            </a:endParaRPr>
          </a:p>
        </p:txBody>
      </p:sp>
      <p:sp>
        <p:nvSpPr>
          <p:cNvPr id="46098" name="Line 18">
            <a:extLst>
              <a:ext uri="{FF2B5EF4-FFF2-40B4-BE49-F238E27FC236}">
                <a16:creationId xmlns:a16="http://schemas.microsoft.com/office/drawing/2014/main" id="{B86D79FA-A8F4-EF4D-B9B2-D9C21AD5D4A0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3352800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Udimat"/>
              <a:ea typeface="+mn-ea"/>
              <a:cs typeface="+mn-cs"/>
            </a:endParaRPr>
          </a:p>
        </p:txBody>
      </p:sp>
      <p:sp>
        <p:nvSpPr>
          <p:cNvPr id="46099" name="Line 19">
            <a:extLst>
              <a:ext uri="{FF2B5EF4-FFF2-40B4-BE49-F238E27FC236}">
                <a16:creationId xmlns:a16="http://schemas.microsoft.com/office/drawing/2014/main" id="{7F88EECC-D939-4E4D-807B-DB703513CBD0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3505200"/>
            <a:ext cx="533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Udimat"/>
              <a:ea typeface="+mn-ea"/>
              <a:cs typeface="+mn-cs"/>
            </a:endParaRPr>
          </a:p>
        </p:txBody>
      </p:sp>
      <p:sp>
        <p:nvSpPr>
          <p:cNvPr id="46100" name="Text Box 20">
            <a:extLst>
              <a:ext uri="{FF2B5EF4-FFF2-40B4-BE49-F238E27FC236}">
                <a16:creationId xmlns:a16="http://schemas.microsoft.com/office/drawing/2014/main" id="{084418B4-3198-0A4F-B079-2CEB7ED19E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3209925"/>
            <a:ext cx="6030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mat"/>
                <a:ea typeface="+mn-ea"/>
                <a:cs typeface="+mn-cs"/>
              </a:rPr>
              <a:t>NaN</a:t>
            </a:r>
          </a:p>
        </p:txBody>
      </p:sp>
      <p:sp>
        <p:nvSpPr>
          <p:cNvPr id="46101" name="Line 21">
            <a:extLst>
              <a:ext uri="{FF2B5EF4-FFF2-40B4-BE49-F238E27FC236}">
                <a16:creationId xmlns:a16="http://schemas.microsoft.com/office/drawing/2014/main" id="{46540EAA-46BD-DA4F-9E04-BDB6A825D808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3352800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Udimat"/>
              <a:ea typeface="+mn-ea"/>
              <a:cs typeface="+mn-cs"/>
            </a:endParaRPr>
          </a:p>
        </p:txBody>
      </p:sp>
      <p:sp>
        <p:nvSpPr>
          <p:cNvPr id="46103" name="Rectangle 23">
            <a:extLst>
              <a:ext uri="{FF2B5EF4-FFF2-40B4-BE49-F238E27FC236}">
                <a16:creationId xmlns:a16="http://schemas.microsoft.com/office/drawing/2014/main" id="{3E683E75-6BEA-C24C-A5F0-7513769178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96401" y="2319338"/>
            <a:ext cx="574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+mn-cs"/>
              </a:rPr>
              <a:t>+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itchFamily="2" charset="2"/>
                <a:ea typeface="+mn-ea"/>
                <a:cs typeface="+mn-cs"/>
              </a:rPr>
              <a:t></a:t>
            </a:r>
          </a:p>
        </p:txBody>
      </p:sp>
      <p:sp>
        <p:nvSpPr>
          <p:cNvPr id="46105" name="Rectangle 25">
            <a:extLst>
              <a:ext uri="{FF2B5EF4-FFF2-40B4-BE49-F238E27FC236}">
                <a16:creationId xmlns:a16="http://schemas.microsoft.com/office/drawing/2014/main" id="{3C0E6278-E2F3-C948-AE7E-F786480E18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9963" y="2295525"/>
            <a:ext cx="527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mat"/>
                <a:ea typeface="+mn-ea"/>
                <a:cs typeface="+mn-cs"/>
                <a:sym typeface="Symbol" pitchFamily="2" charset="2"/>
              </a:rPr>
              <a:t>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itchFamily="2" charset="2"/>
                <a:ea typeface="+mn-ea"/>
                <a:cs typeface="+mn-cs"/>
              </a:rPr>
              <a:t></a:t>
            </a:r>
          </a:p>
        </p:txBody>
      </p:sp>
      <p:sp>
        <p:nvSpPr>
          <p:cNvPr id="46106" name="Text Box 26">
            <a:extLst>
              <a:ext uri="{FF2B5EF4-FFF2-40B4-BE49-F238E27FC236}">
                <a16:creationId xmlns:a16="http://schemas.microsoft.com/office/drawing/2014/main" id="{3E5AE608-6FAE-274D-81AE-7B612FFAE8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1" y="3273426"/>
            <a:ext cx="4365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mat"/>
                <a:ea typeface="+mn-ea"/>
                <a:cs typeface="+mn-cs"/>
                <a:sym typeface="Symbol" pitchFamily="2" charset="2"/>
              </a:rPr>
              <a:t></a:t>
            </a: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mat"/>
                <a:ea typeface="+mn-ea"/>
                <a:cs typeface="+mn-cs"/>
              </a:rPr>
              <a:t>0</a:t>
            </a:r>
          </a:p>
        </p:txBody>
      </p:sp>
      <p:sp>
        <p:nvSpPr>
          <p:cNvPr id="46107" name="Line 27">
            <a:extLst>
              <a:ext uri="{FF2B5EF4-FFF2-40B4-BE49-F238E27FC236}">
                <a16:creationId xmlns:a16="http://schemas.microsoft.com/office/drawing/2014/main" id="{596E7956-7E23-EF49-BB1A-46DAB29F27C7}"/>
              </a:ext>
            </a:extLst>
          </p:cNvPr>
          <p:cNvSpPr>
            <a:spLocks noChangeShapeType="1"/>
          </p:cNvSpPr>
          <p:nvPr/>
        </p:nvSpPr>
        <p:spPr bwMode="auto">
          <a:xfrm>
            <a:off x="7391400" y="2676525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Udimat"/>
              <a:ea typeface="+mn-ea"/>
              <a:cs typeface="+mn-cs"/>
            </a:endParaRPr>
          </a:p>
        </p:txBody>
      </p:sp>
      <p:sp>
        <p:nvSpPr>
          <p:cNvPr id="46108" name="Text Box 28">
            <a:extLst>
              <a:ext uri="{FF2B5EF4-FFF2-40B4-BE49-F238E27FC236}">
                <a16:creationId xmlns:a16="http://schemas.microsoft.com/office/drawing/2014/main" id="{4092EB7F-4864-6549-B8FD-1B22E1B88C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61100" y="2447925"/>
            <a:ext cx="106631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mat"/>
                <a:ea typeface="+mn-ea"/>
                <a:cs typeface="+mn-cs"/>
              </a:rPr>
              <a:t>+Denorm</a:t>
            </a:r>
          </a:p>
        </p:txBody>
      </p:sp>
      <p:sp>
        <p:nvSpPr>
          <p:cNvPr id="46110" name="Text Box 30">
            <a:extLst>
              <a:ext uri="{FF2B5EF4-FFF2-40B4-BE49-F238E27FC236}">
                <a16:creationId xmlns:a16="http://schemas.microsoft.com/office/drawing/2014/main" id="{56698944-A1AA-6A48-BB4E-21D344DC4F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1" y="2447925"/>
            <a:ext cx="137531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mat"/>
                <a:ea typeface="+mn-ea"/>
                <a:cs typeface="+mn-cs"/>
              </a:rPr>
              <a:t>+Normalized</a:t>
            </a:r>
          </a:p>
        </p:txBody>
      </p:sp>
      <p:sp>
        <p:nvSpPr>
          <p:cNvPr id="46112" name="Text Box 32">
            <a:extLst>
              <a:ext uri="{FF2B5EF4-FFF2-40B4-BE49-F238E27FC236}">
                <a16:creationId xmlns:a16="http://schemas.microsoft.com/office/drawing/2014/main" id="{8CB712D7-89C3-CB4C-A2EC-9A125DBF62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1" y="2462213"/>
            <a:ext cx="102143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mat"/>
                <a:ea typeface="+mn-ea"/>
                <a:cs typeface="+mn-cs"/>
              </a:rPr>
              <a:t>-Denorm</a:t>
            </a:r>
          </a:p>
        </p:txBody>
      </p:sp>
      <p:sp>
        <p:nvSpPr>
          <p:cNvPr id="46113" name="Line 33">
            <a:extLst>
              <a:ext uri="{FF2B5EF4-FFF2-40B4-BE49-F238E27FC236}">
                <a16:creationId xmlns:a16="http://schemas.microsoft.com/office/drawing/2014/main" id="{DB9522DA-CE39-624F-8551-5B75F647830D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2676525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Udimat"/>
              <a:ea typeface="+mn-ea"/>
              <a:cs typeface="+mn-cs"/>
            </a:endParaRPr>
          </a:p>
        </p:txBody>
      </p:sp>
      <p:sp>
        <p:nvSpPr>
          <p:cNvPr id="46114" name="Text Box 34">
            <a:extLst>
              <a:ext uri="{FF2B5EF4-FFF2-40B4-BE49-F238E27FC236}">
                <a16:creationId xmlns:a16="http://schemas.microsoft.com/office/drawing/2014/main" id="{4389C552-EF58-9547-9AB8-94FC218BD2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7351" y="2447925"/>
            <a:ext cx="133042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mat"/>
                <a:ea typeface="+mn-ea"/>
                <a:cs typeface="+mn-cs"/>
              </a:rPr>
              <a:t>-Normalized</a:t>
            </a:r>
          </a:p>
        </p:txBody>
      </p:sp>
      <p:sp>
        <p:nvSpPr>
          <p:cNvPr id="46115" name="Line 35">
            <a:extLst>
              <a:ext uri="{FF2B5EF4-FFF2-40B4-BE49-F238E27FC236}">
                <a16:creationId xmlns:a16="http://schemas.microsoft.com/office/drawing/2014/main" id="{0D7D0373-746C-9E41-90BB-4BC4093A0C6A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2676525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Udimat"/>
              <a:ea typeface="+mn-ea"/>
              <a:cs typeface="+mn-cs"/>
            </a:endParaRPr>
          </a:p>
        </p:txBody>
      </p:sp>
      <p:sp>
        <p:nvSpPr>
          <p:cNvPr id="46116" name="Line 36">
            <a:extLst>
              <a:ext uri="{FF2B5EF4-FFF2-40B4-BE49-F238E27FC236}">
                <a16:creationId xmlns:a16="http://schemas.microsoft.com/office/drawing/2014/main" id="{C4E6E3B5-7266-E548-A2E9-74F39E98AF3A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2676525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Udimat"/>
              <a:ea typeface="+mn-ea"/>
              <a:cs typeface="+mn-cs"/>
            </a:endParaRPr>
          </a:p>
        </p:txBody>
      </p:sp>
      <p:sp>
        <p:nvSpPr>
          <p:cNvPr id="46117" name="Line 37">
            <a:extLst>
              <a:ext uri="{FF2B5EF4-FFF2-40B4-BE49-F238E27FC236}">
                <a16:creationId xmlns:a16="http://schemas.microsoft.com/office/drawing/2014/main" id="{7EA06BAC-6F00-C84D-9031-ABAF7216D42D}"/>
              </a:ext>
            </a:extLst>
          </p:cNvPr>
          <p:cNvSpPr>
            <a:spLocks noChangeShapeType="1"/>
          </p:cNvSpPr>
          <p:nvPr/>
        </p:nvSpPr>
        <p:spPr bwMode="auto">
          <a:xfrm>
            <a:off x="9448800" y="2676525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Udimat"/>
              <a:ea typeface="+mn-ea"/>
              <a:cs typeface="+mn-cs"/>
            </a:endParaRPr>
          </a:p>
        </p:txBody>
      </p:sp>
      <p:sp>
        <p:nvSpPr>
          <p:cNvPr id="46119" name="Line 39">
            <a:extLst>
              <a:ext uri="{FF2B5EF4-FFF2-40B4-BE49-F238E27FC236}">
                <a16:creationId xmlns:a16="http://schemas.microsoft.com/office/drawing/2014/main" id="{17EACFE1-6F01-C648-B001-2BC811AAA841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2676525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Udimat"/>
              <a:ea typeface="+mn-ea"/>
              <a:cs typeface="+mn-cs"/>
            </a:endParaRPr>
          </a:p>
        </p:txBody>
      </p:sp>
      <p:sp>
        <p:nvSpPr>
          <p:cNvPr id="46120" name="Line 40">
            <a:extLst>
              <a:ext uri="{FF2B5EF4-FFF2-40B4-BE49-F238E27FC236}">
                <a16:creationId xmlns:a16="http://schemas.microsoft.com/office/drawing/2014/main" id="{A3B3A53B-0C4F-DD46-9EB2-9F9C3CA0B3F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91200" y="2819400"/>
            <a:ext cx="2286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Udimat"/>
              <a:ea typeface="+mn-ea"/>
              <a:cs typeface="+mn-cs"/>
            </a:endParaRPr>
          </a:p>
        </p:txBody>
      </p:sp>
      <p:sp>
        <p:nvSpPr>
          <p:cNvPr id="46121" name="Line 41">
            <a:extLst>
              <a:ext uri="{FF2B5EF4-FFF2-40B4-BE49-F238E27FC236}">
                <a16:creationId xmlns:a16="http://schemas.microsoft.com/office/drawing/2014/main" id="{04C98C8B-F923-9B40-8ADE-8AAC4B388CB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019800" y="2819400"/>
            <a:ext cx="2286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Udimat"/>
              <a:ea typeface="+mn-ea"/>
              <a:cs typeface="+mn-cs"/>
            </a:endParaRPr>
          </a:p>
        </p:txBody>
      </p:sp>
      <p:sp>
        <p:nvSpPr>
          <p:cNvPr id="46122" name="Rectangle 42">
            <a:extLst>
              <a:ext uri="{FF2B5EF4-FFF2-40B4-BE49-F238E27FC236}">
                <a16:creationId xmlns:a16="http://schemas.microsoft.com/office/drawing/2014/main" id="{999DCA6A-1FC1-2F46-AC4F-23009737DC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3276600"/>
            <a:ext cx="41710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mat"/>
                <a:ea typeface="+mn-ea"/>
                <a:cs typeface="+mn-cs"/>
              </a:rPr>
              <a:t>+0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A469D2C-1A81-9A46-9C87-BE14A75DA9F3}"/>
              </a:ext>
            </a:extLst>
          </p:cNvPr>
          <p:cNvSpPr txBox="1"/>
          <p:nvPr/>
        </p:nvSpPr>
        <p:spPr>
          <a:xfrm>
            <a:off x="-88900" y="6534834"/>
            <a:ext cx="75651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mat"/>
                <a:ea typeface="+mn-ea"/>
                <a:cs typeface="+mn-cs"/>
              </a:rPr>
              <a:t>From: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mat"/>
                <a:ea typeface="+mn-ea"/>
                <a:cs typeface="+mn-cs"/>
                <a:hlinkClick r:id="rId2"/>
              </a:rPr>
              <a:t> www.cs.cmu.edu/afs/cs/academic/class/15213-s01/lectures/class10.ppt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Udima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62876033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DD8350EC-F184-4544-AAE2-C5C7C74C20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73400" y="228600"/>
            <a:ext cx="6045200" cy="573088"/>
          </a:xfrm>
        </p:spPr>
        <p:txBody>
          <a:bodyPr/>
          <a:lstStyle/>
          <a:p>
            <a:r>
              <a:rPr lang="en-US" altLang="en-US"/>
              <a:t>Tiny floating point example</a:t>
            </a:r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81D43884-0283-554E-866D-9767ABE107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 dirty="0"/>
              <a:t>8-bit Floating Point Representation</a:t>
            </a:r>
          </a:p>
          <a:p>
            <a:pPr lvl="1"/>
            <a:r>
              <a:rPr lang="en-US" altLang="en-US" sz="2400" dirty="0"/>
              <a:t>the sign bit is in the most significant bit.</a:t>
            </a:r>
          </a:p>
          <a:p>
            <a:pPr lvl="1"/>
            <a:r>
              <a:rPr lang="en-US" altLang="en-US" sz="2400" dirty="0"/>
              <a:t>the next four bits are the exponent, with a bias of 7.</a:t>
            </a:r>
          </a:p>
          <a:p>
            <a:pPr lvl="1"/>
            <a:r>
              <a:rPr lang="en-US" altLang="en-US" sz="2400" dirty="0"/>
              <a:t>the last three bits are the </a:t>
            </a:r>
            <a:r>
              <a:rPr lang="en-US" altLang="en-US" sz="2400" dirty="0" err="1">
                <a:latin typeface="Courier New" panose="02070309020205020404" pitchFamily="49" charset="0"/>
              </a:rPr>
              <a:t>frac</a:t>
            </a:r>
            <a:endParaRPr lang="en-US" altLang="en-US" sz="2400" dirty="0"/>
          </a:p>
          <a:p>
            <a:pPr>
              <a:buFontTx/>
              <a:buChar char="•"/>
            </a:pPr>
            <a:r>
              <a:rPr lang="en-US" altLang="en-US" sz="2800" dirty="0"/>
              <a:t>Same General Form as IEEE Format</a:t>
            </a:r>
          </a:p>
          <a:p>
            <a:pPr lvl="1"/>
            <a:r>
              <a:rPr lang="en-US" altLang="en-US" sz="2400" dirty="0"/>
              <a:t>normalized, denormalized</a:t>
            </a:r>
          </a:p>
          <a:p>
            <a:pPr lvl="1"/>
            <a:r>
              <a:rPr lang="en-US" altLang="en-US" sz="2400" dirty="0"/>
              <a:t>representation of 0, </a:t>
            </a:r>
            <a:r>
              <a:rPr lang="en-US" altLang="en-US" sz="2400" dirty="0" err="1"/>
              <a:t>NaN</a:t>
            </a:r>
            <a:r>
              <a:rPr lang="en-US" altLang="en-US" sz="2400" dirty="0"/>
              <a:t>, infinity</a:t>
            </a:r>
          </a:p>
        </p:txBody>
      </p:sp>
      <p:sp>
        <p:nvSpPr>
          <p:cNvPr id="47108" name="Rectangle 4">
            <a:extLst>
              <a:ext uri="{FF2B5EF4-FFF2-40B4-BE49-F238E27FC236}">
                <a16:creationId xmlns:a16="http://schemas.microsoft.com/office/drawing/2014/main" id="{EA35B86D-88A1-8E46-A432-F8018A423A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6025" y="4572000"/>
            <a:ext cx="304800" cy="304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mat"/>
                <a:ea typeface="+mn-ea"/>
                <a:cs typeface="+mn-cs"/>
              </a:rPr>
              <a:t>s</a:t>
            </a:r>
          </a:p>
        </p:txBody>
      </p:sp>
      <p:sp>
        <p:nvSpPr>
          <p:cNvPr id="47109" name="Rectangle 5">
            <a:extLst>
              <a:ext uri="{FF2B5EF4-FFF2-40B4-BE49-F238E27FC236}">
                <a16:creationId xmlns:a16="http://schemas.microsoft.com/office/drawing/2014/main" id="{6617FE68-71F4-8F4B-9E7C-27761E2FEB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0825" y="4572000"/>
            <a:ext cx="1752600" cy="304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exp</a:t>
            </a:r>
            <a:endParaRPr kumimoji="0" lang="en-US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Udimat"/>
              <a:ea typeface="+mn-ea"/>
              <a:cs typeface="+mn-cs"/>
            </a:endParaRPr>
          </a:p>
        </p:txBody>
      </p:sp>
      <p:sp>
        <p:nvSpPr>
          <p:cNvPr id="47110" name="Rectangle 6">
            <a:extLst>
              <a:ext uri="{FF2B5EF4-FFF2-40B4-BE49-F238E27FC236}">
                <a16:creationId xmlns:a16="http://schemas.microsoft.com/office/drawing/2014/main" id="{C30DCCCA-0F7C-7446-A5A7-933E12B907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3425" y="4572000"/>
            <a:ext cx="1828800" cy="304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frac</a:t>
            </a:r>
          </a:p>
        </p:txBody>
      </p:sp>
      <p:sp>
        <p:nvSpPr>
          <p:cNvPr id="47111" name="Text Box 7">
            <a:extLst>
              <a:ext uri="{FF2B5EF4-FFF2-40B4-BE49-F238E27FC236}">
                <a16:creationId xmlns:a16="http://schemas.microsoft.com/office/drawing/2014/main" id="{9B3DBB5A-A8AA-2843-A236-19424CBF9C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89825" y="4265613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mat"/>
                <a:ea typeface="+mn-ea"/>
                <a:cs typeface="+mn-cs"/>
              </a:rPr>
              <a:t>0</a:t>
            </a:r>
          </a:p>
        </p:txBody>
      </p:sp>
      <p:sp>
        <p:nvSpPr>
          <p:cNvPr id="47112" name="Text Box 8">
            <a:extLst>
              <a:ext uri="{FF2B5EF4-FFF2-40B4-BE49-F238E27FC236}">
                <a16:creationId xmlns:a16="http://schemas.microsoft.com/office/drawing/2014/main" id="{0D36BF0B-3100-A345-B0D5-799B60FF50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3425" y="4267200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mat"/>
                <a:ea typeface="+mn-ea"/>
                <a:cs typeface="+mn-cs"/>
              </a:rPr>
              <a:t>2</a:t>
            </a:r>
          </a:p>
        </p:txBody>
      </p:sp>
      <p:sp>
        <p:nvSpPr>
          <p:cNvPr id="47113" name="Text Box 9">
            <a:extLst>
              <a:ext uri="{FF2B5EF4-FFF2-40B4-BE49-F238E27FC236}">
                <a16:creationId xmlns:a16="http://schemas.microsoft.com/office/drawing/2014/main" id="{456BEEC7-2C9C-C446-B2E0-6407B6718D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4825" y="4267200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mat"/>
                <a:ea typeface="+mn-ea"/>
                <a:cs typeface="+mn-cs"/>
              </a:rPr>
              <a:t>3</a:t>
            </a:r>
          </a:p>
        </p:txBody>
      </p:sp>
      <p:sp>
        <p:nvSpPr>
          <p:cNvPr id="47114" name="Text Box 10">
            <a:extLst>
              <a:ext uri="{FF2B5EF4-FFF2-40B4-BE49-F238E27FC236}">
                <a16:creationId xmlns:a16="http://schemas.microsoft.com/office/drawing/2014/main" id="{5BEC2331-5118-AD4F-B8EA-89CF0D3125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6850" y="4267200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mat"/>
                <a:ea typeface="+mn-ea"/>
                <a:cs typeface="+mn-cs"/>
              </a:rPr>
              <a:t>6</a:t>
            </a:r>
          </a:p>
        </p:txBody>
      </p:sp>
      <p:sp>
        <p:nvSpPr>
          <p:cNvPr id="47115" name="Text Box 11">
            <a:extLst>
              <a:ext uri="{FF2B5EF4-FFF2-40B4-BE49-F238E27FC236}">
                <a16:creationId xmlns:a16="http://schemas.microsoft.com/office/drawing/2014/main" id="{9CBFA266-93FE-B34A-AAAC-D9A5233D04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8250" y="4267200"/>
            <a:ext cx="3016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mat"/>
                <a:ea typeface="+mn-ea"/>
                <a:cs typeface="+mn-cs"/>
              </a:rPr>
              <a:t>7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3A48EF-7CEF-1941-ABD9-A76960AC1EFB}"/>
              </a:ext>
            </a:extLst>
          </p:cNvPr>
          <p:cNvSpPr txBox="1"/>
          <p:nvPr/>
        </p:nvSpPr>
        <p:spPr>
          <a:xfrm>
            <a:off x="-88900" y="6534834"/>
            <a:ext cx="75651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mat"/>
                <a:ea typeface="+mn-ea"/>
                <a:cs typeface="+mn-cs"/>
              </a:rPr>
              <a:t>From: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mat"/>
                <a:ea typeface="+mn-ea"/>
                <a:cs typeface="+mn-cs"/>
                <a:hlinkClick r:id="rId2"/>
              </a:rPr>
              <a:t> www.cs.cmu.edu/afs/cs/academic/class/15213-s01/lectures/class10.ppt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Udima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2551313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EE920A0A-E3C4-7B4D-87CF-3215C23E3F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717800" y="228600"/>
            <a:ext cx="6756400" cy="573088"/>
          </a:xfrm>
        </p:spPr>
        <p:txBody>
          <a:bodyPr/>
          <a:lstStyle/>
          <a:p>
            <a:r>
              <a:rPr lang="en-US" altLang="en-US"/>
              <a:t>Values related to the exponent</a:t>
            </a:r>
          </a:p>
        </p:txBody>
      </p:sp>
      <p:sp>
        <p:nvSpPr>
          <p:cNvPr id="48132" name="Text Box 4">
            <a:extLst>
              <a:ext uri="{FF2B5EF4-FFF2-40B4-BE49-F238E27FC236}">
                <a16:creationId xmlns:a16="http://schemas.microsoft.com/office/drawing/2014/main" id="{93D059E5-C3CC-8E47-AB32-5DF2DA48CE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1143000"/>
            <a:ext cx="5041900" cy="5035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tabLst>
                <a:tab pos="749300" algn="l"/>
                <a:tab pos="1714500" algn="l"/>
                <a:tab pos="2578100" algn="l"/>
                <a:tab pos="3492500" algn="l"/>
              </a:tabLst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>
              <a:tabLst>
                <a:tab pos="749300" algn="l"/>
                <a:tab pos="1714500" algn="l"/>
                <a:tab pos="2578100" algn="l"/>
                <a:tab pos="3492500" algn="l"/>
              </a:tabLst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>
              <a:tabLst>
                <a:tab pos="749300" algn="l"/>
                <a:tab pos="1714500" algn="l"/>
                <a:tab pos="2578100" algn="l"/>
                <a:tab pos="3492500" algn="l"/>
              </a:tabLst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>
              <a:tabLst>
                <a:tab pos="749300" algn="l"/>
                <a:tab pos="1714500" algn="l"/>
                <a:tab pos="2578100" algn="l"/>
                <a:tab pos="3492500" algn="l"/>
              </a:tabLst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>
              <a:tabLst>
                <a:tab pos="749300" algn="l"/>
                <a:tab pos="1714500" algn="l"/>
                <a:tab pos="2578100" algn="l"/>
                <a:tab pos="3492500" algn="l"/>
              </a:tabLst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  <a:tab pos="1714500" algn="l"/>
                <a:tab pos="2578100" algn="l"/>
                <a:tab pos="3492500" algn="l"/>
              </a:tabLs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  <a:tab pos="1714500" algn="l"/>
                <a:tab pos="2578100" algn="l"/>
                <a:tab pos="3492500" algn="l"/>
              </a:tabLs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  <a:tab pos="1714500" algn="l"/>
                <a:tab pos="2578100" algn="l"/>
                <a:tab pos="3492500" algn="l"/>
              </a:tabLs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  <a:tab pos="1714500" algn="l"/>
                <a:tab pos="2578100" algn="l"/>
                <a:tab pos="3492500" algn="l"/>
              </a:tabLs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749300" algn="l"/>
                <a:tab pos="1714500" algn="l"/>
                <a:tab pos="2578100" algn="l"/>
                <a:tab pos="3492500" algn="l"/>
              </a:tabLst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Exp	exp	E	2</a:t>
            </a:r>
            <a:r>
              <a:rPr kumimoji="0" lang="en-US" altLang="en-US" sz="1800" b="1" i="0" u="none" strike="noStrike" kern="1200" cap="none" spc="0" normalizeH="0" baseline="30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749300" algn="l"/>
                <a:tab pos="1714500" algn="l"/>
                <a:tab pos="2578100" algn="l"/>
                <a:tab pos="3492500" algn="l"/>
              </a:tabLst>
              <a:defRPr/>
            </a:pPr>
            <a:endParaRPr kumimoji="0" lang="en-US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749300" algn="l"/>
                <a:tab pos="1714500" algn="l"/>
                <a:tab pos="2578100" algn="l"/>
                <a:tab pos="3492500" algn="l"/>
              </a:tabLst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0	0000	-6 	1/64	(denorms)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749300" algn="l"/>
                <a:tab pos="1714500" algn="l"/>
                <a:tab pos="2578100" algn="l"/>
                <a:tab pos="3492500" algn="l"/>
              </a:tabLst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	0001	-6	1/64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749300" algn="l"/>
                <a:tab pos="1714500" algn="l"/>
                <a:tab pos="2578100" algn="l"/>
                <a:tab pos="3492500" algn="l"/>
              </a:tabLst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2	0010	-5	1/32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749300" algn="l"/>
                <a:tab pos="1714500" algn="l"/>
                <a:tab pos="2578100" algn="l"/>
                <a:tab pos="3492500" algn="l"/>
              </a:tabLst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3	0011	-4	1/16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749300" algn="l"/>
                <a:tab pos="1714500" algn="l"/>
                <a:tab pos="2578100" algn="l"/>
                <a:tab pos="3492500" algn="l"/>
              </a:tabLst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4	0100	-3	1/8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749300" algn="l"/>
                <a:tab pos="1714500" algn="l"/>
                <a:tab pos="2578100" algn="l"/>
                <a:tab pos="3492500" algn="l"/>
              </a:tabLst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5	0101	-2	1/4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749300" algn="l"/>
                <a:tab pos="1714500" algn="l"/>
                <a:tab pos="2578100" algn="l"/>
                <a:tab pos="3492500" algn="l"/>
              </a:tabLst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6	0110	-1	1/2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749300" algn="l"/>
                <a:tab pos="1714500" algn="l"/>
                <a:tab pos="2578100" algn="l"/>
                <a:tab pos="3492500" algn="l"/>
              </a:tabLst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7	0111	 0	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749300" algn="l"/>
                <a:tab pos="1714500" algn="l"/>
                <a:tab pos="2578100" algn="l"/>
                <a:tab pos="3492500" algn="l"/>
              </a:tabLst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8	1000	+1	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749300" algn="l"/>
                <a:tab pos="1714500" algn="l"/>
                <a:tab pos="2578100" algn="l"/>
                <a:tab pos="3492500" algn="l"/>
              </a:tabLst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9	1001	+2	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749300" algn="l"/>
                <a:tab pos="1714500" algn="l"/>
                <a:tab pos="2578100" algn="l"/>
                <a:tab pos="3492500" algn="l"/>
              </a:tabLst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10	1010	+3	8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749300" algn="l"/>
                <a:tab pos="1714500" algn="l"/>
                <a:tab pos="2578100" algn="l"/>
                <a:tab pos="3492500" algn="l"/>
              </a:tabLst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11	1011	+4	16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749300" algn="l"/>
                <a:tab pos="1714500" algn="l"/>
                <a:tab pos="2578100" algn="l"/>
                <a:tab pos="3492500" algn="l"/>
              </a:tabLst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12	1100	+5	32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749300" algn="l"/>
                <a:tab pos="1714500" algn="l"/>
                <a:tab pos="2578100" algn="l"/>
                <a:tab pos="3492500" algn="l"/>
              </a:tabLst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13	1101	+6	64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749300" algn="l"/>
                <a:tab pos="1714500" algn="l"/>
                <a:tab pos="2578100" algn="l"/>
                <a:tab pos="3492500" algn="l"/>
              </a:tabLst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14	1110	+7	128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749300" algn="l"/>
                <a:tab pos="1714500" algn="l"/>
                <a:tab pos="2578100" algn="l"/>
                <a:tab pos="3492500" algn="l"/>
              </a:tabLst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15	1111	n/a		(inf, NaN)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0979AE-9160-464D-A2F8-7CCACAA2FB01}"/>
              </a:ext>
            </a:extLst>
          </p:cNvPr>
          <p:cNvSpPr txBox="1"/>
          <p:nvPr/>
        </p:nvSpPr>
        <p:spPr>
          <a:xfrm>
            <a:off x="-88900" y="6534834"/>
            <a:ext cx="75651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mat"/>
                <a:ea typeface="+mn-ea"/>
                <a:cs typeface="+mn-cs"/>
              </a:rPr>
              <a:t>From: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mat"/>
                <a:ea typeface="+mn-ea"/>
                <a:cs typeface="+mn-cs"/>
                <a:hlinkClick r:id="rId2"/>
              </a:rPr>
              <a:t> www.cs.cmu.edu/afs/cs/academic/class/15213-s01/lectures/class10.ppt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Udima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79351778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CF6DF838-3B0D-4E4E-8E3D-98E19FA209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318000" y="228600"/>
            <a:ext cx="3556000" cy="573088"/>
          </a:xfrm>
        </p:spPr>
        <p:txBody>
          <a:bodyPr/>
          <a:lstStyle/>
          <a:p>
            <a:r>
              <a:rPr lang="en-US" altLang="en-US"/>
              <a:t>Dynamic Range</a:t>
            </a:r>
          </a:p>
        </p:txBody>
      </p:sp>
      <p:sp>
        <p:nvSpPr>
          <p:cNvPr id="49156" name="Text Box 4">
            <a:extLst>
              <a:ext uri="{FF2B5EF4-FFF2-40B4-BE49-F238E27FC236}">
                <a16:creationId xmlns:a16="http://schemas.microsoft.com/office/drawing/2014/main" id="{24C2D4A4-C61B-C24C-BE53-6CB9672170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892176"/>
            <a:ext cx="5111750" cy="558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 exp  frac	</a:t>
            </a:r>
            <a:r>
              <a:rPr kumimoji="0" lang="en-US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mat"/>
                <a:ea typeface="+mn-ea"/>
                <a:cs typeface="+mn-cs"/>
              </a:rPr>
              <a:t>E</a:t>
            </a: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	</a:t>
            </a: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mat"/>
                <a:ea typeface="+mn-ea"/>
                <a:cs typeface="+mn-cs"/>
              </a:rPr>
              <a:t>Value</a:t>
            </a: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	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0 0000 000	-6	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0 0000 001	-6	1/8*1/64 = 1/512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0 0000 010	-6	2/8*1/64 = 2/512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0 0000 110	-6	6/8*1/64 = 6/512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0 0000 111	-6	7/8*1/64 = 7/512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0 0001	000	-6	8/8*1/64 = 8/512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0 0001 001  	-6	9/8*1/64 = 9/512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0 0110 110	-1	14/8*1/2 = 14/16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0 0110 111	-1	15/8*1/2 = 15/16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0 0111 000	0	8/8*1    =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0 0111 001	0	9/8*1    = 9/8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0 0111 010	0	10/8*1   = 10/8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0 1110	110	7	14/8*128 = 224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0 1110 111	7	15/8*128 = 240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0 1111 000	n/a	inf</a:t>
            </a:r>
          </a:p>
        </p:txBody>
      </p:sp>
      <p:sp>
        <p:nvSpPr>
          <p:cNvPr id="49159" name="Text Box 7">
            <a:extLst>
              <a:ext uri="{FF2B5EF4-FFF2-40B4-BE49-F238E27FC236}">
                <a16:creationId xmlns:a16="http://schemas.microsoft.com/office/drawing/2014/main" id="{84235DB0-5D6A-E245-9D1D-330D26C258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99475" y="1676400"/>
            <a:ext cx="152868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mat"/>
                <a:ea typeface="+mn-ea"/>
                <a:cs typeface="+mn-cs"/>
              </a:rPr>
              <a:t>closest to zero</a:t>
            </a:r>
          </a:p>
        </p:txBody>
      </p:sp>
      <p:sp>
        <p:nvSpPr>
          <p:cNvPr id="49161" name="Text Box 9">
            <a:extLst>
              <a:ext uri="{FF2B5EF4-FFF2-40B4-BE49-F238E27FC236}">
                <a16:creationId xmlns:a16="http://schemas.microsoft.com/office/drawing/2014/main" id="{00EC3594-1515-1A4F-8E04-E44305EE3D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59801" y="2757488"/>
            <a:ext cx="161012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mat"/>
                <a:ea typeface="+mn-ea"/>
                <a:cs typeface="+mn-cs"/>
              </a:rPr>
              <a:t>largest denorm</a:t>
            </a:r>
          </a:p>
        </p:txBody>
      </p:sp>
      <p:sp>
        <p:nvSpPr>
          <p:cNvPr id="49163" name="Text Box 11">
            <a:extLst>
              <a:ext uri="{FF2B5EF4-FFF2-40B4-BE49-F238E27FC236}">
                <a16:creationId xmlns:a16="http://schemas.microsoft.com/office/drawing/2014/main" id="{910991BC-665A-704F-A7BF-509A3E5E0B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59800" y="3048000"/>
            <a:ext cx="15158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mat"/>
                <a:ea typeface="+mn-ea"/>
                <a:cs typeface="+mn-cs"/>
              </a:rPr>
              <a:t>smallest norm</a:t>
            </a:r>
          </a:p>
        </p:txBody>
      </p:sp>
      <p:sp>
        <p:nvSpPr>
          <p:cNvPr id="49165" name="Text Box 13">
            <a:extLst>
              <a:ext uri="{FF2B5EF4-FFF2-40B4-BE49-F238E27FC236}">
                <a16:creationId xmlns:a16="http://schemas.microsoft.com/office/drawing/2014/main" id="{AFBCA273-32E8-A94D-BF0B-849AEAF835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59801" y="4114800"/>
            <a:ext cx="187493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mat"/>
                <a:ea typeface="+mn-ea"/>
                <a:cs typeface="+mn-cs"/>
              </a:rPr>
              <a:t>closest to 1 below</a:t>
            </a:r>
          </a:p>
        </p:txBody>
      </p:sp>
      <p:sp>
        <p:nvSpPr>
          <p:cNvPr id="49167" name="Text Box 15">
            <a:extLst>
              <a:ext uri="{FF2B5EF4-FFF2-40B4-BE49-F238E27FC236}">
                <a16:creationId xmlns:a16="http://schemas.microsoft.com/office/drawing/2014/main" id="{77CD19E8-59A3-D045-8F74-F81DE672D9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59800" y="4662488"/>
            <a:ext cx="186935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mat"/>
                <a:ea typeface="+mn-ea"/>
                <a:cs typeface="+mn-cs"/>
              </a:rPr>
              <a:t>closest to 1 above</a:t>
            </a:r>
          </a:p>
        </p:txBody>
      </p:sp>
      <p:grpSp>
        <p:nvGrpSpPr>
          <p:cNvPr id="49176" name="Group 24">
            <a:extLst>
              <a:ext uri="{FF2B5EF4-FFF2-40B4-BE49-F238E27FC236}">
                <a16:creationId xmlns:a16="http://schemas.microsoft.com/office/drawing/2014/main" id="{A4BFFE89-8531-2C4B-A245-704EAA2A5892}"/>
              </a:ext>
            </a:extLst>
          </p:cNvPr>
          <p:cNvGrpSpPr>
            <a:grpSpLocks/>
          </p:cNvGrpSpPr>
          <p:nvPr/>
        </p:nvGrpSpPr>
        <p:grpSpPr bwMode="auto">
          <a:xfrm>
            <a:off x="8305801" y="1828801"/>
            <a:ext cx="269875" cy="4092575"/>
            <a:chOff x="3792" y="1152"/>
            <a:chExt cx="650" cy="2578"/>
          </a:xfrm>
        </p:grpSpPr>
        <p:sp>
          <p:nvSpPr>
            <p:cNvPr id="49158" name="Line 6">
              <a:extLst>
                <a:ext uri="{FF2B5EF4-FFF2-40B4-BE49-F238E27FC236}">
                  <a16:creationId xmlns:a16="http://schemas.microsoft.com/office/drawing/2014/main" id="{21ADB8B9-EAD6-9649-B00B-8F811E6E35F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92" y="1152"/>
              <a:ext cx="6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mat"/>
                <a:ea typeface="+mn-ea"/>
                <a:cs typeface="+mn-cs"/>
              </a:endParaRPr>
            </a:p>
          </p:txBody>
        </p:sp>
        <p:sp>
          <p:nvSpPr>
            <p:cNvPr id="49160" name="Line 8">
              <a:extLst>
                <a:ext uri="{FF2B5EF4-FFF2-40B4-BE49-F238E27FC236}">
                  <a16:creationId xmlns:a16="http://schemas.microsoft.com/office/drawing/2014/main" id="{13FC3A30-99F1-AC46-8705-031E05B6B0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18" y="1858"/>
              <a:ext cx="6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mat"/>
                <a:ea typeface="+mn-ea"/>
                <a:cs typeface="+mn-cs"/>
              </a:endParaRPr>
            </a:p>
          </p:txBody>
        </p:sp>
        <p:sp>
          <p:nvSpPr>
            <p:cNvPr id="49162" name="Line 10">
              <a:extLst>
                <a:ext uri="{FF2B5EF4-FFF2-40B4-BE49-F238E27FC236}">
                  <a16:creationId xmlns:a16="http://schemas.microsoft.com/office/drawing/2014/main" id="{45C338D8-8D2F-7B45-BDA8-70C0D0668C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18" y="2041"/>
              <a:ext cx="6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mat"/>
                <a:ea typeface="+mn-ea"/>
                <a:cs typeface="+mn-cs"/>
              </a:endParaRPr>
            </a:p>
          </p:txBody>
        </p:sp>
        <p:sp>
          <p:nvSpPr>
            <p:cNvPr id="49164" name="Line 12">
              <a:extLst>
                <a:ext uri="{FF2B5EF4-FFF2-40B4-BE49-F238E27FC236}">
                  <a16:creationId xmlns:a16="http://schemas.microsoft.com/office/drawing/2014/main" id="{D52FF776-29E1-EC49-BB56-B9FB9C19255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18" y="2713"/>
              <a:ext cx="6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mat"/>
                <a:ea typeface="+mn-ea"/>
                <a:cs typeface="+mn-cs"/>
              </a:endParaRPr>
            </a:p>
          </p:txBody>
        </p:sp>
        <p:sp>
          <p:nvSpPr>
            <p:cNvPr id="49166" name="Line 14">
              <a:extLst>
                <a:ext uri="{FF2B5EF4-FFF2-40B4-BE49-F238E27FC236}">
                  <a16:creationId xmlns:a16="http://schemas.microsoft.com/office/drawing/2014/main" id="{E0484AA3-807B-C942-8427-5BF22C54C5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18" y="3058"/>
              <a:ext cx="6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mat"/>
                <a:ea typeface="+mn-ea"/>
                <a:cs typeface="+mn-cs"/>
              </a:endParaRPr>
            </a:p>
          </p:txBody>
        </p:sp>
        <p:sp>
          <p:nvSpPr>
            <p:cNvPr id="49168" name="Line 16">
              <a:extLst>
                <a:ext uri="{FF2B5EF4-FFF2-40B4-BE49-F238E27FC236}">
                  <a16:creationId xmlns:a16="http://schemas.microsoft.com/office/drawing/2014/main" id="{CE91EFF4-1C04-AE4D-B13C-900E61247F5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18" y="3730"/>
              <a:ext cx="6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mat"/>
                <a:ea typeface="+mn-ea"/>
                <a:cs typeface="+mn-cs"/>
              </a:endParaRPr>
            </a:p>
          </p:txBody>
        </p:sp>
      </p:grpSp>
      <p:sp>
        <p:nvSpPr>
          <p:cNvPr id="49169" name="Text Box 17">
            <a:extLst>
              <a:ext uri="{FF2B5EF4-FFF2-40B4-BE49-F238E27FC236}">
                <a16:creationId xmlns:a16="http://schemas.microsoft.com/office/drawing/2014/main" id="{40979FE0-ECDC-0745-B5DB-19745C88D2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59800" y="5729288"/>
            <a:ext cx="137287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mat"/>
                <a:ea typeface="+mn-ea"/>
                <a:cs typeface="+mn-cs"/>
              </a:rPr>
              <a:t>largest norm</a:t>
            </a:r>
          </a:p>
        </p:txBody>
      </p:sp>
      <p:sp>
        <p:nvSpPr>
          <p:cNvPr id="49172" name="Text Box 20">
            <a:extLst>
              <a:ext uri="{FF2B5EF4-FFF2-40B4-BE49-F238E27FC236}">
                <a16:creationId xmlns:a16="http://schemas.microsoft.com/office/drawing/2014/main" id="{D2146989-8DA9-E040-A720-2FDF21E1A9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8341" y="1981201"/>
            <a:ext cx="151406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mat"/>
                <a:ea typeface="+mn-ea"/>
                <a:cs typeface="+mn-cs"/>
              </a:rPr>
              <a:t>Denormalized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mat"/>
                <a:ea typeface="+mn-ea"/>
                <a:cs typeface="+mn-cs"/>
              </a:rPr>
              <a:t>numbers</a:t>
            </a:r>
          </a:p>
        </p:txBody>
      </p:sp>
      <p:sp>
        <p:nvSpPr>
          <p:cNvPr id="49173" name="Text Box 21">
            <a:extLst>
              <a:ext uri="{FF2B5EF4-FFF2-40B4-BE49-F238E27FC236}">
                <a16:creationId xmlns:a16="http://schemas.microsoft.com/office/drawing/2014/main" id="{694D17FF-72FB-534C-8962-77E9793314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6147" y="4343401"/>
            <a:ext cx="128163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mat"/>
                <a:ea typeface="+mn-ea"/>
                <a:cs typeface="+mn-cs"/>
              </a:rPr>
              <a:t>Normalized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mat"/>
                <a:ea typeface="+mn-ea"/>
                <a:cs typeface="+mn-cs"/>
              </a:rPr>
              <a:t>numbers</a:t>
            </a:r>
          </a:p>
        </p:txBody>
      </p:sp>
      <p:sp>
        <p:nvSpPr>
          <p:cNvPr id="49174" name="Line 22">
            <a:extLst>
              <a:ext uri="{FF2B5EF4-FFF2-40B4-BE49-F238E27FC236}">
                <a16:creationId xmlns:a16="http://schemas.microsoft.com/office/drawing/2014/main" id="{8707D86D-ABCC-8648-B457-8C134699203E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3048000"/>
            <a:ext cx="8305800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Udimat"/>
              <a:ea typeface="+mn-ea"/>
              <a:cs typeface="+mn-cs"/>
            </a:endParaRPr>
          </a:p>
        </p:txBody>
      </p:sp>
      <p:sp>
        <p:nvSpPr>
          <p:cNvPr id="49175" name="Line 23">
            <a:extLst>
              <a:ext uri="{FF2B5EF4-FFF2-40B4-BE49-F238E27FC236}">
                <a16:creationId xmlns:a16="http://schemas.microsoft.com/office/drawing/2014/main" id="{BBA74767-BB1C-E54B-9A6F-40C604F9D8C7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6096000"/>
            <a:ext cx="8305800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Udimat"/>
              <a:ea typeface="+mn-ea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6E4E482-96E5-3A42-AD77-48F7D718CBFE}"/>
              </a:ext>
            </a:extLst>
          </p:cNvPr>
          <p:cNvSpPr txBox="1"/>
          <p:nvPr/>
        </p:nvSpPr>
        <p:spPr>
          <a:xfrm>
            <a:off x="-88900" y="6534834"/>
            <a:ext cx="75651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mat"/>
                <a:ea typeface="+mn-ea"/>
                <a:cs typeface="+mn-cs"/>
              </a:rPr>
              <a:t>From: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mat"/>
                <a:ea typeface="+mn-ea"/>
                <a:cs typeface="+mn-cs"/>
                <a:hlinkClick r:id="rId2"/>
              </a:rPr>
              <a:t> www.cs.cmu.edu/afs/cs/academic/class/15213-s01/lectures/class10.ppt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Udima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6581103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90D1DB71-0384-4547-9766-160F9162A3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0" y="228600"/>
            <a:ext cx="4572000" cy="573088"/>
          </a:xfrm>
          <a:noFill/>
          <a:ln/>
        </p:spPr>
        <p:txBody>
          <a:bodyPr/>
          <a:lstStyle/>
          <a:p>
            <a:r>
              <a:rPr lang="en-US" altLang="en-US"/>
              <a:t>Interesting Numbers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7E760436-70E3-2E40-B9ED-5C3DEE2540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tabLst>
                <a:tab pos="2743200" algn="l"/>
                <a:tab pos="3657600" algn="l"/>
                <a:tab pos="5321300" algn="l"/>
              </a:tabLst>
            </a:pPr>
            <a:r>
              <a:rPr lang="en-US" altLang="en-US" sz="1600" dirty="0"/>
              <a:t>Description	</a:t>
            </a:r>
            <a:r>
              <a:rPr lang="en-US" altLang="en-US" sz="1600" dirty="0" err="1">
                <a:latin typeface="Courier New" panose="02070309020205020404" pitchFamily="49" charset="0"/>
              </a:rPr>
              <a:t>exp</a:t>
            </a:r>
            <a:r>
              <a:rPr lang="en-US" altLang="en-US" sz="1600" dirty="0">
                <a:latin typeface="Courier New" panose="02070309020205020404" pitchFamily="49" charset="0"/>
              </a:rPr>
              <a:t>	</a:t>
            </a:r>
            <a:r>
              <a:rPr lang="en-US" altLang="en-US" sz="1600" dirty="0" err="1">
                <a:latin typeface="Courier New" panose="02070309020205020404" pitchFamily="49" charset="0"/>
              </a:rPr>
              <a:t>frac</a:t>
            </a:r>
            <a:r>
              <a:rPr lang="en-US" altLang="en-US" sz="1600" dirty="0"/>
              <a:t>	Numeric Value</a:t>
            </a:r>
          </a:p>
          <a:p>
            <a:pPr>
              <a:tabLst>
                <a:tab pos="2743200" algn="l"/>
                <a:tab pos="3657600" algn="l"/>
                <a:tab pos="5321300" algn="l"/>
              </a:tabLst>
            </a:pPr>
            <a:r>
              <a:rPr lang="en-US" altLang="en-US" sz="1600" dirty="0"/>
              <a:t>Zero	00…00	00…00	0.0</a:t>
            </a:r>
          </a:p>
          <a:p>
            <a:pPr>
              <a:tabLst>
                <a:tab pos="2743200" algn="l"/>
                <a:tab pos="3657600" algn="l"/>
                <a:tab pos="5321300" algn="l"/>
              </a:tabLst>
            </a:pPr>
            <a:r>
              <a:rPr lang="en-US" altLang="en-US" sz="1600" dirty="0"/>
              <a:t>Smallest Pos. </a:t>
            </a:r>
            <a:r>
              <a:rPr lang="en-US" altLang="en-US" sz="1600" dirty="0" err="1"/>
              <a:t>Denorm</a:t>
            </a:r>
            <a:r>
              <a:rPr lang="en-US" altLang="en-US" sz="1600" dirty="0"/>
              <a:t>.	00…00	00…01	2</a:t>
            </a:r>
            <a:r>
              <a:rPr lang="en-US" altLang="en-US" sz="1600" baseline="30000" dirty="0"/>
              <a:t>–</a:t>
            </a:r>
            <a:r>
              <a:rPr lang="en-US" altLang="en-US" sz="1600" dirty="0"/>
              <a:t> </a:t>
            </a:r>
            <a:r>
              <a:rPr lang="en-US" altLang="en-US" sz="1600" baseline="30000" dirty="0"/>
              <a:t>{23,52}</a:t>
            </a:r>
            <a:r>
              <a:rPr lang="en-US" altLang="en-US" sz="1600" dirty="0"/>
              <a:t> X 2</a:t>
            </a:r>
            <a:r>
              <a:rPr lang="en-US" altLang="en-US" sz="1600" baseline="30000" dirty="0"/>
              <a:t>–</a:t>
            </a:r>
            <a:r>
              <a:rPr lang="en-US" altLang="en-US" sz="1600" dirty="0"/>
              <a:t> </a:t>
            </a:r>
            <a:r>
              <a:rPr lang="en-US" altLang="en-US" sz="1600" baseline="30000" dirty="0"/>
              <a:t>{126,1022}</a:t>
            </a:r>
          </a:p>
          <a:p>
            <a:pPr lvl="1">
              <a:spcBef>
                <a:spcPct val="10000"/>
              </a:spcBef>
              <a:tabLst>
                <a:tab pos="2743200" algn="l"/>
                <a:tab pos="3657600" algn="l"/>
                <a:tab pos="5321300" algn="l"/>
              </a:tabLst>
            </a:pPr>
            <a:r>
              <a:rPr lang="en-US" altLang="en-US" sz="2400" b="0" dirty="0"/>
              <a:t>Single</a:t>
            </a:r>
            <a:r>
              <a:rPr lang="en-US" altLang="en-US" sz="2400" dirty="0"/>
              <a:t> </a:t>
            </a:r>
            <a:r>
              <a:rPr lang="en-US" altLang="en-US" sz="2400" dirty="0">
                <a:latin typeface="Symbol" pitchFamily="2" charset="2"/>
              </a:rPr>
              <a:t></a:t>
            </a:r>
            <a:r>
              <a:rPr lang="en-US" altLang="en-US" sz="2400" b="0" dirty="0"/>
              <a:t> 1.4 X 10</a:t>
            </a:r>
            <a:r>
              <a:rPr lang="en-US" altLang="en-US" sz="2400" b="0" baseline="30000" dirty="0"/>
              <a:t>–45</a:t>
            </a:r>
            <a:endParaRPr lang="en-US" altLang="en-US" sz="2400" b="0" dirty="0"/>
          </a:p>
          <a:p>
            <a:pPr lvl="1">
              <a:spcBef>
                <a:spcPct val="10000"/>
              </a:spcBef>
              <a:tabLst>
                <a:tab pos="2743200" algn="l"/>
                <a:tab pos="3657600" algn="l"/>
                <a:tab pos="5321300" algn="l"/>
              </a:tabLst>
            </a:pPr>
            <a:r>
              <a:rPr lang="en-US" altLang="en-US" sz="2400" b="0" dirty="0"/>
              <a:t>Double </a:t>
            </a:r>
            <a:r>
              <a:rPr lang="en-US" altLang="en-US" sz="2400" b="0" dirty="0">
                <a:latin typeface="Symbol" pitchFamily="2" charset="2"/>
              </a:rPr>
              <a:t></a:t>
            </a:r>
            <a:r>
              <a:rPr lang="en-US" altLang="en-US" sz="2400" b="0" dirty="0"/>
              <a:t> 4.9 X 10</a:t>
            </a:r>
            <a:r>
              <a:rPr lang="en-US" altLang="en-US" sz="2400" b="0" baseline="30000" dirty="0"/>
              <a:t>–324</a:t>
            </a:r>
            <a:endParaRPr lang="en-US" altLang="en-US" sz="2400" b="0" dirty="0"/>
          </a:p>
          <a:p>
            <a:pPr>
              <a:tabLst>
                <a:tab pos="2743200" algn="l"/>
                <a:tab pos="3657600" algn="l"/>
                <a:tab pos="5321300" algn="l"/>
              </a:tabLst>
            </a:pPr>
            <a:r>
              <a:rPr lang="en-US" altLang="en-US" sz="1600" dirty="0"/>
              <a:t>Largest Denormalized	00…00	11…11	(1.0 – </a:t>
            </a:r>
            <a:r>
              <a:rPr lang="en-US" altLang="en-US" sz="1600" dirty="0">
                <a:latin typeface="Symbol" pitchFamily="2" charset="2"/>
              </a:rPr>
              <a:t></a:t>
            </a:r>
            <a:r>
              <a:rPr lang="en-US" altLang="en-US" sz="1600" dirty="0"/>
              <a:t>) X 2</a:t>
            </a:r>
            <a:r>
              <a:rPr lang="en-US" altLang="en-US" sz="1600" baseline="30000" dirty="0"/>
              <a:t>–</a:t>
            </a:r>
            <a:r>
              <a:rPr lang="en-US" altLang="en-US" sz="1600" dirty="0"/>
              <a:t> </a:t>
            </a:r>
            <a:r>
              <a:rPr lang="en-US" altLang="en-US" sz="1600" baseline="30000" dirty="0"/>
              <a:t>{126,1022}</a:t>
            </a:r>
          </a:p>
          <a:p>
            <a:pPr lvl="1">
              <a:spcBef>
                <a:spcPct val="10000"/>
              </a:spcBef>
              <a:tabLst>
                <a:tab pos="2743200" algn="l"/>
                <a:tab pos="3657600" algn="l"/>
                <a:tab pos="5321300" algn="l"/>
              </a:tabLst>
            </a:pPr>
            <a:r>
              <a:rPr lang="en-US" altLang="en-US" sz="2400" b="0" dirty="0"/>
              <a:t>Single</a:t>
            </a:r>
            <a:r>
              <a:rPr lang="en-US" altLang="en-US" sz="2400" dirty="0"/>
              <a:t> </a:t>
            </a:r>
            <a:r>
              <a:rPr lang="en-US" altLang="en-US" sz="2400" dirty="0">
                <a:latin typeface="Symbol" pitchFamily="2" charset="2"/>
              </a:rPr>
              <a:t></a:t>
            </a:r>
            <a:r>
              <a:rPr lang="en-US" altLang="en-US" sz="2400" b="0" dirty="0"/>
              <a:t> 1.18 X 10</a:t>
            </a:r>
            <a:r>
              <a:rPr lang="en-US" altLang="en-US" sz="2400" b="0" baseline="30000" dirty="0"/>
              <a:t>–38</a:t>
            </a:r>
            <a:endParaRPr lang="en-US" altLang="en-US" sz="2400" b="0" dirty="0"/>
          </a:p>
          <a:p>
            <a:pPr lvl="1">
              <a:spcBef>
                <a:spcPct val="10000"/>
              </a:spcBef>
              <a:tabLst>
                <a:tab pos="2743200" algn="l"/>
                <a:tab pos="3657600" algn="l"/>
                <a:tab pos="5321300" algn="l"/>
              </a:tabLst>
            </a:pPr>
            <a:r>
              <a:rPr lang="en-US" altLang="en-US" sz="2400" b="0" dirty="0"/>
              <a:t>Double </a:t>
            </a:r>
            <a:r>
              <a:rPr lang="en-US" altLang="en-US" sz="2400" b="0" dirty="0">
                <a:latin typeface="Symbol" pitchFamily="2" charset="2"/>
              </a:rPr>
              <a:t></a:t>
            </a:r>
            <a:r>
              <a:rPr lang="en-US" altLang="en-US" sz="2400" b="0" dirty="0"/>
              <a:t> 2.2 X 10</a:t>
            </a:r>
            <a:r>
              <a:rPr lang="en-US" altLang="en-US" sz="2400" b="0" baseline="30000" dirty="0"/>
              <a:t>–308</a:t>
            </a:r>
            <a:endParaRPr lang="en-US" altLang="en-US" sz="2400" b="0" dirty="0"/>
          </a:p>
          <a:p>
            <a:pPr>
              <a:tabLst>
                <a:tab pos="2743200" algn="l"/>
                <a:tab pos="3657600" algn="l"/>
                <a:tab pos="5321300" algn="l"/>
              </a:tabLst>
            </a:pPr>
            <a:r>
              <a:rPr lang="en-US" altLang="en-US" sz="1600" dirty="0"/>
              <a:t>Smallest Pos. Normalized	00…01	00…00	1.0 X 2</a:t>
            </a:r>
            <a:r>
              <a:rPr lang="en-US" altLang="en-US" sz="1600" baseline="30000" dirty="0"/>
              <a:t>–</a:t>
            </a:r>
            <a:r>
              <a:rPr lang="en-US" altLang="en-US" sz="1600" dirty="0"/>
              <a:t> </a:t>
            </a:r>
            <a:r>
              <a:rPr lang="en-US" altLang="en-US" sz="1600" baseline="30000" dirty="0"/>
              <a:t>{126,1022}</a:t>
            </a:r>
          </a:p>
          <a:p>
            <a:pPr lvl="1">
              <a:spcBef>
                <a:spcPct val="10000"/>
              </a:spcBef>
              <a:tabLst>
                <a:tab pos="2743200" algn="l"/>
                <a:tab pos="3657600" algn="l"/>
                <a:tab pos="5321300" algn="l"/>
              </a:tabLst>
            </a:pPr>
            <a:r>
              <a:rPr lang="en-US" altLang="en-US" sz="2400" b="0" dirty="0"/>
              <a:t>Just larger than largest denormalized</a:t>
            </a:r>
            <a:endParaRPr lang="en-US" altLang="en-US" sz="1200" dirty="0"/>
          </a:p>
          <a:p>
            <a:pPr>
              <a:tabLst>
                <a:tab pos="2743200" algn="l"/>
                <a:tab pos="3657600" algn="l"/>
                <a:tab pos="5321300" algn="l"/>
              </a:tabLst>
            </a:pPr>
            <a:r>
              <a:rPr lang="en-US" altLang="en-US" sz="1600" dirty="0"/>
              <a:t>One	01…11	00…00	1.0</a:t>
            </a:r>
          </a:p>
          <a:p>
            <a:pPr>
              <a:tabLst>
                <a:tab pos="2743200" algn="l"/>
                <a:tab pos="3657600" algn="l"/>
                <a:tab pos="5321300" algn="l"/>
              </a:tabLst>
            </a:pPr>
            <a:r>
              <a:rPr lang="en-US" altLang="en-US" sz="1600" dirty="0"/>
              <a:t> Largest Normalized	11…10	11…11	(2.0 – </a:t>
            </a:r>
            <a:r>
              <a:rPr lang="en-US" altLang="en-US" sz="1600" dirty="0">
                <a:latin typeface="Symbol" pitchFamily="2" charset="2"/>
              </a:rPr>
              <a:t></a:t>
            </a:r>
            <a:r>
              <a:rPr lang="en-US" altLang="en-US" sz="1600" dirty="0"/>
              <a:t>) X 2</a:t>
            </a:r>
            <a:r>
              <a:rPr lang="en-US" altLang="en-US" sz="1600" baseline="30000" dirty="0"/>
              <a:t>{127,1023}</a:t>
            </a:r>
          </a:p>
          <a:p>
            <a:pPr lvl="1">
              <a:spcBef>
                <a:spcPct val="10000"/>
              </a:spcBef>
              <a:tabLst>
                <a:tab pos="2743200" algn="l"/>
                <a:tab pos="3657600" algn="l"/>
                <a:tab pos="5321300" algn="l"/>
              </a:tabLst>
            </a:pPr>
            <a:r>
              <a:rPr lang="en-US" altLang="en-US" sz="2400" b="0" dirty="0"/>
              <a:t>Single</a:t>
            </a:r>
            <a:r>
              <a:rPr lang="en-US" altLang="en-US" sz="2400" dirty="0"/>
              <a:t> </a:t>
            </a:r>
            <a:r>
              <a:rPr lang="en-US" altLang="en-US" sz="2400" dirty="0">
                <a:latin typeface="Symbol" pitchFamily="2" charset="2"/>
              </a:rPr>
              <a:t></a:t>
            </a:r>
            <a:r>
              <a:rPr lang="en-US" altLang="en-US" sz="2400" b="0" dirty="0"/>
              <a:t> 3.4 X 10</a:t>
            </a:r>
            <a:r>
              <a:rPr lang="en-US" altLang="en-US" sz="2400" b="0" baseline="30000" dirty="0"/>
              <a:t>38</a:t>
            </a:r>
            <a:endParaRPr lang="en-US" altLang="en-US" sz="2400" b="0" dirty="0"/>
          </a:p>
          <a:p>
            <a:pPr lvl="1">
              <a:spcBef>
                <a:spcPct val="10000"/>
              </a:spcBef>
              <a:tabLst>
                <a:tab pos="2743200" algn="l"/>
                <a:tab pos="3657600" algn="l"/>
                <a:tab pos="5321300" algn="l"/>
              </a:tabLst>
            </a:pPr>
            <a:r>
              <a:rPr lang="en-US" altLang="en-US" sz="2400" b="0" dirty="0"/>
              <a:t>Double </a:t>
            </a:r>
            <a:r>
              <a:rPr lang="en-US" altLang="en-US" sz="2400" b="0" dirty="0">
                <a:latin typeface="Symbol" pitchFamily="2" charset="2"/>
              </a:rPr>
              <a:t></a:t>
            </a:r>
            <a:r>
              <a:rPr lang="en-US" altLang="en-US" sz="2400" b="0" dirty="0"/>
              <a:t> 1.8 X 10</a:t>
            </a:r>
            <a:r>
              <a:rPr lang="en-US" altLang="en-US" sz="2400" b="0" baseline="30000" dirty="0"/>
              <a:t>308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E88C37-70B5-2F45-BA85-9634E2EB4A9B}"/>
              </a:ext>
            </a:extLst>
          </p:cNvPr>
          <p:cNvSpPr txBox="1"/>
          <p:nvPr/>
        </p:nvSpPr>
        <p:spPr>
          <a:xfrm>
            <a:off x="-88900" y="6534834"/>
            <a:ext cx="75651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mat"/>
                <a:ea typeface="+mn-ea"/>
                <a:cs typeface="+mn-cs"/>
              </a:rPr>
              <a:t>From: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mat"/>
                <a:ea typeface="+mn-ea"/>
                <a:cs typeface="+mn-cs"/>
                <a:hlinkClick r:id="rId2"/>
              </a:rPr>
              <a:t> www.cs.cmu.edu/afs/cs/academic/class/15213-s01/lectures/class10.ppt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Udima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85041839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B892A2C6-4453-EA46-AF17-C526C12CA1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90800" y="304800"/>
            <a:ext cx="6883400" cy="573088"/>
          </a:xfrm>
          <a:noFill/>
          <a:ln/>
        </p:spPr>
        <p:txBody>
          <a:bodyPr/>
          <a:lstStyle/>
          <a:p>
            <a:r>
              <a:rPr lang="en-US" altLang="en-US"/>
              <a:t>Special Properties of Encoding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6E9AD31F-80D6-3049-A382-889E401B52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FP Zero Same as Integer Zero</a:t>
            </a:r>
          </a:p>
          <a:p>
            <a:pPr lvl="1"/>
            <a:r>
              <a:rPr lang="en-US" altLang="en-US"/>
              <a:t>All bits = 0</a:t>
            </a:r>
          </a:p>
          <a:p>
            <a:r>
              <a:rPr lang="en-US" altLang="en-US"/>
              <a:t>Can (Almost) Use Unsigned Integer Comparison</a:t>
            </a:r>
          </a:p>
          <a:p>
            <a:pPr lvl="1"/>
            <a:r>
              <a:rPr lang="en-US" altLang="en-US"/>
              <a:t>Must first compare sign bits</a:t>
            </a:r>
          </a:p>
          <a:p>
            <a:pPr lvl="1"/>
            <a:r>
              <a:rPr lang="en-US" altLang="en-US"/>
              <a:t>Must consider -0 = 0</a:t>
            </a:r>
          </a:p>
          <a:p>
            <a:pPr lvl="1"/>
            <a:r>
              <a:rPr lang="en-US" altLang="en-US"/>
              <a:t>NaNs problematic</a:t>
            </a:r>
          </a:p>
          <a:p>
            <a:pPr lvl="2"/>
            <a:r>
              <a:rPr lang="en-US" altLang="en-US"/>
              <a:t>Will be greater than any other values</a:t>
            </a:r>
          </a:p>
          <a:p>
            <a:pPr lvl="2"/>
            <a:r>
              <a:rPr lang="en-US" altLang="en-US"/>
              <a:t>What should comparison yield?</a:t>
            </a:r>
          </a:p>
          <a:p>
            <a:pPr lvl="1"/>
            <a:r>
              <a:rPr lang="en-US" altLang="en-US"/>
              <a:t> Otherwise OK</a:t>
            </a:r>
          </a:p>
          <a:p>
            <a:pPr lvl="2"/>
            <a:r>
              <a:rPr lang="en-US" altLang="en-US"/>
              <a:t>Denorm vs. normalized</a:t>
            </a:r>
          </a:p>
          <a:p>
            <a:pPr lvl="2"/>
            <a:r>
              <a:rPr lang="en-US" altLang="en-US"/>
              <a:t>Normalized vs. infinity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1F2432-8365-CA41-93A3-6C6569492732}"/>
              </a:ext>
            </a:extLst>
          </p:cNvPr>
          <p:cNvSpPr txBox="1"/>
          <p:nvPr/>
        </p:nvSpPr>
        <p:spPr>
          <a:xfrm>
            <a:off x="-88900" y="6534834"/>
            <a:ext cx="75651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mat"/>
                <a:ea typeface="+mn-ea"/>
                <a:cs typeface="+mn-cs"/>
              </a:rPr>
              <a:t>From: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mat"/>
                <a:ea typeface="+mn-ea"/>
                <a:cs typeface="+mn-cs"/>
                <a:hlinkClick r:id="rId2"/>
              </a:rPr>
              <a:t> www.cs.cmu.edu/afs/cs/academic/class/15213-s01/lectures/class10.ppt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Udima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1864297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F0D63D9-41DD-124A-BC32-EA28272B0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Fixed Point FP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FADB1F-84F3-4049-A985-97A212322A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334329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15B06B7D-AEAB-A246-B0EA-B878C217A7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267200" y="304800"/>
            <a:ext cx="3784600" cy="573088"/>
          </a:xfrm>
          <a:noFill/>
          <a:ln/>
        </p:spPr>
        <p:txBody>
          <a:bodyPr/>
          <a:lstStyle/>
          <a:p>
            <a:r>
              <a:rPr lang="en-US" altLang="en-US"/>
              <a:t>FP Multiplication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2F4B7208-EE25-4045-B98B-792683D513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en-US" sz="2000" dirty="0"/>
              <a:t>Operands</a:t>
            </a:r>
          </a:p>
          <a:p>
            <a:pPr lvl="1">
              <a:buFontTx/>
              <a:buNone/>
            </a:pPr>
            <a:r>
              <a:rPr lang="en-US" altLang="en-US" sz="1800" b="0" dirty="0">
                <a:solidFill>
                  <a:schemeClr val="hlink"/>
                </a:solidFill>
                <a:latin typeface="Times" pitchFamily="2" charset="0"/>
              </a:rPr>
              <a:t>(–</a:t>
            </a:r>
            <a:r>
              <a:rPr lang="en-US" altLang="en-US" sz="1800" b="0" dirty="0">
                <a:solidFill>
                  <a:schemeClr val="hlink"/>
                </a:solidFill>
              </a:rPr>
              <a:t>1)</a:t>
            </a:r>
            <a:r>
              <a:rPr lang="en-US" altLang="en-US" sz="1800" b="0" i="1" baseline="30000" dirty="0">
                <a:solidFill>
                  <a:schemeClr val="hlink"/>
                </a:solidFill>
              </a:rPr>
              <a:t>s1</a:t>
            </a:r>
            <a:r>
              <a:rPr lang="en-US" altLang="en-US" sz="1800" b="0" i="1" dirty="0">
                <a:solidFill>
                  <a:schemeClr val="hlink"/>
                </a:solidFill>
              </a:rPr>
              <a:t> M1  </a:t>
            </a:r>
            <a:r>
              <a:rPr lang="en-US" altLang="en-US" sz="1800" b="0" dirty="0">
                <a:solidFill>
                  <a:schemeClr val="hlink"/>
                </a:solidFill>
              </a:rPr>
              <a:t>2</a:t>
            </a:r>
            <a:r>
              <a:rPr lang="en-US" altLang="en-US" sz="1800" b="0" i="1" baseline="30000" dirty="0">
                <a:solidFill>
                  <a:schemeClr val="hlink"/>
                </a:solidFill>
              </a:rPr>
              <a:t>E1</a:t>
            </a:r>
          </a:p>
          <a:p>
            <a:pPr lvl="1">
              <a:buFontTx/>
              <a:buNone/>
            </a:pPr>
            <a:r>
              <a:rPr lang="en-US" altLang="en-US" sz="1800" b="0" dirty="0">
                <a:solidFill>
                  <a:schemeClr val="hlink"/>
                </a:solidFill>
                <a:latin typeface="Times" pitchFamily="2" charset="0"/>
              </a:rPr>
              <a:t>(–</a:t>
            </a:r>
            <a:r>
              <a:rPr lang="en-US" altLang="en-US" sz="1800" b="0" dirty="0">
                <a:solidFill>
                  <a:schemeClr val="hlink"/>
                </a:solidFill>
              </a:rPr>
              <a:t>1)</a:t>
            </a:r>
            <a:r>
              <a:rPr lang="en-US" altLang="en-US" sz="1800" b="0" i="1" baseline="30000" dirty="0">
                <a:solidFill>
                  <a:schemeClr val="hlink"/>
                </a:solidFill>
              </a:rPr>
              <a:t>s2</a:t>
            </a:r>
            <a:r>
              <a:rPr lang="en-US" altLang="en-US" sz="1800" b="0" i="1" dirty="0">
                <a:solidFill>
                  <a:schemeClr val="hlink"/>
                </a:solidFill>
              </a:rPr>
              <a:t> M2  </a:t>
            </a:r>
            <a:r>
              <a:rPr lang="en-US" altLang="en-US" sz="1800" b="0" dirty="0">
                <a:solidFill>
                  <a:schemeClr val="hlink"/>
                </a:solidFill>
              </a:rPr>
              <a:t>2</a:t>
            </a:r>
            <a:r>
              <a:rPr lang="en-US" altLang="en-US" sz="1800" b="0" i="1" baseline="30000" dirty="0">
                <a:solidFill>
                  <a:schemeClr val="hlink"/>
                </a:solidFill>
              </a:rPr>
              <a:t>E2</a:t>
            </a:r>
          </a:p>
          <a:p>
            <a:r>
              <a:rPr lang="en-US" altLang="en-US" sz="2000" dirty="0"/>
              <a:t>Exact Result</a:t>
            </a:r>
          </a:p>
          <a:p>
            <a:pPr lvl="1">
              <a:buFontTx/>
              <a:buNone/>
            </a:pPr>
            <a:r>
              <a:rPr lang="en-US" altLang="en-US" sz="1800" b="0" dirty="0">
                <a:solidFill>
                  <a:schemeClr val="hlink"/>
                </a:solidFill>
                <a:latin typeface="Times" pitchFamily="2" charset="0"/>
              </a:rPr>
              <a:t>(–</a:t>
            </a:r>
            <a:r>
              <a:rPr lang="en-US" altLang="en-US" sz="1800" b="0" dirty="0">
                <a:solidFill>
                  <a:schemeClr val="hlink"/>
                </a:solidFill>
              </a:rPr>
              <a:t>1)</a:t>
            </a:r>
            <a:r>
              <a:rPr lang="en-US" altLang="en-US" sz="1800" b="0" i="1" baseline="30000" dirty="0">
                <a:solidFill>
                  <a:schemeClr val="hlink"/>
                </a:solidFill>
              </a:rPr>
              <a:t>s</a:t>
            </a:r>
            <a:r>
              <a:rPr lang="en-US" altLang="en-US" sz="1800" b="0" i="1" dirty="0">
                <a:solidFill>
                  <a:schemeClr val="hlink"/>
                </a:solidFill>
              </a:rPr>
              <a:t> M  </a:t>
            </a:r>
            <a:r>
              <a:rPr lang="en-US" altLang="en-US" sz="1800" b="0" dirty="0">
                <a:solidFill>
                  <a:schemeClr val="hlink"/>
                </a:solidFill>
              </a:rPr>
              <a:t>2</a:t>
            </a:r>
            <a:r>
              <a:rPr lang="en-US" altLang="en-US" sz="1800" b="0" i="1" baseline="30000" dirty="0">
                <a:solidFill>
                  <a:schemeClr val="hlink"/>
                </a:solidFill>
              </a:rPr>
              <a:t>E</a:t>
            </a:r>
            <a:endParaRPr lang="en-US" altLang="en-US" sz="1800" dirty="0"/>
          </a:p>
          <a:p>
            <a:pPr lvl="1"/>
            <a:r>
              <a:rPr lang="en-US" altLang="en-US" sz="1800" dirty="0"/>
              <a:t>Sign </a:t>
            </a:r>
            <a:r>
              <a:rPr lang="en-US" altLang="en-US" sz="1800" b="0" i="1" dirty="0"/>
              <a:t>s</a:t>
            </a:r>
            <a:r>
              <a:rPr lang="en-US" altLang="en-US" sz="1800" dirty="0"/>
              <a:t>: 	</a:t>
            </a:r>
            <a:r>
              <a:rPr lang="en-US" altLang="en-US" sz="1800" b="0" i="1" dirty="0"/>
              <a:t>s1</a:t>
            </a:r>
            <a:r>
              <a:rPr lang="en-US" altLang="en-US" sz="1800" b="0" dirty="0"/>
              <a:t> ^ </a:t>
            </a:r>
            <a:r>
              <a:rPr lang="en-US" altLang="en-US" sz="1800" b="0" i="1" dirty="0"/>
              <a:t>s2</a:t>
            </a:r>
            <a:endParaRPr lang="en-US" altLang="en-US" sz="1800" b="0" dirty="0"/>
          </a:p>
          <a:p>
            <a:pPr lvl="1"/>
            <a:r>
              <a:rPr lang="en-US" altLang="en-US" sz="1800" dirty="0"/>
              <a:t>Significand </a:t>
            </a:r>
            <a:r>
              <a:rPr lang="en-US" altLang="en-US" sz="1800" b="0" i="1" dirty="0"/>
              <a:t>M</a:t>
            </a:r>
            <a:r>
              <a:rPr lang="en-US" altLang="en-US" sz="1800" dirty="0"/>
              <a:t>: 	</a:t>
            </a:r>
            <a:r>
              <a:rPr lang="en-US" altLang="en-US" sz="1800" b="0" i="1" dirty="0"/>
              <a:t>M1</a:t>
            </a:r>
            <a:r>
              <a:rPr lang="en-US" altLang="en-US" sz="1800" b="0" dirty="0"/>
              <a:t> * </a:t>
            </a:r>
            <a:r>
              <a:rPr lang="en-US" altLang="en-US" sz="1800" b="0" i="1" dirty="0"/>
              <a:t>M2</a:t>
            </a:r>
            <a:endParaRPr lang="en-US" altLang="en-US" sz="1800" b="0" dirty="0"/>
          </a:p>
          <a:p>
            <a:pPr lvl="1"/>
            <a:r>
              <a:rPr lang="en-US" altLang="en-US" sz="1800" dirty="0"/>
              <a:t>Exponent </a:t>
            </a:r>
            <a:r>
              <a:rPr lang="en-US" altLang="en-US" sz="1800" b="0" i="1" dirty="0"/>
              <a:t>E</a:t>
            </a:r>
            <a:r>
              <a:rPr lang="en-US" altLang="en-US" sz="1800" dirty="0"/>
              <a:t>: 	</a:t>
            </a:r>
            <a:r>
              <a:rPr lang="en-US" altLang="en-US" sz="1800" b="0" i="1" dirty="0"/>
              <a:t>E1</a:t>
            </a:r>
            <a:r>
              <a:rPr lang="en-US" altLang="en-US" sz="1800" b="0" dirty="0"/>
              <a:t> + </a:t>
            </a:r>
            <a:r>
              <a:rPr lang="en-US" altLang="en-US" sz="1800" b="0" i="1" dirty="0"/>
              <a:t>E2</a:t>
            </a:r>
          </a:p>
          <a:p>
            <a:r>
              <a:rPr lang="en-US" altLang="en-US" sz="2000" dirty="0"/>
              <a:t>Fixing</a:t>
            </a:r>
          </a:p>
          <a:p>
            <a:pPr lvl="1"/>
            <a:r>
              <a:rPr lang="en-US" altLang="en-US" sz="1800" dirty="0"/>
              <a:t>If </a:t>
            </a:r>
            <a:r>
              <a:rPr lang="en-US" altLang="en-US" sz="1800" b="0" i="1" dirty="0"/>
              <a:t>M</a:t>
            </a:r>
            <a:r>
              <a:rPr lang="en-US" altLang="en-US" sz="1800" b="0" dirty="0"/>
              <a:t> </a:t>
            </a:r>
            <a:r>
              <a:rPr lang="en-US" altLang="en-US" sz="1800" b="0" dirty="0">
                <a:latin typeface="Courier New" panose="02070309020205020404" pitchFamily="49" charset="0"/>
              </a:rPr>
              <a:t>≥</a:t>
            </a:r>
            <a:r>
              <a:rPr lang="en-US" altLang="en-US" sz="1800" b="0" dirty="0"/>
              <a:t> 2, </a:t>
            </a:r>
            <a:r>
              <a:rPr lang="en-US" altLang="en-US" sz="1800" dirty="0"/>
              <a:t>shift </a:t>
            </a:r>
            <a:r>
              <a:rPr lang="en-US" altLang="en-US" sz="1800" b="0" i="1" dirty="0"/>
              <a:t>M</a:t>
            </a:r>
            <a:r>
              <a:rPr lang="en-US" altLang="en-US" sz="1800" dirty="0"/>
              <a:t> right, increment </a:t>
            </a:r>
            <a:r>
              <a:rPr lang="en-US" altLang="en-US" sz="1800" b="0" i="1" dirty="0"/>
              <a:t>E</a:t>
            </a:r>
            <a:r>
              <a:rPr lang="en-US" altLang="en-US" sz="1800" dirty="0"/>
              <a:t> </a:t>
            </a:r>
          </a:p>
          <a:p>
            <a:pPr lvl="1"/>
            <a:r>
              <a:rPr lang="en-US" altLang="en-US" sz="1800" dirty="0"/>
              <a:t>If </a:t>
            </a:r>
            <a:r>
              <a:rPr lang="en-US" altLang="en-US" sz="1800" b="0" i="1" dirty="0"/>
              <a:t>E</a:t>
            </a:r>
            <a:r>
              <a:rPr lang="en-US" altLang="en-US" sz="1800" dirty="0"/>
              <a:t> out of range, overflow </a:t>
            </a:r>
          </a:p>
          <a:p>
            <a:pPr lvl="1"/>
            <a:r>
              <a:rPr lang="en-US" altLang="en-US" sz="1800" dirty="0"/>
              <a:t>Round </a:t>
            </a:r>
            <a:r>
              <a:rPr lang="en-US" altLang="en-US" sz="1800" b="0" i="1" dirty="0"/>
              <a:t>M</a:t>
            </a:r>
            <a:r>
              <a:rPr lang="en-US" altLang="en-US" sz="1800" dirty="0"/>
              <a:t> to fit </a:t>
            </a:r>
            <a:r>
              <a:rPr lang="en-US" altLang="en-US" sz="1800" dirty="0" err="1">
                <a:latin typeface="Courier New" panose="02070309020205020404" pitchFamily="49" charset="0"/>
              </a:rPr>
              <a:t>frac</a:t>
            </a:r>
            <a:r>
              <a:rPr lang="en-US" altLang="en-US" sz="1800" dirty="0"/>
              <a:t> precision</a:t>
            </a:r>
          </a:p>
          <a:p>
            <a:r>
              <a:rPr lang="en-US" altLang="en-US" sz="2000" dirty="0"/>
              <a:t>Implementation</a:t>
            </a:r>
          </a:p>
          <a:p>
            <a:pPr lvl="1"/>
            <a:r>
              <a:rPr lang="en-US" altLang="en-US" sz="1800" dirty="0"/>
              <a:t>Biggest chore is multiplying significands</a:t>
            </a:r>
          </a:p>
          <a:p>
            <a:endParaRPr lang="en-US" altLang="en-US" dirty="0"/>
          </a:p>
          <a:p>
            <a:endParaRPr lang="en-US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E10446-3DA7-114D-8996-971ED555C2C6}"/>
              </a:ext>
            </a:extLst>
          </p:cNvPr>
          <p:cNvSpPr txBox="1"/>
          <p:nvPr/>
        </p:nvSpPr>
        <p:spPr>
          <a:xfrm>
            <a:off x="-88900" y="6534834"/>
            <a:ext cx="75651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mat"/>
                <a:ea typeface="+mn-ea"/>
                <a:cs typeface="+mn-cs"/>
              </a:rPr>
              <a:t>From: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mat"/>
                <a:ea typeface="+mn-ea"/>
                <a:cs typeface="+mn-cs"/>
                <a:hlinkClick r:id="rId2"/>
              </a:rPr>
              <a:t> www.cs.cmu.edu/afs/cs/academic/class/15213-s01/lectures/class10.ppt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Udima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10256331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3D1277FD-DF59-8C4E-8F81-8069246733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724400" y="304800"/>
            <a:ext cx="2692400" cy="573088"/>
          </a:xfrm>
          <a:noFill/>
          <a:ln/>
        </p:spPr>
        <p:txBody>
          <a:bodyPr/>
          <a:lstStyle/>
          <a:p>
            <a:r>
              <a:rPr lang="en-US" altLang="en-US"/>
              <a:t>FP Addition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98DD3E0A-3276-5B4C-AA34-6318D17E33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en-US" sz="2000" dirty="0"/>
              <a:t>Operands</a:t>
            </a:r>
          </a:p>
          <a:p>
            <a:pPr lvl="1">
              <a:buFontTx/>
              <a:buNone/>
            </a:pPr>
            <a:r>
              <a:rPr lang="en-US" altLang="en-US" sz="1800" b="0" dirty="0">
                <a:solidFill>
                  <a:schemeClr val="hlink"/>
                </a:solidFill>
                <a:latin typeface="Times" pitchFamily="2" charset="0"/>
              </a:rPr>
              <a:t>(–</a:t>
            </a:r>
            <a:r>
              <a:rPr lang="en-US" altLang="en-US" sz="1800" b="0" dirty="0">
                <a:solidFill>
                  <a:schemeClr val="hlink"/>
                </a:solidFill>
              </a:rPr>
              <a:t>1)</a:t>
            </a:r>
            <a:r>
              <a:rPr lang="en-US" altLang="en-US" sz="1800" b="0" i="1" baseline="30000" dirty="0">
                <a:solidFill>
                  <a:schemeClr val="hlink"/>
                </a:solidFill>
              </a:rPr>
              <a:t>s1</a:t>
            </a:r>
            <a:r>
              <a:rPr lang="en-US" altLang="en-US" sz="1800" b="0" i="1" dirty="0">
                <a:solidFill>
                  <a:schemeClr val="hlink"/>
                </a:solidFill>
              </a:rPr>
              <a:t> M1  </a:t>
            </a:r>
            <a:r>
              <a:rPr lang="en-US" altLang="en-US" sz="1800" b="0" dirty="0">
                <a:solidFill>
                  <a:schemeClr val="hlink"/>
                </a:solidFill>
              </a:rPr>
              <a:t>2</a:t>
            </a:r>
            <a:r>
              <a:rPr lang="en-US" altLang="en-US" sz="1800" b="0" i="1" baseline="30000" dirty="0">
                <a:solidFill>
                  <a:schemeClr val="hlink"/>
                </a:solidFill>
              </a:rPr>
              <a:t>E1</a:t>
            </a:r>
          </a:p>
          <a:p>
            <a:pPr lvl="1">
              <a:buFontTx/>
              <a:buNone/>
            </a:pPr>
            <a:r>
              <a:rPr lang="en-US" altLang="en-US" sz="1800" b="0" dirty="0">
                <a:solidFill>
                  <a:schemeClr val="hlink"/>
                </a:solidFill>
                <a:latin typeface="Times" pitchFamily="2" charset="0"/>
              </a:rPr>
              <a:t>(–</a:t>
            </a:r>
            <a:r>
              <a:rPr lang="en-US" altLang="en-US" sz="1800" b="0" dirty="0">
                <a:solidFill>
                  <a:schemeClr val="hlink"/>
                </a:solidFill>
              </a:rPr>
              <a:t>1)</a:t>
            </a:r>
            <a:r>
              <a:rPr lang="en-US" altLang="en-US" sz="1800" b="0" i="1" baseline="30000" dirty="0">
                <a:solidFill>
                  <a:schemeClr val="hlink"/>
                </a:solidFill>
              </a:rPr>
              <a:t>s2</a:t>
            </a:r>
            <a:r>
              <a:rPr lang="en-US" altLang="en-US" sz="1800" b="0" i="1" dirty="0">
                <a:solidFill>
                  <a:schemeClr val="hlink"/>
                </a:solidFill>
              </a:rPr>
              <a:t> M2  </a:t>
            </a:r>
            <a:r>
              <a:rPr lang="en-US" altLang="en-US" sz="1800" b="0" dirty="0">
                <a:solidFill>
                  <a:schemeClr val="hlink"/>
                </a:solidFill>
              </a:rPr>
              <a:t>2</a:t>
            </a:r>
            <a:r>
              <a:rPr lang="en-US" altLang="en-US" sz="1800" b="0" i="1" baseline="30000" dirty="0">
                <a:solidFill>
                  <a:schemeClr val="hlink"/>
                </a:solidFill>
              </a:rPr>
              <a:t>E2</a:t>
            </a:r>
          </a:p>
          <a:p>
            <a:pPr lvl="1"/>
            <a:r>
              <a:rPr lang="en-US" altLang="en-US" sz="1800" dirty="0"/>
              <a:t>Assume </a:t>
            </a:r>
            <a:r>
              <a:rPr lang="en-US" altLang="en-US" sz="1800" b="0" i="1" dirty="0"/>
              <a:t>E1</a:t>
            </a:r>
            <a:r>
              <a:rPr lang="en-US" altLang="en-US" sz="1800" dirty="0"/>
              <a:t> &gt; </a:t>
            </a:r>
            <a:r>
              <a:rPr lang="en-US" altLang="en-US" sz="1800" b="0" i="1" dirty="0"/>
              <a:t>E2</a:t>
            </a:r>
            <a:endParaRPr lang="en-US" altLang="en-US" sz="1800" dirty="0"/>
          </a:p>
          <a:p>
            <a:r>
              <a:rPr lang="en-US" altLang="en-US" sz="2000" dirty="0"/>
              <a:t>Exact Result</a:t>
            </a:r>
          </a:p>
          <a:p>
            <a:pPr lvl="1">
              <a:buFontTx/>
              <a:buNone/>
            </a:pPr>
            <a:r>
              <a:rPr lang="en-US" altLang="en-US" sz="1800" b="0" dirty="0">
                <a:solidFill>
                  <a:schemeClr val="hlink"/>
                </a:solidFill>
                <a:latin typeface="Times" pitchFamily="2" charset="0"/>
              </a:rPr>
              <a:t>(–</a:t>
            </a:r>
            <a:r>
              <a:rPr lang="en-US" altLang="en-US" sz="1800" b="0" dirty="0">
                <a:solidFill>
                  <a:schemeClr val="hlink"/>
                </a:solidFill>
              </a:rPr>
              <a:t>1)</a:t>
            </a:r>
            <a:r>
              <a:rPr lang="en-US" altLang="en-US" sz="1800" b="0" i="1" baseline="30000" dirty="0">
                <a:solidFill>
                  <a:schemeClr val="hlink"/>
                </a:solidFill>
              </a:rPr>
              <a:t>s</a:t>
            </a:r>
            <a:r>
              <a:rPr lang="en-US" altLang="en-US" sz="1800" b="0" i="1" dirty="0">
                <a:solidFill>
                  <a:schemeClr val="hlink"/>
                </a:solidFill>
              </a:rPr>
              <a:t> M  </a:t>
            </a:r>
            <a:r>
              <a:rPr lang="en-US" altLang="en-US" sz="1800" b="0" dirty="0">
                <a:solidFill>
                  <a:schemeClr val="hlink"/>
                </a:solidFill>
              </a:rPr>
              <a:t>2</a:t>
            </a:r>
            <a:r>
              <a:rPr lang="en-US" altLang="en-US" sz="1800" b="0" i="1" baseline="30000" dirty="0">
                <a:solidFill>
                  <a:schemeClr val="hlink"/>
                </a:solidFill>
              </a:rPr>
              <a:t>E</a:t>
            </a:r>
            <a:endParaRPr lang="en-US" altLang="en-US" sz="1800" dirty="0"/>
          </a:p>
          <a:p>
            <a:pPr lvl="1"/>
            <a:r>
              <a:rPr lang="en-US" altLang="en-US" sz="1800" dirty="0"/>
              <a:t>Sign </a:t>
            </a:r>
            <a:r>
              <a:rPr lang="en-US" altLang="en-US" sz="1800" b="0" i="1" dirty="0"/>
              <a:t>s</a:t>
            </a:r>
            <a:r>
              <a:rPr lang="en-US" altLang="en-US" sz="1800" dirty="0"/>
              <a:t>, significand </a:t>
            </a:r>
            <a:r>
              <a:rPr lang="en-US" altLang="en-US" sz="1800" b="0" i="1" dirty="0"/>
              <a:t>M</a:t>
            </a:r>
            <a:r>
              <a:rPr lang="en-US" altLang="en-US" sz="1800" dirty="0"/>
              <a:t>: </a:t>
            </a:r>
          </a:p>
          <a:p>
            <a:pPr lvl="2"/>
            <a:r>
              <a:rPr lang="en-US" altLang="en-US" sz="1600" dirty="0"/>
              <a:t>Result of signed align &amp; add</a:t>
            </a:r>
          </a:p>
          <a:p>
            <a:pPr lvl="1"/>
            <a:r>
              <a:rPr lang="en-US" altLang="en-US" sz="1800" dirty="0"/>
              <a:t>Exponent </a:t>
            </a:r>
            <a:r>
              <a:rPr lang="en-US" altLang="en-US" sz="1800" b="0" i="1" dirty="0"/>
              <a:t>E</a:t>
            </a:r>
            <a:r>
              <a:rPr lang="en-US" altLang="en-US" sz="1800" dirty="0"/>
              <a:t>: 	</a:t>
            </a:r>
            <a:r>
              <a:rPr lang="en-US" altLang="en-US" sz="1800" b="0" i="1" dirty="0"/>
              <a:t>E1</a:t>
            </a:r>
          </a:p>
          <a:p>
            <a:r>
              <a:rPr lang="en-US" altLang="en-US" sz="2000" dirty="0"/>
              <a:t>Fixing</a:t>
            </a:r>
          </a:p>
          <a:p>
            <a:pPr lvl="1"/>
            <a:r>
              <a:rPr lang="en-US" altLang="en-US" sz="1800" dirty="0"/>
              <a:t>If </a:t>
            </a:r>
            <a:r>
              <a:rPr lang="en-US" altLang="en-US" sz="1800" b="0" i="1" dirty="0"/>
              <a:t>M </a:t>
            </a:r>
            <a:r>
              <a:rPr lang="en-US" altLang="en-US" sz="1800" b="0" dirty="0">
                <a:latin typeface="Courier New" panose="02070309020205020404" pitchFamily="49" charset="0"/>
              </a:rPr>
              <a:t>≥</a:t>
            </a:r>
            <a:r>
              <a:rPr lang="en-US" altLang="en-US" sz="1800" b="0" dirty="0"/>
              <a:t> 2, </a:t>
            </a:r>
            <a:r>
              <a:rPr lang="en-US" altLang="en-US" sz="1800" dirty="0"/>
              <a:t>shift </a:t>
            </a:r>
            <a:r>
              <a:rPr lang="en-US" altLang="en-US" sz="1800" b="0" i="1" dirty="0"/>
              <a:t>M</a:t>
            </a:r>
            <a:r>
              <a:rPr lang="en-US" altLang="en-US" sz="1800" dirty="0"/>
              <a:t> right, increment </a:t>
            </a:r>
            <a:r>
              <a:rPr lang="en-US" altLang="en-US" sz="1800" b="0" i="1" dirty="0"/>
              <a:t>E</a:t>
            </a:r>
            <a:r>
              <a:rPr lang="en-US" altLang="en-US" sz="1800" dirty="0"/>
              <a:t> </a:t>
            </a:r>
          </a:p>
          <a:p>
            <a:pPr lvl="1"/>
            <a:r>
              <a:rPr lang="en-US" altLang="en-US" sz="1800" dirty="0"/>
              <a:t>if </a:t>
            </a:r>
            <a:r>
              <a:rPr lang="en-US" altLang="en-US" sz="1800" b="0" i="1" dirty="0"/>
              <a:t>M</a:t>
            </a:r>
            <a:r>
              <a:rPr lang="en-US" altLang="en-US" sz="1800" b="0" dirty="0"/>
              <a:t> &lt; 1,</a:t>
            </a:r>
            <a:r>
              <a:rPr lang="en-US" altLang="en-US" sz="1800" dirty="0"/>
              <a:t> shift </a:t>
            </a:r>
            <a:r>
              <a:rPr lang="en-US" altLang="en-US" sz="1800" b="0" i="1" dirty="0"/>
              <a:t>M</a:t>
            </a:r>
            <a:r>
              <a:rPr lang="en-US" altLang="en-US" sz="1800" dirty="0"/>
              <a:t> left </a:t>
            </a:r>
            <a:r>
              <a:rPr lang="en-US" altLang="en-US" sz="1800" b="0" i="1" dirty="0"/>
              <a:t>k</a:t>
            </a:r>
            <a:r>
              <a:rPr lang="en-US" altLang="en-US" sz="1800" dirty="0"/>
              <a:t> positions, decrement </a:t>
            </a:r>
            <a:r>
              <a:rPr lang="en-US" altLang="en-US" sz="1800" b="0" i="1" dirty="0"/>
              <a:t>E</a:t>
            </a:r>
            <a:r>
              <a:rPr lang="en-US" altLang="en-US" sz="1800" dirty="0"/>
              <a:t> by </a:t>
            </a:r>
            <a:r>
              <a:rPr lang="en-US" altLang="en-US" sz="1800" b="0" i="1" dirty="0"/>
              <a:t>k</a:t>
            </a:r>
            <a:endParaRPr lang="en-US" altLang="en-US" sz="1800" dirty="0"/>
          </a:p>
          <a:p>
            <a:pPr lvl="1"/>
            <a:r>
              <a:rPr lang="en-US" altLang="en-US" sz="1800" dirty="0"/>
              <a:t>Overflow if </a:t>
            </a:r>
            <a:r>
              <a:rPr lang="en-US" altLang="en-US" sz="1800" b="0" i="1" dirty="0"/>
              <a:t>E</a:t>
            </a:r>
            <a:r>
              <a:rPr lang="en-US" altLang="en-US" sz="1800" dirty="0"/>
              <a:t> out of range</a:t>
            </a:r>
          </a:p>
          <a:p>
            <a:pPr lvl="1"/>
            <a:r>
              <a:rPr lang="en-US" altLang="en-US" sz="1800" dirty="0"/>
              <a:t>Round </a:t>
            </a:r>
            <a:r>
              <a:rPr lang="en-US" altLang="en-US" sz="1800" b="0" i="1" dirty="0"/>
              <a:t>M</a:t>
            </a:r>
            <a:r>
              <a:rPr lang="en-US" altLang="en-US" sz="1800" dirty="0"/>
              <a:t> to fit </a:t>
            </a:r>
            <a:r>
              <a:rPr lang="en-US" altLang="en-US" sz="1800" dirty="0" err="1">
                <a:latin typeface="Courier New" panose="02070309020205020404" pitchFamily="49" charset="0"/>
              </a:rPr>
              <a:t>frac</a:t>
            </a:r>
            <a:r>
              <a:rPr lang="en-US" altLang="en-US" sz="1800" dirty="0"/>
              <a:t> precision</a:t>
            </a:r>
          </a:p>
          <a:p>
            <a:endParaRPr lang="en-US" altLang="en-US" sz="1800" dirty="0"/>
          </a:p>
        </p:txBody>
      </p:sp>
      <p:grpSp>
        <p:nvGrpSpPr>
          <p:cNvPr id="19469" name="Group 13">
            <a:extLst>
              <a:ext uri="{FF2B5EF4-FFF2-40B4-BE49-F238E27FC236}">
                <a16:creationId xmlns:a16="http://schemas.microsoft.com/office/drawing/2014/main" id="{0E23FF35-34B6-0146-A886-D9708CF5D451}"/>
              </a:ext>
            </a:extLst>
          </p:cNvPr>
          <p:cNvGrpSpPr>
            <a:grpSpLocks/>
          </p:cNvGrpSpPr>
          <p:nvPr/>
        </p:nvGrpSpPr>
        <p:grpSpPr bwMode="auto">
          <a:xfrm>
            <a:off x="5727700" y="1395414"/>
            <a:ext cx="4089400" cy="1944687"/>
            <a:chOff x="2648" y="879"/>
            <a:chExt cx="2576" cy="1225"/>
          </a:xfrm>
        </p:grpSpPr>
        <p:sp>
          <p:nvSpPr>
            <p:cNvPr id="19460" name="Rectangle 4">
              <a:extLst>
                <a:ext uri="{FF2B5EF4-FFF2-40B4-BE49-F238E27FC236}">
                  <a16:creationId xmlns:a16="http://schemas.microsoft.com/office/drawing/2014/main" id="{655F8E6E-555D-224F-B995-DA0328506B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2" y="1112"/>
              <a:ext cx="1280" cy="17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 anchor="ctr"/>
            <a:lstStyle/>
            <a:p>
              <a:pPr marL="457200" marR="0" lvl="1" indent="0" algn="ctr" defTabSz="914400" rtl="0" eaLnBrk="1" fontAlgn="auto" latinLnBrk="0" hangingPunct="1">
                <a:lnSpc>
                  <a:spcPct val="90000"/>
                </a:lnSpc>
                <a:spcBef>
                  <a:spcPct val="3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9999"/>
                  </a:solidFill>
                  <a:effectLst/>
                  <a:uLnTx/>
                  <a:uFillTx/>
                  <a:latin typeface="Times" pitchFamily="2" charset="0"/>
                  <a:ea typeface="+mn-ea"/>
                  <a:cs typeface="+mn-cs"/>
                </a:rPr>
                <a:t>(–</a:t>
              </a:r>
              <a:r>
                <a: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9999"/>
                  </a:solidFill>
                  <a:effectLst/>
                  <a:uLnTx/>
                  <a:uFillTx/>
                  <a:latin typeface="AUdimat"/>
                  <a:ea typeface="+mn-ea"/>
                  <a:cs typeface="+mn-cs"/>
                </a:rPr>
                <a:t>1)</a:t>
              </a:r>
              <a:r>
                <a:rPr kumimoji="0" lang="en-US" altLang="en-US" sz="1800" b="0" i="1" u="none" strike="noStrike" kern="1200" cap="none" spc="0" normalizeH="0" baseline="30000" noProof="0">
                  <a:ln>
                    <a:noFill/>
                  </a:ln>
                  <a:solidFill>
                    <a:srgbClr val="009999"/>
                  </a:solidFill>
                  <a:effectLst/>
                  <a:uLnTx/>
                  <a:uFillTx/>
                  <a:latin typeface="AUdimat"/>
                  <a:ea typeface="+mn-ea"/>
                  <a:cs typeface="+mn-cs"/>
                </a:rPr>
                <a:t>s1</a:t>
              </a:r>
              <a:r>
                <a:rPr kumimoji="0" lang="en-US" altLang="en-US" sz="1800" b="0" i="1" u="none" strike="noStrike" kern="1200" cap="none" spc="0" normalizeH="0" baseline="0" noProof="0">
                  <a:ln>
                    <a:noFill/>
                  </a:ln>
                  <a:solidFill>
                    <a:srgbClr val="009999"/>
                  </a:solidFill>
                  <a:effectLst/>
                  <a:uLnTx/>
                  <a:uFillTx/>
                  <a:latin typeface="AUdimat"/>
                  <a:ea typeface="+mn-ea"/>
                  <a:cs typeface="+mn-cs"/>
                </a:rPr>
                <a:t> m1 </a:t>
              </a:r>
            </a:p>
          </p:txBody>
        </p:sp>
        <p:sp>
          <p:nvSpPr>
            <p:cNvPr id="19461" name="Rectangle 5">
              <a:extLst>
                <a:ext uri="{FF2B5EF4-FFF2-40B4-BE49-F238E27FC236}">
                  <a16:creationId xmlns:a16="http://schemas.microsoft.com/office/drawing/2014/main" id="{929E764A-5ADE-AA41-93B5-939A9FFD1C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6" y="1448"/>
              <a:ext cx="1280" cy="17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 anchor="ctr"/>
            <a:lstStyle/>
            <a:p>
              <a:pPr marL="457200" marR="0" lvl="1" indent="0" algn="ctr" defTabSz="914400" rtl="0" eaLnBrk="1" fontAlgn="auto" latinLnBrk="0" hangingPunct="1">
                <a:lnSpc>
                  <a:spcPct val="90000"/>
                </a:lnSpc>
                <a:spcBef>
                  <a:spcPct val="3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9999"/>
                  </a:solidFill>
                  <a:effectLst/>
                  <a:uLnTx/>
                  <a:uFillTx/>
                  <a:latin typeface="Times" pitchFamily="2" charset="0"/>
                  <a:ea typeface="+mn-ea"/>
                  <a:cs typeface="+mn-cs"/>
                </a:rPr>
                <a:t>(–</a:t>
              </a:r>
              <a:r>
                <a: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9999"/>
                  </a:solidFill>
                  <a:effectLst/>
                  <a:uLnTx/>
                  <a:uFillTx/>
                  <a:latin typeface="AUdimat"/>
                  <a:ea typeface="+mn-ea"/>
                  <a:cs typeface="+mn-cs"/>
                </a:rPr>
                <a:t>1)</a:t>
              </a:r>
              <a:r>
                <a:rPr kumimoji="0" lang="en-US" altLang="en-US" sz="1800" b="0" i="1" u="none" strike="noStrike" kern="1200" cap="none" spc="0" normalizeH="0" baseline="30000" noProof="0">
                  <a:ln>
                    <a:noFill/>
                  </a:ln>
                  <a:solidFill>
                    <a:srgbClr val="009999"/>
                  </a:solidFill>
                  <a:effectLst/>
                  <a:uLnTx/>
                  <a:uFillTx/>
                  <a:latin typeface="AUdimat"/>
                  <a:ea typeface="+mn-ea"/>
                  <a:cs typeface="+mn-cs"/>
                </a:rPr>
                <a:t>s2</a:t>
              </a:r>
              <a:r>
                <a:rPr kumimoji="0" lang="en-US" altLang="en-US" sz="1800" b="0" i="1" u="none" strike="noStrike" kern="1200" cap="none" spc="0" normalizeH="0" baseline="0" noProof="0">
                  <a:ln>
                    <a:noFill/>
                  </a:ln>
                  <a:solidFill>
                    <a:srgbClr val="009999"/>
                  </a:solidFill>
                  <a:effectLst/>
                  <a:uLnTx/>
                  <a:uFillTx/>
                  <a:latin typeface="AUdimat"/>
                  <a:ea typeface="+mn-ea"/>
                  <a:cs typeface="+mn-cs"/>
                </a:rPr>
                <a:t> m2 </a:t>
              </a:r>
            </a:p>
          </p:txBody>
        </p:sp>
        <p:sp>
          <p:nvSpPr>
            <p:cNvPr id="19462" name="Line 6">
              <a:extLst>
                <a:ext uri="{FF2B5EF4-FFF2-40B4-BE49-F238E27FC236}">
                  <a16:creationId xmlns:a16="http://schemas.microsoft.com/office/drawing/2014/main" id="{8EE03707-EC99-8049-8174-250A7743E1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920"/>
              <a:ext cx="0" cy="12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mat"/>
                <a:ea typeface="+mn-ea"/>
                <a:cs typeface="+mn-cs"/>
              </a:endParaRPr>
            </a:p>
          </p:txBody>
        </p:sp>
        <p:sp>
          <p:nvSpPr>
            <p:cNvPr id="19463" name="Line 7">
              <a:extLst>
                <a:ext uri="{FF2B5EF4-FFF2-40B4-BE49-F238E27FC236}">
                  <a16:creationId xmlns:a16="http://schemas.microsoft.com/office/drawing/2014/main" id="{27E47F44-C187-0142-B127-C6730D3A68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84" y="920"/>
              <a:ext cx="0" cy="12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mat"/>
                <a:ea typeface="+mn-ea"/>
                <a:cs typeface="+mn-cs"/>
              </a:endParaRPr>
            </a:p>
          </p:txBody>
        </p:sp>
        <p:sp>
          <p:nvSpPr>
            <p:cNvPr id="19464" name="Line 8">
              <a:extLst>
                <a:ext uri="{FF2B5EF4-FFF2-40B4-BE49-F238E27FC236}">
                  <a16:creationId xmlns:a16="http://schemas.microsoft.com/office/drawing/2014/main" id="{54D8AD45-A704-A745-9423-581CF280DC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8" y="960"/>
              <a:ext cx="10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mat"/>
                <a:ea typeface="+mn-ea"/>
                <a:cs typeface="+mn-cs"/>
              </a:endParaRPr>
            </a:p>
          </p:txBody>
        </p:sp>
        <p:sp>
          <p:nvSpPr>
            <p:cNvPr id="19465" name="Rectangle 9">
              <a:extLst>
                <a:ext uri="{FF2B5EF4-FFF2-40B4-BE49-F238E27FC236}">
                  <a16:creationId xmlns:a16="http://schemas.microsoft.com/office/drawing/2014/main" id="{27EEE620-620E-2A4A-925B-B1E4EFD7A1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7" y="879"/>
              <a:ext cx="477" cy="2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Udimat"/>
                  <a:ea typeface="+mn-ea"/>
                  <a:cs typeface="+mn-cs"/>
                </a:rPr>
                <a:t>E1</a:t>
              </a:r>
              <a:r>
                <a: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Udimat"/>
                  <a:ea typeface="+mn-ea"/>
                  <a:cs typeface="+mn-cs"/>
                </a:rPr>
                <a:t>–</a:t>
              </a:r>
              <a:r>
                <a:rPr kumimoji="0" lang="en-US" altLang="en-US" sz="18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Udimat"/>
                  <a:ea typeface="+mn-ea"/>
                  <a:cs typeface="+mn-cs"/>
                </a:rPr>
                <a:t>E2</a:t>
              </a:r>
            </a:p>
          </p:txBody>
        </p:sp>
        <p:sp>
          <p:nvSpPr>
            <p:cNvPr id="19466" name="Rectangle 10">
              <a:extLst>
                <a:ext uri="{FF2B5EF4-FFF2-40B4-BE49-F238E27FC236}">
                  <a16:creationId xmlns:a16="http://schemas.microsoft.com/office/drawing/2014/main" id="{B1692FD4-631F-5148-801C-3C9C404BE0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9" y="1474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Udimat"/>
                  <a:ea typeface="+mn-ea"/>
                  <a:cs typeface="+mn-cs"/>
                </a:rPr>
                <a:t>+</a:t>
              </a:r>
            </a:p>
          </p:txBody>
        </p:sp>
        <p:sp>
          <p:nvSpPr>
            <p:cNvPr id="19467" name="Line 11">
              <a:extLst>
                <a:ext uri="{FF2B5EF4-FFF2-40B4-BE49-F238E27FC236}">
                  <a16:creationId xmlns:a16="http://schemas.microsoft.com/office/drawing/2014/main" id="{33C22472-779D-3948-BD54-D792906030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8" y="1824"/>
              <a:ext cx="257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mat"/>
                <a:ea typeface="+mn-ea"/>
                <a:cs typeface="+mn-cs"/>
              </a:endParaRPr>
            </a:p>
          </p:txBody>
        </p:sp>
        <p:sp>
          <p:nvSpPr>
            <p:cNvPr id="19468" name="Rectangle 12">
              <a:extLst>
                <a:ext uri="{FF2B5EF4-FFF2-40B4-BE49-F238E27FC236}">
                  <a16:creationId xmlns:a16="http://schemas.microsoft.com/office/drawing/2014/main" id="{83260719-6BE8-2D42-9088-8AE972B133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0" y="1928"/>
              <a:ext cx="2336" cy="17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 anchor="ctr"/>
            <a:lstStyle/>
            <a:p>
              <a:pPr marL="457200" marR="0" lvl="1" indent="0" algn="ctr" defTabSz="914400" rtl="0" eaLnBrk="1" fontAlgn="auto" latinLnBrk="0" hangingPunct="1">
                <a:lnSpc>
                  <a:spcPct val="90000"/>
                </a:lnSpc>
                <a:spcBef>
                  <a:spcPct val="3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9999"/>
                  </a:solidFill>
                  <a:effectLst/>
                  <a:uLnTx/>
                  <a:uFillTx/>
                  <a:latin typeface="Times" pitchFamily="2" charset="0"/>
                  <a:ea typeface="+mn-ea"/>
                  <a:cs typeface="+mn-cs"/>
                </a:rPr>
                <a:t>(–</a:t>
              </a:r>
              <a:r>
                <a: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9999"/>
                  </a:solidFill>
                  <a:effectLst/>
                  <a:uLnTx/>
                  <a:uFillTx/>
                  <a:latin typeface="AUdimat"/>
                  <a:ea typeface="+mn-ea"/>
                  <a:cs typeface="+mn-cs"/>
                </a:rPr>
                <a:t>1)</a:t>
              </a:r>
              <a:r>
                <a:rPr kumimoji="0" lang="en-US" altLang="en-US" sz="1800" b="0" i="1" u="none" strike="noStrike" kern="1200" cap="none" spc="0" normalizeH="0" baseline="30000" noProof="0">
                  <a:ln>
                    <a:noFill/>
                  </a:ln>
                  <a:solidFill>
                    <a:srgbClr val="009999"/>
                  </a:solidFill>
                  <a:effectLst/>
                  <a:uLnTx/>
                  <a:uFillTx/>
                  <a:latin typeface="AUdimat"/>
                  <a:ea typeface="+mn-ea"/>
                  <a:cs typeface="+mn-cs"/>
                </a:rPr>
                <a:t>s</a:t>
              </a:r>
              <a:r>
                <a:rPr kumimoji="0" lang="en-US" altLang="en-US" sz="1800" b="0" i="1" u="none" strike="noStrike" kern="1200" cap="none" spc="0" normalizeH="0" baseline="0" noProof="0">
                  <a:ln>
                    <a:noFill/>
                  </a:ln>
                  <a:solidFill>
                    <a:srgbClr val="009999"/>
                  </a:solidFill>
                  <a:effectLst/>
                  <a:uLnTx/>
                  <a:uFillTx/>
                  <a:latin typeface="AUdimat"/>
                  <a:ea typeface="+mn-ea"/>
                  <a:cs typeface="+mn-cs"/>
                </a:rPr>
                <a:t> m 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8BDE220F-BE03-E544-9581-B69515BE6033}"/>
              </a:ext>
            </a:extLst>
          </p:cNvPr>
          <p:cNvSpPr txBox="1"/>
          <p:nvPr/>
        </p:nvSpPr>
        <p:spPr>
          <a:xfrm>
            <a:off x="-88900" y="6534834"/>
            <a:ext cx="75651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mat"/>
                <a:ea typeface="+mn-ea"/>
                <a:cs typeface="+mn-cs"/>
              </a:rPr>
              <a:t>From: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mat"/>
                <a:ea typeface="+mn-ea"/>
                <a:cs typeface="+mn-cs"/>
                <a:hlinkClick r:id="rId2"/>
              </a:rPr>
              <a:t> www.cs.cmu.edu/afs/cs/academic/class/15213-s01/lectures/class10.ppt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Udima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25102285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0124724-EF0E-024E-8CAA-B578C3303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FP formats with Machine learning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AFB31F7-5974-EF42-9798-80192F3879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F4AD9F-2323-BE4D-9EEB-1FF33A1711F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2C425F6-CA7B-4977-8DCE-0B0DAF9AC9E5}" type="slidenum">
              <a:rPr lang="en-US" smtClean="0">
                <a:solidFill>
                  <a:srgbClr val="808080"/>
                </a:solidFill>
              </a:rPr>
              <a:pPr>
                <a:defRPr/>
              </a:pPr>
              <a:t>22</a:t>
            </a:fld>
            <a:endParaRPr lang="en-US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8870144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6593286-6EA0-9243-B25D-5ECCCC21B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Floating Points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654575-BFA8-DB42-A1E2-58EC5B2F792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350E68E-62F3-417D-AA9C-E2C977939157}" type="slidenum">
              <a:rPr lang="en-US" smtClean="0">
                <a:solidFill>
                  <a:srgbClr val="808080"/>
                </a:solidFill>
              </a:rPr>
              <a:pPr>
                <a:defRPr/>
              </a:pPr>
              <a:t>23</a:t>
            </a:fld>
            <a:endParaRPr lang="en-US">
              <a:solidFill>
                <a:srgbClr val="808080"/>
              </a:solidFill>
            </a:endParaRP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5F97808C-5254-3442-9609-B2E23CF7E1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6794" y="1216841"/>
            <a:ext cx="9628597" cy="5010150"/>
          </a:xfr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65FDB14-365F-804E-B156-1EF19DD97881}"/>
              </a:ext>
            </a:extLst>
          </p:cNvPr>
          <p:cNvSpPr txBox="1"/>
          <p:nvPr/>
        </p:nvSpPr>
        <p:spPr>
          <a:xfrm>
            <a:off x="0" y="6584434"/>
            <a:ext cx="6501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From:https</a:t>
            </a:r>
            <a:r>
              <a:rPr lang="en-US" dirty="0"/>
              <a:t>://</a:t>
            </a:r>
            <a:r>
              <a:rPr lang="en-US" dirty="0" err="1"/>
              <a:t>en.wikipedia.org</a:t>
            </a:r>
            <a:r>
              <a:rPr lang="en-US" dirty="0"/>
              <a:t>/wiki/Bfloat16_floating-point_format</a:t>
            </a:r>
          </a:p>
        </p:txBody>
      </p:sp>
    </p:spTree>
    <p:extLst>
      <p:ext uri="{BB962C8B-B14F-4D97-AF65-F5344CB8AC3E}">
        <p14:creationId xmlns:p14="http://schemas.microsoft.com/office/powerpoint/2010/main" val="1319032947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10A08-CF00-8447-8508-0881355D0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BF16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5BE5293-762A-404F-8D0B-614448ECEF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9684" y="1224607"/>
            <a:ext cx="9648412" cy="501015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E60A4A-2A64-6E46-AB1D-A2C01ECD1ED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2C425F6-CA7B-4977-8DCE-0B0DAF9AC9E5}" type="slidenum">
              <a:rPr lang="en-US" smtClean="0">
                <a:solidFill>
                  <a:srgbClr val="808080"/>
                </a:solidFill>
              </a:rPr>
              <a:pPr>
                <a:defRPr/>
              </a:pPr>
              <a:t>24</a:t>
            </a:fld>
            <a:endParaRPr lang="en-US">
              <a:solidFill>
                <a:srgbClr val="80808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146E68-3237-1B43-8107-976482469374}"/>
              </a:ext>
            </a:extLst>
          </p:cNvPr>
          <p:cNvSpPr txBox="1"/>
          <p:nvPr/>
        </p:nvSpPr>
        <p:spPr>
          <a:xfrm>
            <a:off x="0" y="6543930"/>
            <a:ext cx="6501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From:https</a:t>
            </a:r>
            <a:r>
              <a:rPr lang="en-US" dirty="0"/>
              <a:t>://</a:t>
            </a:r>
            <a:r>
              <a:rPr lang="en-US" dirty="0" err="1"/>
              <a:t>en.wikipedia.org</a:t>
            </a:r>
            <a:r>
              <a:rPr lang="en-US" dirty="0"/>
              <a:t>/wiki/Bfloat16_floating-point_format</a:t>
            </a:r>
          </a:p>
        </p:txBody>
      </p:sp>
    </p:spTree>
    <p:extLst>
      <p:ext uri="{BB962C8B-B14F-4D97-AF65-F5344CB8AC3E}">
        <p14:creationId xmlns:p14="http://schemas.microsoft.com/office/powerpoint/2010/main" val="2433673998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04303-455E-F94E-909E-103495B10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 of Low-precision computing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117CAD-F388-AA41-AFFC-FD99A9C62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Can fit more numbers (and therefore more training examples, activations, etc.) in memory </a:t>
            </a:r>
          </a:p>
          <a:p>
            <a:r>
              <a:rPr lang="en-US" sz="2400" dirty="0"/>
              <a:t>Can store more numbers (and therefore larger models) in the cache</a:t>
            </a:r>
          </a:p>
          <a:p>
            <a:r>
              <a:rPr lang="en-US" sz="2400" dirty="0"/>
              <a:t>Can transmit more numbers per second </a:t>
            </a:r>
          </a:p>
          <a:p>
            <a:r>
              <a:rPr lang="en-US" sz="2400" dirty="0"/>
              <a:t>Can compute faster by extracting more parallelism in a fixed-width SIMD register</a:t>
            </a:r>
          </a:p>
          <a:p>
            <a:r>
              <a:rPr lang="en-US" sz="2400" dirty="0"/>
              <a:t>Uses less energy Cons of low-precision computing. </a:t>
            </a:r>
          </a:p>
          <a:p>
            <a:r>
              <a:rPr lang="en-US" sz="2400" dirty="0"/>
              <a:t>Limits the range of numbers we can represent (the range between the overflow and underflow thresholds)</a:t>
            </a:r>
          </a:p>
          <a:p>
            <a:r>
              <a:rPr lang="en-US" sz="2400" dirty="0"/>
              <a:t>Need specialized support from the hardware</a:t>
            </a:r>
          </a:p>
          <a:p>
            <a:r>
              <a:rPr lang="en-US" sz="2400" dirty="0"/>
              <a:t>Introduces quantization error when we store a full-precision number in a low-precision representation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445DDC-39D7-714B-A425-C178811540D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2C425F6-CA7B-4977-8DCE-0B0DAF9AC9E5}" type="slidenum">
              <a:rPr lang="en-US" smtClean="0">
                <a:solidFill>
                  <a:srgbClr val="808080"/>
                </a:solidFill>
              </a:rPr>
              <a:pPr>
                <a:defRPr/>
              </a:pPr>
              <a:t>25</a:t>
            </a:fld>
            <a:endParaRPr lang="en-US">
              <a:solidFill>
                <a:srgbClr val="80808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3C412E-CFCC-3340-92E1-E393784A4B9A}"/>
              </a:ext>
            </a:extLst>
          </p:cNvPr>
          <p:cNvSpPr txBox="1"/>
          <p:nvPr/>
        </p:nvSpPr>
        <p:spPr>
          <a:xfrm>
            <a:off x="667265" y="6616700"/>
            <a:ext cx="7023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www.cs.cornell.edu</a:t>
            </a:r>
            <a:r>
              <a:rPr lang="en-US" dirty="0"/>
              <a:t>/courses/cs4787/2019sp/notes/lecture23.pdf</a:t>
            </a:r>
          </a:p>
        </p:txBody>
      </p:sp>
    </p:spTree>
    <p:extLst>
      <p:ext uri="{BB962C8B-B14F-4D97-AF65-F5344CB8AC3E}">
        <p14:creationId xmlns:p14="http://schemas.microsoft.com/office/powerpoint/2010/main" val="682687109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Fixed Point Operation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Use integer operators to calculate floating point operations </a:t>
            </a:r>
          </a:p>
          <a:p>
            <a:r>
              <a:rPr lang="en-US" sz="2800" dirty="0"/>
              <a:t>Fixed point integer </a:t>
            </a:r>
          </a:p>
          <a:p>
            <a:pPr>
              <a:buNone/>
            </a:pPr>
            <a:r>
              <a:rPr lang="en-US" sz="2000" dirty="0"/>
              <a:t>     12.23                              1223</a:t>
            </a:r>
          </a:p>
          <a:p>
            <a:pPr>
              <a:buNone/>
            </a:pPr>
            <a:r>
              <a:rPr lang="en-US" sz="2000" dirty="0"/>
              <a:t>   +20.41                        +   2041</a:t>
            </a:r>
          </a:p>
          <a:p>
            <a:pPr>
              <a:buNone/>
            </a:pPr>
            <a:r>
              <a:rPr lang="en-US" sz="2000" dirty="0"/>
              <a:t>--------------                      --------------</a:t>
            </a:r>
          </a:p>
          <a:p>
            <a:pPr>
              <a:buNone/>
            </a:pPr>
            <a:r>
              <a:rPr lang="en-US" sz="2000" dirty="0"/>
              <a:t>  </a:t>
            </a:r>
            <a:r>
              <a:rPr lang="en-US" sz="2000" dirty="0">
                <a:solidFill>
                  <a:srgbClr val="C00000"/>
                </a:solidFill>
              </a:rPr>
              <a:t>   32.64                              3264 </a:t>
            </a:r>
          </a:p>
          <a:p>
            <a:pPr lvl="0">
              <a:buNone/>
            </a:pPr>
            <a:r>
              <a:rPr lang="en-US" sz="2000" dirty="0">
                <a:solidFill>
                  <a:srgbClr val="000000"/>
                </a:solidFill>
              </a:rPr>
              <a:t>     12.23                              1223</a:t>
            </a:r>
          </a:p>
          <a:p>
            <a:pPr lvl="0">
              <a:buNone/>
            </a:pPr>
            <a:r>
              <a:rPr lang="en-US" sz="2000" dirty="0">
                <a:solidFill>
                  <a:srgbClr val="000000"/>
                </a:solidFill>
              </a:rPr>
              <a:t>  x 20.41                        x    2041</a:t>
            </a:r>
          </a:p>
          <a:p>
            <a:pPr lvl="0">
              <a:buNone/>
            </a:pPr>
            <a:r>
              <a:rPr lang="en-US" sz="2000" dirty="0">
                <a:solidFill>
                  <a:srgbClr val="000000"/>
                </a:solidFill>
              </a:rPr>
              <a:t>--------------                      --------------</a:t>
            </a:r>
          </a:p>
          <a:p>
            <a:pPr lvl="0">
              <a:buNone/>
            </a:pPr>
            <a:r>
              <a:rPr lang="en-US" sz="2000" dirty="0">
                <a:solidFill>
                  <a:srgbClr val="000000"/>
                </a:solidFill>
              </a:rPr>
              <a:t>    249.61                        2496143</a:t>
            </a:r>
          </a:p>
          <a:p>
            <a:r>
              <a:rPr lang="en-US" sz="2400" dirty="0"/>
              <a:t>a 1.15.16 fixed point number: one bit sign, 15-bit integer, 16-bit fraction. 1+15+16 = 32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9" name="Rectangle 8"/>
          <p:cNvSpPr/>
          <p:nvPr/>
        </p:nvSpPr>
        <p:spPr>
          <a:xfrm>
            <a:off x="1211937" y="2297886"/>
            <a:ext cx="381000" cy="13716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211937" y="3807942"/>
            <a:ext cx="381000" cy="13716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956223" y="1928554"/>
            <a:ext cx="1454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Fixed fraction</a:t>
            </a:r>
          </a:p>
        </p:txBody>
      </p:sp>
    </p:spTree>
    <p:extLst>
      <p:ext uri="{BB962C8B-B14F-4D97-AF65-F5344CB8AC3E}">
        <p14:creationId xmlns:p14="http://schemas.microsoft.com/office/powerpoint/2010/main" val="2650853544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Fixed Point Operation Types in real hardware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err="1"/>
              <a:t>E.g</a:t>
            </a:r>
            <a:r>
              <a:rPr lang="en-US" sz="2400" dirty="0"/>
              <a:t>) Nintendo DS device </a:t>
            </a:r>
          </a:p>
          <a:p>
            <a:r>
              <a:rPr lang="en-US" sz="2400" dirty="0"/>
              <a:t>v16 = 1.3.12 fixed point number (used for 3D) </a:t>
            </a:r>
          </a:p>
          <a:p>
            <a:r>
              <a:rPr lang="en-US" sz="2400" dirty="0"/>
              <a:t>t16 = 1.11.4 fixed point number </a:t>
            </a:r>
          </a:p>
          <a:p>
            <a:r>
              <a:rPr lang="en-US" sz="2400" dirty="0"/>
              <a:t>f32 = 1.19.12 fixed point number (used for matrices) </a:t>
            </a:r>
          </a:p>
          <a:p>
            <a:r>
              <a:rPr lang="en-US" sz="2400" dirty="0"/>
              <a:t>v10 = 1.0.9 fixed point number (whoops! 10 bits don't fit into a normal integer? but 3 v10 numbers fit into a 32 bit integer, so this format is used for </a:t>
            </a:r>
            <a:r>
              <a:rPr lang="en-US" sz="2400" dirty="0" err="1"/>
              <a:t>normals</a:t>
            </a:r>
            <a:r>
              <a:rPr lang="en-US" sz="2400" dirty="0"/>
              <a:t> in 3D (it's also ok for </a:t>
            </a:r>
            <a:r>
              <a:rPr lang="en-US" sz="2400" dirty="0" err="1"/>
              <a:t>normals</a:t>
            </a:r>
            <a:r>
              <a:rPr lang="en-US" sz="2400" dirty="0"/>
              <a:t> to be between -1 and 1, so this is why these fixed point numbers have a long fraction but no integer part!) </a:t>
            </a:r>
          </a:p>
          <a:p>
            <a:r>
              <a:rPr lang="en-US" sz="2400" dirty="0"/>
              <a:t>0.8.8 fixed point number: this format is used for the scaling of the </a:t>
            </a:r>
            <a:r>
              <a:rPr lang="en-US" sz="2400" dirty="0">
                <a:hlinkClick r:id="rId2" action="ppaction://hlinkfile" tooltip="Graphic modes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extended rotation backgrounds</a:t>
            </a:r>
            <a:r>
              <a:rPr lang="en-US" sz="2400" dirty="0"/>
              <a:t> and doesn't have a </a:t>
            </a:r>
            <a:r>
              <a:rPr lang="en-US" sz="2400" dirty="0" err="1"/>
              <a:t>typedef</a:t>
            </a:r>
            <a:r>
              <a:rPr lang="en-US" sz="2400" dirty="0"/>
              <a:t> in the </a:t>
            </a:r>
            <a:r>
              <a:rPr lang="en-US" sz="2400" dirty="0" err="1"/>
              <a:t>NDSlib</a:t>
            </a:r>
            <a:r>
              <a:rPr lang="en-US" sz="2400" dirty="0"/>
              <a:t>.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47201850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19A9E819-8661-DC41-9DE1-D11CD25AD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 point 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B77F2AEC-D160-954D-B060-EC2016D6F0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33D90E-BFC6-A441-B81C-64F59CF072D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50E68E-62F3-417D-AA9C-E2C977939157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AUdima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AUdimat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DE9335-2B64-564F-9848-841AFB4E436F}"/>
              </a:ext>
            </a:extLst>
          </p:cNvPr>
          <p:cNvSpPr txBox="1"/>
          <p:nvPr/>
        </p:nvSpPr>
        <p:spPr>
          <a:xfrm>
            <a:off x="0" y="6540500"/>
            <a:ext cx="6415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mat"/>
                <a:ea typeface="+mn-ea"/>
                <a:cs typeface="+mn-cs"/>
              </a:rPr>
              <a:t>From: http://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mat"/>
                <a:ea typeface="+mn-ea"/>
                <a:cs typeface="+mn-cs"/>
              </a:rPr>
              <a:t>www.pitt.edu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mat"/>
                <a:ea typeface="+mn-ea"/>
                <a:cs typeface="+mn-cs"/>
              </a:rPr>
              <a:t>/~juy9/142/slides/L5-Multiplication.ppt</a:t>
            </a:r>
          </a:p>
        </p:txBody>
      </p:sp>
    </p:spTree>
    <p:extLst>
      <p:ext uri="{BB962C8B-B14F-4D97-AF65-F5344CB8AC3E}">
        <p14:creationId xmlns:p14="http://schemas.microsoft.com/office/powerpoint/2010/main" val="3172395618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8B2C1D24-5FDB-1646-9E59-9E11A31457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86200" y="228600"/>
            <a:ext cx="4343400" cy="573088"/>
          </a:xfrm>
          <a:noFill/>
          <a:ln/>
        </p:spPr>
        <p:txBody>
          <a:bodyPr/>
          <a:lstStyle/>
          <a:p>
            <a:r>
              <a:rPr lang="en-US" altLang="en-US"/>
              <a:t>IEEE Floating Point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913E83AA-677E-3F4D-891B-FC84689506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IEEE Standard 754</a:t>
            </a:r>
          </a:p>
          <a:p>
            <a:pPr lvl="1"/>
            <a:r>
              <a:rPr lang="en-US" altLang="en-US"/>
              <a:t>Established in 1985 as uniform standard for floating point arithmetic</a:t>
            </a:r>
          </a:p>
          <a:p>
            <a:pPr lvl="2"/>
            <a:r>
              <a:rPr lang="en-US" altLang="en-US"/>
              <a:t>Before that, many idiosyncratic formats</a:t>
            </a:r>
          </a:p>
          <a:p>
            <a:pPr lvl="1"/>
            <a:r>
              <a:rPr lang="en-US" altLang="en-US"/>
              <a:t>Supported by all major CPUs</a:t>
            </a:r>
          </a:p>
          <a:p>
            <a:r>
              <a:rPr lang="en-US" altLang="en-US"/>
              <a:t>Driven by Numerical Concerns</a:t>
            </a:r>
          </a:p>
          <a:p>
            <a:pPr lvl="1"/>
            <a:r>
              <a:rPr lang="en-US" altLang="en-US"/>
              <a:t>Nice standards for rounding, overflow, underflow</a:t>
            </a:r>
          </a:p>
          <a:p>
            <a:pPr lvl="1"/>
            <a:r>
              <a:rPr lang="en-US" altLang="en-US"/>
              <a:t>Hard to make go fast</a:t>
            </a:r>
          </a:p>
          <a:p>
            <a:pPr lvl="2"/>
            <a:r>
              <a:rPr lang="en-US" altLang="en-US"/>
              <a:t>Numerical analysts predominated over hardware types in defining standard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4736EA-6169-4D47-B011-5DBE52231FA9}"/>
              </a:ext>
            </a:extLst>
          </p:cNvPr>
          <p:cNvSpPr txBox="1"/>
          <p:nvPr/>
        </p:nvSpPr>
        <p:spPr>
          <a:xfrm>
            <a:off x="-88900" y="6534834"/>
            <a:ext cx="75651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mat"/>
                <a:ea typeface="+mn-ea"/>
                <a:cs typeface="+mn-cs"/>
              </a:rPr>
              <a:t>From: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mat"/>
                <a:ea typeface="+mn-ea"/>
                <a:cs typeface="+mn-cs"/>
                <a:hlinkClick r:id="rId2"/>
              </a:rPr>
              <a:t> www.cs.cmu.edu/afs/cs/academic/class/15213-s01/lectures/class10.ppt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Udima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8415807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259E4AE3-FC49-F347-A6D2-483865C1AB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111500" y="228600"/>
            <a:ext cx="5969000" cy="573088"/>
          </a:xfrm>
        </p:spPr>
        <p:txBody>
          <a:bodyPr/>
          <a:lstStyle/>
          <a:p>
            <a:r>
              <a:rPr lang="en-US" altLang="en-US"/>
              <a:t>Fractional Binary Numbers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819820AD-06FF-2243-8735-E6410ABCF5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68500" y="4572000"/>
            <a:ext cx="8255000" cy="1143000"/>
          </a:xfrm>
        </p:spPr>
        <p:txBody>
          <a:bodyPr/>
          <a:lstStyle/>
          <a:p>
            <a:r>
              <a:rPr lang="en-US" altLang="en-US"/>
              <a:t>Representation</a:t>
            </a:r>
          </a:p>
          <a:p>
            <a:pPr lvl="1"/>
            <a:r>
              <a:rPr lang="en-US" altLang="en-US"/>
              <a:t>Bits to right of “binary point” represent fractional powers of 2</a:t>
            </a:r>
          </a:p>
          <a:p>
            <a:pPr lvl="1"/>
            <a:r>
              <a:rPr lang="en-US" altLang="en-US"/>
              <a:t>Represents rational number:</a:t>
            </a:r>
          </a:p>
        </p:txBody>
      </p:sp>
      <p:grpSp>
        <p:nvGrpSpPr>
          <p:cNvPr id="28725" name="Group 53">
            <a:extLst>
              <a:ext uri="{FF2B5EF4-FFF2-40B4-BE49-F238E27FC236}">
                <a16:creationId xmlns:a16="http://schemas.microsoft.com/office/drawing/2014/main" id="{4B9F4D19-9536-B34C-986B-65021EAE7070}"/>
              </a:ext>
            </a:extLst>
          </p:cNvPr>
          <p:cNvGrpSpPr>
            <a:grpSpLocks/>
          </p:cNvGrpSpPr>
          <p:nvPr/>
        </p:nvGrpSpPr>
        <p:grpSpPr bwMode="auto">
          <a:xfrm>
            <a:off x="3063875" y="762001"/>
            <a:ext cx="5029200" cy="3871913"/>
            <a:chOff x="970" y="480"/>
            <a:chExt cx="3168" cy="2439"/>
          </a:xfrm>
        </p:grpSpPr>
        <p:grpSp>
          <p:nvGrpSpPr>
            <p:cNvPr id="28708" name="Group 36">
              <a:extLst>
                <a:ext uri="{FF2B5EF4-FFF2-40B4-BE49-F238E27FC236}">
                  <a16:creationId xmlns:a16="http://schemas.microsoft.com/office/drawing/2014/main" id="{D2EF97D0-9B80-2641-BE57-869BDAE3157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70" y="1616"/>
              <a:ext cx="3168" cy="336"/>
              <a:chOff x="970" y="1616"/>
              <a:chExt cx="3168" cy="336"/>
            </a:xfrm>
          </p:grpSpPr>
          <p:sp>
            <p:nvSpPr>
              <p:cNvPr id="28677" name="Rectangle 5">
                <a:extLst>
                  <a:ext uri="{FF2B5EF4-FFF2-40B4-BE49-F238E27FC236}">
                    <a16:creationId xmlns:a16="http://schemas.microsoft.com/office/drawing/2014/main" id="{908E057C-3A22-7E4C-A78F-6FFC32389D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0" y="1616"/>
                <a:ext cx="240" cy="33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1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" pitchFamily="2" charset="0"/>
                    <a:ea typeface="+mn-ea"/>
                    <a:cs typeface="+mn-cs"/>
                  </a:rPr>
                  <a:t>b</a:t>
                </a:r>
                <a:r>
                  <a:rPr kumimoji="0" lang="en-US" altLang="en-US" sz="1800" b="0" i="1" u="none" strike="noStrike" kern="1200" cap="none" spc="0" normalizeH="0" baseline="-2500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" pitchFamily="2" charset="0"/>
                    <a:ea typeface="+mn-ea"/>
                    <a:cs typeface="+mn-cs"/>
                  </a:rPr>
                  <a:t>i</a:t>
                </a:r>
                <a:endParaRPr kumimoji="0" lang="en-US" altLang="en-US" sz="18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pitchFamily="2" charset="0"/>
                  <a:ea typeface="+mn-ea"/>
                  <a:cs typeface="+mn-cs"/>
                </a:endParaRPr>
              </a:p>
            </p:txBody>
          </p:sp>
          <p:sp>
            <p:nvSpPr>
              <p:cNvPr id="28679" name="Rectangle 7">
                <a:extLst>
                  <a:ext uri="{FF2B5EF4-FFF2-40B4-BE49-F238E27FC236}">
                    <a16:creationId xmlns:a16="http://schemas.microsoft.com/office/drawing/2014/main" id="{AD36AEE4-5249-C745-9D59-277F7294E9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10" y="1616"/>
                <a:ext cx="240" cy="33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1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" pitchFamily="2" charset="0"/>
                    <a:ea typeface="+mn-ea"/>
                    <a:cs typeface="+mn-cs"/>
                  </a:rPr>
                  <a:t>b</a:t>
                </a:r>
                <a:r>
                  <a:rPr kumimoji="0" lang="en-US" altLang="en-US" sz="1800" b="0" i="1" u="none" strike="noStrike" kern="1200" cap="none" spc="0" normalizeH="0" baseline="-2500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" pitchFamily="2" charset="0"/>
                    <a:ea typeface="+mn-ea"/>
                    <a:cs typeface="+mn-cs"/>
                  </a:rPr>
                  <a:t>i</a:t>
                </a:r>
                <a:r>
                  <a:rPr kumimoji="0" lang="en-US" altLang="en-US" sz="1800" b="0" i="0" u="none" strike="noStrike" kern="1200" cap="none" spc="0" normalizeH="0" baseline="-2500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" pitchFamily="2" charset="0"/>
                    <a:ea typeface="+mn-ea"/>
                    <a:cs typeface="+mn-cs"/>
                  </a:rPr>
                  <a:t>–1</a:t>
                </a: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pitchFamily="2" charset="0"/>
                  <a:ea typeface="+mn-ea"/>
                  <a:cs typeface="+mn-cs"/>
                </a:endParaRPr>
              </a:p>
            </p:txBody>
          </p:sp>
          <p:sp>
            <p:nvSpPr>
              <p:cNvPr id="28680" name="Rectangle 8">
                <a:extLst>
                  <a:ext uri="{FF2B5EF4-FFF2-40B4-BE49-F238E27FC236}">
                    <a16:creationId xmlns:a16="http://schemas.microsoft.com/office/drawing/2014/main" id="{5D696C34-E8D4-2148-A0D5-DF65CA168F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30" y="1616"/>
                <a:ext cx="240" cy="33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1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" pitchFamily="2" charset="0"/>
                    <a:ea typeface="+mn-ea"/>
                    <a:cs typeface="+mn-cs"/>
                  </a:rPr>
                  <a:t>b</a:t>
                </a:r>
                <a:r>
                  <a:rPr kumimoji="0" lang="en-US" altLang="en-US" sz="1800" b="0" i="0" u="none" strike="noStrike" kern="1200" cap="none" spc="0" normalizeH="0" baseline="-2500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" pitchFamily="2" charset="0"/>
                    <a:ea typeface="+mn-ea"/>
                    <a:cs typeface="+mn-cs"/>
                  </a:rPr>
                  <a:t>2</a:t>
                </a: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pitchFamily="2" charset="0"/>
                  <a:ea typeface="+mn-ea"/>
                  <a:cs typeface="+mn-cs"/>
                </a:endParaRPr>
              </a:p>
            </p:txBody>
          </p:sp>
          <p:sp>
            <p:nvSpPr>
              <p:cNvPr id="28681" name="Rectangle 9">
                <a:extLst>
                  <a:ext uri="{FF2B5EF4-FFF2-40B4-BE49-F238E27FC236}">
                    <a16:creationId xmlns:a16="http://schemas.microsoft.com/office/drawing/2014/main" id="{DD4688BF-B9A7-C747-9057-22947F5A87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0" y="1616"/>
                <a:ext cx="240" cy="33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1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" pitchFamily="2" charset="0"/>
                    <a:ea typeface="+mn-ea"/>
                    <a:cs typeface="+mn-cs"/>
                  </a:rPr>
                  <a:t>b</a:t>
                </a:r>
                <a:r>
                  <a:rPr kumimoji="0" lang="en-US" altLang="en-US" sz="1800" b="0" i="0" u="none" strike="noStrike" kern="1200" cap="none" spc="0" normalizeH="0" baseline="-2500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" pitchFamily="2" charset="0"/>
                    <a:ea typeface="+mn-ea"/>
                    <a:cs typeface="+mn-cs"/>
                  </a:rPr>
                  <a:t>1</a:t>
                </a: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pitchFamily="2" charset="0"/>
                  <a:ea typeface="+mn-ea"/>
                  <a:cs typeface="+mn-cs"/>
                </a:endParaRPr>
              </a:p>
            </p:txBody>
          </p:sp>
          <p:sp>
            <p:nvSpPr>
              <p:cNvPr id="28682" name="Rectangle 10">
                <a:extLst>
                  <a:ext uri="{FF2B5EF4-FFF2-40B4-BE49-F238E27FC236}">
                    <a16:creationId xmlns:a16="http://schemas.microsoft.com/office/drawing/2014/main" id="{3D91BABA-11EE-2F4B-A516-AE42B663E7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10" y="1616"/>
                <a:ext cx="240" cy="33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1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" pitchFamily="2" charset="0"/>
                    <a:ea typeface="+mn-ea"/>
                    <a:cs typeface="+mn-cs"/>
                  </a:rPr>
                  <a:t>b</a:t>
                </a:r>
                <a:r>
                  <a:rPr kumimoji="0" lang="en-US" altLang="en-US" sz="1800" b="0" i="0" u="none" strike="noStrike" kern="1200" cap="none" spc="0" normalizeH="0" baseline="-2500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" pitchFamily="2" charset="0"/>
                    <a:ea typeface="+mn-ea"/>
                    <a:cs typeface="+mn-cs"/>
                  </a:rPr>
                  <a:t>0</a:t>
                </a: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pitchFamily="2" charset="0"/>
                  <a:ea typeface="+mn-ea"/>
                  <a:cs typeface="+mn-cs"/>
                </a:endParaRPr>
              </a:p>
            </p:txBody>
          </p:sp>
          <p:sp>
            <p:nvSpPr>
              <p:cNvPr id="28683" name="Rectangle 11">
                <a:extLst>
                  <a:ext uri="{FF2B5EF4-FFF2-40B4-BE49-F238E27FC236}">
                    <a16:creationId xmlns:a16="http://schemas.microsoft.com/office/drawing/2014/main" id="{1FFC6758-A41D-4041-AEF8-DE47EE9E0F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98" y="1616"/>
                <a:ext cx="240" cy="33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1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" pitchFamily="2" charset="0"/>
                    <a:ea typeface="+mn-ea"/>
                    <a:cs typeface="+mn-cs"/>
                  </a:rPr>
                  <a:t>b</a:t>
                </a:r>
                <a:r>
                  <a:rPr kumimoji="0" lang="en-US" altLang="en-US" sz="1800" b="0" i="0" u="none" strike="noStrike" kern="1200" cap="none" spc="0" normalizeH="0" baseline="-2500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" pitchFamily="2" charset="0"/>
                    <a:ea typeface="+mn-ea"/>
                    <a:cs typeface="+mn-cs"/>
                  </a:rPr>
                  <a:t>–1</a:t>
                </a:r>
                <a:endParaRPr kumimoji="0" lang="en-US" altLang="en-US" sz="1800" b="0" i="1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pitchFamily="2" charset="0"/>
                  <a:ea typeface="+mn-ea"/>
                  <a:cs typeface="+mn-cs"/>
                </a:endParaRPr>
              </a:p>
            </p:txBody>
          </p:sp>
          <p:sp>
            <p:nvSpPr>
              <p:cNvPr id="28684" name="Rectangle 12">
                <a:extLst>
                  <a:ext uri="{FF2B5EF4-FFF2-40B4-BE49-F238E27FC236}">
                    <a16:creationId xmlns:a16="http://schemas.microsoft.com/office/drawing/2014/main" id="{622E34E0-A35F-104B-934E-D396C8DA23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8" y="1616"/>
                <a:ext cx="240" cy="33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1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" pitchFamily="2" charset="0"/>
                    <a:ea typeface="+mn-ea"/>
                    <a:cs typeface="+mn-cs"/>
                  </a:rPr>
                  <a:t>b</a:t>
                </a:r>
                <a:r>
                  <a:rPr kumimoji="0" lang="en-US" altLang="en-US" sz="1800" b="0" i="0" u="none" strike="noStrike" kern="1200" cap="none" spc="0" normalizeH="0" baseline="-2500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" pitchFamily="2" charset="0"/>
                    <a:ea typeface="+mn-ea"/>
                    <a:cs typeface="+mn-cs"/>
                  </a:rPr>
                  <a:t>–2</a:t>
                </a:r>
              </a:p>
            </p:txBody>
          </p:sp>
          <p:sp>
            <p:nvSpPr>
              <p:cNvPr id="28685" name="Rectangle 13">
                <a:extLst>
                  <a:ext uri="{FF2B5EF4-FFF2-40B4-BE49-F238E27FC236}">
                    <a16:creationId xmlns:a16="http://schemas.microsoft.com/office/drawing/2014/main" id="{ABBEB110-DF79-B349-B0FF-E9E01D5056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78" y="1616"/>
                <a:ext cx="240" cy="33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1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" pitchFamily="2" charset="0"/>
                    <a:ea typeface="+mn-ea"/>
                    <a:cs typeface="+mn-cs"/>
                  </a:rPr>
                  <a:t>b</a:t>
                </a:r>
                <a:r>
                  <a:rPr kumimoji="0" lang="en-US" altLang="en-US" sz="1800" b="0" i="0" u="none" strike="noStrike" kern="1200" cap="none" spc="0" normalizeH="0" baseline="-2500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" pitchFamily="2" charset="0"/>
                    <a:ea typeface="+mn-ea"/>
                    <a:cs typeface="+mn-cs"/>
                  </a:rPr>
                  <a:t>–3</a:t>
                </a:r>
              </a:p>
            </p:txBody>
          </p:sp>
          <p:sp>
            <p:nvSpPr>
              <p:cNvPr id="28686" name="Rectangle 14">
                <a:extLst>
                  <a:ext uri="{FF2B5EF4-FFF2-40B4-BE49-F238E27FC236}">
                    <a16:creationId xmlns:a16="http://schemas.microsoft.com/office/drawing/2014/main" id="{4CA38D9C-14F1-0447-9399-D160D5C141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98" y="1616"/>
                <a:ext cx="240" cy="33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1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" pitchFamily="2" charset="0"/>
                    <a:ea typeface="+mn-ea"/>
                    <a:cs typeface="+mn-cs"/>
                  </a:rPr>
                  <a:t>b</a:t>
                </a:r>
                <a:r>
                  <a:rPr kumimoji="0" lang="en-US" altLang="en-US" sz="1800" b="0" i="0" u="none" strike="noStrike" kern="1200" cap="none" spc="0" normalizeH="0" baseline="-2500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" pitchFamily="2" charset="0"/>
                    <a:ea typeface="+mn-ea"/>
                    <a:cs typeface="+mn-cs"/>
                  </a:rPr>
                  <a:t>–</a:t>
                </a:r>
                <a:r>
                  <a:rPr kumimoji="0" lang="en-US" altLang="en-US" sz="1800" b="0" i="1" u="none" strike="noStrike" kern="1200" cap="none" spc="0" normalizeH="0" baseline="-2500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" pitchFamily="2" charset="0"/>
                    <a:ea typeface="+mn-ea"/>
                    <a:cs typeface="+mn-cs"/>
                  </a:rPr>
                  <a:t>j</a:t>
                </a:r>
                <a:endParaRPr kumimoji="0" lang="en-US" altLang="en-US" sz="18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pitchFamily="2" charset="0"/>
                  <a:ea typeface="+mn-ea"/>
                  <a:cs typeface="+mn-cs"/>
                </a:endParaRPr>
              </a:p>
            </p:txBody>
          </p:sp>
          <p:sp>
            <p:nvSpPr>
              <p:cNvPr id="28688" name="Rectangle 16">
                <a:extLst>
                  <a:ext uri="{FF2B5EF4-FFF2-40B4-BE49-F238E27FC236}">
                    <a16:creationId xmlns:a16="http://schemas.microsoft.com/office/drawing/2014/main" id="{DD0DFEB1-ECD6-8A4D-B259-B98EEB0E2E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18" y="1616"/>
                <a:ext cx="480" cy="33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" pitchFamily="2" charset="0"/>
                    <a:ea typeface="+mn-ea"/>
                    <a:cs typeface="+mn-cs"/>
                  </a:rPr>
                  <a:t>• • •</a:t>
                </a:r>
              </a:p>
            </p:txBody>
          </p:sp>
          <p:sp>
            <p:nvSpPr>
              <p:cNvPr id="28689" name="Rectangle 17">
                <a:extLst>
                  <a:ext uri="{FF2B5EF4-FFF2-40B4-BE49-F238E27FC236}">
                    <a16:creationId xmlns:a16="http://schemas.microsoft.com/office/drawing/2014/main" id="{CADB9AE1-7D1E-944F-AF18-EE1DD571E4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50" y="1616"/>
                <a:ext cx="480" cy="33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" pitchFamily="2" charset="0"/>
                    <a:ea typeface="+mn-ea"/>
                    <a:cs typeface="+mn-cs"/>
                  </a:rPr>
                  <a:t>• • •</a:t>
                </a:r>
              </a:p>
            </p:txBody>
          </p:sp>
          <p:sp>
            <p:nvSpPr>
              <p:cNvPr id="28690" name="Rectangle 18">
                <a:extLst>
                  <a:ext uri="{FF2B5EF4-FFF2-40B4-BE49-F238E27FC236}">
                    <a16:creationId xmlns:a16="http://schemas.microsoft.com/office/drawing/2014/main" id="{0B735556-5663-3746-B8D1-3FD832A9D2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50" y="1616"/>
                <a:ext cx="48" cy="33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" pitchFamily="2" charset="0"/>
                    <a:ea typeface="+mn-ea"/>
                    <a:cs typeface="+mn-cs"/>
                  </a:rPr>
                  <a:t>.</a:t>
                </a: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pitchFamily="2" charset="0"/>
                  <a:ea typeface="+mn-ea"/>
                  <a:cs typeface="+mn-cs"/>
                </a:endParaRPr>
              </a:p>
            </p:txBody>
          </p:sp>
        </p:grpSp>
        <p:sp>
          <p:nvSpPr>
            <p:cNvPr id="28693" name="Text Box 21">
              <a:extLst>
                <a:ext uri="{FF2B5EF4-FFF2-40B4-BE49-F238E27FC236}">
                  <a16:creationId xmlns:a16="http://schemas.microsoft.com/office/drawing/2014/main" id="{1BFEA103-6363-714F-A263-DA4F30D555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0" y="1440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pitchFamily="2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28698" name="Text Box 26">
              <a:extLst>
                <a:ext uri="{FF2B5EF4-FFF2-40B4-BE49-F238E27FC236}">
                  <a16:creationId xmlns:a16="http://schemas.microsoft.com/office/drawing/2014/main" id="{C1195E05-B31D-A94D-9CC2-C01172C444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0" y="1248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pitchFamily="2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28699" name="Text Box 27">
              <a:extLst>
                <a:ext uri="{FF2B5EF4-FFF2-40B4-BE49-F238E27FC236}">
                  <a16:creationId xmlns:a16="http://schemas.microsoft.com/office/drawing/2014/main" id="{96DFE3FF-C921-7E41-B247-C005FBD50F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0" y="1056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pitchFamily="2" charset="0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28700" name="Text Box 28">
              <a:extLst>
                <a:ext uri="{FF2B5EF4-FFF2-40B4-BE49-F238E27FC236}">
                  <a16:creationId xmlns:a16="http://schemas.microsoft.com/office/drawing/2014/main" id="{F92A8707-FA36-D348-863E-02CA4768C6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0" y="688"/>
              <a:ext cx="31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pitchFamily="2" charset="0"/>
                  <a:ea typeface="+mn-ea"/>
                  <a:cs typeface="+mn-cs"/>
                </a:rPr>
                <a:t>2</a:t>
              </a:r>
              <a:r>
                <a:rPr kumimoji="0" lang="en-US" altLang="en-US" sz="1800" b="0" i="1" u="none" strike="noStrike" kern="1200" cap="none" spc="0" normalizeH="0" baseline="30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pitchFamily="2" charset="0"/>
                  <a:ea typeface="+mn-ea"/>
                  <a:cs typeface="+mn-cs"/>
                </a:rPr>
                <a:t>i</a:t>
              </a:r>
              <a:r>
                <a:rPr kumimoji="0" lang="en-US" altLang="en-US" sz="1800" b="0" i="0" u="none" strike="noStrike" kern="1200" cap="none" spc="0" normalizeH="0" baseline="30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pitchFamily="2" charset="0"/>
                  <a:ea typeface="+mn-ea"/>
                  <a:cs typeface="+mn-cs"/>
                </a:rPr>
                <a:t>–1</a:t>
              </a:r>
              <a:endParaRPr kumimoji="0" lang="en-US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+mn-cs"/>
              </a:endParaRPr>
            </a:p>
          </p:txBody>
        </p:sp>
        <p:sp>
          <p:nvSpPr>
            <p:cNvPr id="28702" name="Text Box 30">
              <a:extLst>
                <a:ext uri="{FF2B5EF4-FFF2-40B4-BE49-F238E27FC236}">
                  <a16:creationId xmlns:a16="http://schemas.microsoft.com/office/drawing/2014/main" id="{05EC6F86-2465-0C4B-80F4-90C824E42A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0" y="480"/>
              <a:ext cx="21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pitchFamily="2" charset="0"/>
                  <a:ea typeface="+mn-ea"/>
                  <a:cs typeface="+mn-cs"/>
                </a:rPr>
                <a:t>2</a:t>
              </a:r>
              <a:r>
                <a:rPr kumimoji="0" lang="en-US" altLang="en-US" sz="1800" b="0" i="1" u="none" strike="noStrike" kern="1200" cap="none" spc="0" normalizeH="0" baseline="30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pitchFamily="2" charset="0"/>
                  <a:ea typeface="+mn-ea"/>
                  <a:cs typeface="+mn-cs"/>
                </a:rPr>
                <a:t>i</a:t>
              </a:r>
              <a:endParaRPr kumimoji="0" lang="en-US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+mn-cs"/>
              </a:endParaRPr>
            </a:p>
          </p:txBody>
        </p:sp>
        <p:grpSp>
          <p:nvGrpSpPr>
            <p:cNvPr id="28709" name="Group 37">
              <a:extLst>
                <a:ext uri="{FF2B5EF4-FFF2-40B4-BE49-F238E27FC236}">
                  <a16:creationId xmlns:a16="http://schemas.microsoft.com/office/drawing/2014/main" id="{ED282C2D-F631-DC45-B192-162471D78CF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56" y="624"/>
              <a:ext cx="1594" cy="1056"/>
              <a:chOff x="1056" y="624"/>
              <a:chExt cx="1594" cy="1056"/>
            </a:xfrm>
          </p:grpSpPr>
          <p:sp>
            <p:nvSpPr>
              <p:cNvPr id="28692" name="Freeform 20">
                <a:extLst>
                  <a:ext uri="{FF2B5EF4-FFF2-40B4-BE49-F238E27FC236}">
                    <a16:creationId xmlns:a16="http://schemas.microsoft.com/office/drawing/2014/main" id="{10C18468-0DF2-9F46-B20C-D7EF485157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96" y="1568"/>
                <a:ext cx="154" cy="112"/>
              </a:xfrm>
              <a:custGeom>
                <a:avLst/>
                <a:gdLst>
                  <a:gd name="T0" fmla="*/ 144 w 144"/>
                  <a:gd name="T1" fmla="*/ 0 h 96"/>
                  <a:gd name="T2" fmla="*/ 0 w 144"/>
                  <a:gd name="T3" fmla="*/ 0 h 96"/>
                  <a:gd name="T4" fmla="*/ 0 w 144"/>
                  <a:gd name="T5" fmla="*/ 96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44" h="96">
                    <a:moveTo>
                      <a:pt x="144" y="0"/>
                    </a:moveTo>
                    <a:lnTo>
                      <a:pt x="0" y="0"/>
                    </a:lnTo>
                    <a:lnTo>
                      <a:pt x="0" y="96"/>
                    </a:lnTo>
                  </a:path>
                </a:pathLst>
              </a:custGeom>
              <a:noFill/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Udimat"/>
                  <a:ea typeface="+mn-ea"/>
                  <a:cs typeface="+mn-cs"/>
                </a:endParaRPr>
              </a:p>
            </p:txBody>
          </p:sp>
          <p:sp>
            <p:nvSpPr>
              <p:cNvPr id="28703" name="Freeform 31">
                <a:extLst>
                  <a:ext uri="{FF2B5EF4-FFF2-40B4-BE49-F238E27FC236}">
                    <a16:creationId xmlns:a16="http://schemas.microsoft.com/office/drawing/2014/main" id="{14354D8F-82CA-E547-9323-9A78AB9494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56" y="1392"/>
                <a:ext cx="384" cy="288"/>
              </a:xfrm>
              <a:custGeom>
                <a:avLst/>
                <a:gdLst>
                  <a:gd name="T0" fmla="*/ 144 w 144"/>
                  <a:gd name="T1" fmla="*/ 0 h 96"/>
                  <a:gd name="T2" fmla="*/ 0 w 144"/>
                  <a:gd name="T3" fmla="*/ 0 h 96"/>
                  <a:gd name="T4" fmla="*/ 0 w 144"/>
                  <a:gd name="T5" fmla="*/ 96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44" h="96">
                    <a:moveTo>
                      <a:pt x="144" y="0"/>
                    </a:moveTo>
                    <a:lnTo>
                      <a:pt x="0" y="0"/>
                    </a:lnTo>
                    <a:lnTo>
                      <a:pt x="0" y="96"/>
                    </a:lnTo>
                  </a:path>
                </a:pathLst>
              </a:custGeom>
              <a:noFill/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Udimat"/>
                  <a:ea typeface="+mn-ea"/>
                  <a:cs typeface="+mn-cs"/>
                </a:endParaRPr>
              </a:p>
            </p:txBody>
          </p:sp>
          <p:sp>
            <p:nvSpPr>
              <p:cNvPr id="28704" name="Freeform 32">
                <a:extLst>
                  <a:ext uri="{FF2B5EF4-FFF2-40B4-BE49-F238E27FC236}">
                    <a16:creationId xmlns:a16="http://schemas.microsoft.com/office/drawing/2014/main" id="{37F24C35-7805-5943-8971-0251D23EC3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6" y="1216"/>
                <a:ext cx="614" cy="464"/>
              </a:xfrm>
              <a:custGeom>
                <a:avLst/>
                <a:gdLst>
                  <a:gd name="T0" fmla="*/ 144 w 144"/>
                  <a:gd name="T1" fmla="*/ 0 h 96"/>
                  <a:gd name="T2" fmla="*/ 0 w 144"/>
                  <a:gd name="T3" fmla="*/ 0 h 96"/>
                  <a:gd name="T4" fmla="*/ 0 w 144"/>
                  <a:gd name="T5" fmla="*/ 96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44" h="96">
                    <a:moveTo>
                      <a:pt x="144" y="0"/>
                    </a:moveTo>
                    <a:lnTo>
                      <a:pt x="0" y="0"/>
                    </a:lnTo>
                    <a:lnTo>
                      <a:pt x="0" y="96"/>
                    </a:lnTo>
                  </a:path>
                </a:pathLst>
              </a:custGeom>
              <a:noFill/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Udimat"/>
                  <a:ea typeface="+mn-ea"/>
                  <a:cs typeface="+mn-cs"/>
                </a:endParaRPr>
              </a:p>
            </p:txBody>
          </p:sp>
          <p:sp>
            <p:nvSpPr>
              <p:cNvPr id="28705" name="Freeform 33">
                <a:extLst>
                  <a:ext uri="{FF2B5EF4-FFF2-40B4-BE49-F238E27FC236}">
                    <a16:creationId xmlns:a16="http://schemas.microsoft.com/office/drawing/2014/main" id="{EB131130-4C0D-354C-ABC0-F765EE7089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8" y="816"/>
                <a:ext cx="1392" cy="864"/>
              </a:xfrm>
              <a:custGeom>
                <a:avLst/>
                <a:gdLst>
                  <a:gd name="T0" fmla="*/ 144 w 144"/>
                  <a:gd name="T1" fmla="*/ 0 h 96"/>
                  <a:gd name="T2" fmla="*/ 0 w 144"/>
                  <a:gd name="T3" fmla="*/ 0 h 96"/>
                  <a:gd name="T4" fmla="*/ 0 w 144"/>
                  <a:gd name="T5" fmla="*/ 96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44" h="96">
                    <a:moveTo>
                      <a:pt x="144" y="0"/>
                    </a:moveTo>
                    <a:lnTo>
                      <a:pt x="0" y="0"/>
                    </a:lnTo>
                    <a:lnTo>
                      <a:pt x="0" y="96"/>
                    </a:lnTo>
                  </a:path>
                </a:pathLst>
              </a:custGeom>
              <a:noFill/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Udimat"/>
                  <a:ea typeface="+mn-ea"/>
                  <a:cs typeface="+mn-cs"/>
                </a:endParaRPr>
              </a:p>
            </p:txBody>
          </p:sp>
          <p:sp>
            <p:nvSpPr>
              <p:cNvPr id="28706" name="Freeform 34">
                <a:extLst>
                  <a:ext uri="{FF2B5EF4-FFF2-40B4-BE49-F238E27FC236}">
                    <a16:creationId xmlns:a16="http://schemas.microsoft.com/office/drawing/2014/main" id="{9C14CCEE-8471-AA4B-A3C8-10F9025808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6" y="624"/>
                <a:ext cx="1584" cy="1056"/>
              </a:xfrm>
              <a:custGeom>
                <a:avLst/>
                <a:gdLst>
                  <a:gd name="T0" fmla="*/ 144 w 144"/>
                  <a:gd name="T1" fmla="*/ 0 h 96"/>
                  <a:gd name="T2" fmla="*/ 0 w 144"/>
                  <a:gd name="T3" fmla="*/ 0 h 96"/>
                  <a:gd name="T4" fmla="*/ 0 w 144"/>
                  <a:gd name="T5" fmla="*/ 96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44" h="96">
                    <a:moveTo>
                      <a:pt x="144" y="0"/>
                    </a:moveTo>
                    <a:lnTo>
                      <a:pt x="0" y="0"/>
                    </a:lnTo>
                    <a:lnTo>
                      <a:pt x="0" y="96"/>
                    </a:lnTo>
                  </a:path>
                </a:pathLst>
              </a:custGeom>
              <a:noFill/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Udimat"/>
                  <a:ea typeface="+mn-ea"/>
                  <a:cs typeface="+mn-cs"/>
                </a:endParaRPr>
              </a:p>
            </p:txBody>
          </p:sp>
          <p:sp>
            <p:nvSpPr>
              <p:cNvPr id="28707" name="Rectangle 35">
                <a:extLst>
                  <a:ext uri="{FF2B5EF4-FFF2-40B4-BE49-F238E27FC236}">
                    <a16:creationId xmlns:a16="http://schemas.microsoft.com/office/drawing/2014/main" id="{59EE6E3A-AD15-8744-B758-A79A0E4B0A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50" y="1152"/>
                <a:ext cx="480" cy="33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" pitchFamily="2" charset="0"/>
                    <a:ea typeface="+mn-ea"/>
                    <a:cs typeface="+mn-cs"/>
                  </a:rPr>
                  <a:t>• • •</a:t>
                </a:r>
              </a:p>
            </p:txBody>
          </p:sp>
        </p:grpSp>
        <p:sp>
          <p:nvSpPr>
            <p:cNvPr id="28711" name="Freeform 39">
              <a:extLst>
                <a:ext uri="{FF2B5EF4-FFF2-40B4-BE49-F238E27FC236}">
                  <a16:creationId xmlns:a16="http://schemas.microsoft.com/office/drawing/2014/main" id="{9B863504-5236-0549-8BB8-08EAD99968CB}"/>
                </a:ext>
              </a:extLst>
            </p:cNvPr>
            <p:cNvSpPr>
              <a:spLocks/>
            </p:cNvSpPr>
            <p:nvPr/>
          </p:nvSpPr>
          <p:spPr bwMode="auto">
            <a:xfrm rot="-10800000">
              <a:off x="2639" y="1919"/>
              <a:ext cx="154" cy="112"/>
            </a:xfrm>
            <a:custGeom>
              <a:avLst/>
              <a:gdLst>
                <a:gd name="T0" fmla="*/ 144 w 144"/>
                <a:gd name="T1" fmla="*/ 0 h 96"/>
                <a:gd name="T2" fmla="*/ 0 w 144"/>
                <a:gd name="T3" fmla="*/ 0 h 96"/>
                <a:gd name="T4" fmla="*/ 0 w 144"/>
                <a:gd name="T5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4" h="96">
                  <a:moveTo>
                    <a:pt x="144" y="0"/>
                  </a:moveTo>
                  <a:lnTo>
                    <a:pt x="0" y="0"/>
                  </a:lnTo>
                  <a:lnTo>
                    <a:pt x="0" y="96"/>
                  </a:ln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mat"/>
                <a:ea typeface="+mn-ea"/>
                <a:cs typeface="+mn-cs"/>
              </a:endParaRPr>
            </a:p>
          </p:txBody>
        </p:sp>
        <p:sp>
          <p:nvSpPr>
            <p:cNvPr id="28712" name="Freeform 40">
              <a:extLst>
                <a:ext uri="{FF2B5EF4-FFF2-40B4-BE49-F238E27FC236}">
                  <a16:creationId xmlns:a16="http://schemas.microsoft.com/office/drawing/2014/main" id="{E84B8213-66A6-524B-8D0C-AAEDFF3259B8}"/>
                </a:ext>
              </a:extLst>
            </p:cNvPr>
            <p:cNvSpPr>
              <a:spLocks/>
            </p:cNvSpPr>
            <p:nvPr/>
          </p:nvSpPr>
          <p:spPr bwMode="auto">
            <a:xfrm rot="-10800000">
              <a:off x="2649" y="1919"/>
              <a:ext cx="384" cy="288"/>
            </a:xfrm>
            <a:custGeom>
              <a:avLst/>
              <a:gdLst>
                <a:gd name="T0" fmla="*/ 144 w 144"/>
                <a:gd name="T1" fmla="*/ 0 h 96"/>
                <a:gd name="T2" fmla="*/ 0 w 144"/>
                <a:gd name="T3" fmla="*/ 0 h 96"/>
                <a:gd name="T4" fmla="*/ 0 w 144"/>
                <a:gd name="T5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4" h="96">
                  <a:moveTo>
                    <a:pt x="144" y="0"/>
                  </a:moveTo>
                  <a:lnTo>
                    <a:pt x="0" y="0"/>
                  </a:lnTo>
                  <a:lnTo>
                    <a:pt x="0" y="96"/>
                  </a:ln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mat"/>
                <a:ea typeface="+mn-ea"/>
                <a:cs typeface="+mn-cs"/>
              </a:endParaRPr>
            </a:p>
          </p:txBody>
        </p:sp>
        <p:sp>
          <p:nvSpPr>
            <p:cNvPr id="28713" name="Freeform 41">
              <a:extLst>
                <a:ext uri="{FF2B5EF4-FFF2-40B4-BE49-F238E27FC236}">
                  <a16:creationId xmlns:a16="http://schemas.microsoft.com/office/drawing/2014/main" id="{5E4EE53E-107C-5C41-A64E-A5CA969BCB3B}"/>
                </a:ext>
              </a:extLst>
            </p:cNvPr>
            <p:cNvSpPr>
              <a:spLocks/>
            </p:cNvSpPr>
            <p:nvPr/>
          </p:nvSpPr>
          <p:spPr bwMode="auto">
            <a:xfrm rot="-10800000">
              <a:off x="2659" y="1919"/>
              <a:ext cx="614" cy="464"/>
            </a:xfrm>
            <a:custGeom>
              <a:avLst/>
              <a:gdLst>
                <a:gd name="T0" fmla="*/ 144 w 144"/>
                <a:gd name="T1" fmla="*/ 0 h 96"/>
                <a:gd name="T2" fmla="*/ 0 w 144"/>
                <a:gd name="T3" fmla="*/ 0 h 96"/>
                <a:gd name="T4" fmla="*/ 0 w 144"/>
                <a:gd name="T5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4" h="96">
                  <a:moveTo>
                    <a:pt x="144" y="0"/>
                  </a:moveTo>
                  <a:lnTo>
                    <a:pt x="0" y="0"/>
                  </a:lnTo>
                  <a:lnTo>
                    <a:pt x="0" y="96"/>
                  </a:ln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mat"/>
                <a:ea typeface="+mn-ea"/>
                <a:cs typeface="+mn-cs"/>
              </a:endParaRPr>
            </a:p>
          </p:txBody>
        </p:sp>
        <p:sp>
          <p:nvSpPr>
            <p:cNvPr id="28714" name="Freeform 42">
              <a:extLst>
                <a:ext uri="{FF2B5EF4-FFF2-40B4-BE49-F238E27FC236}">
                  <a16:creationId xmlns:a16="http://schemas.microsoft.com/office/drawing/2014/main" id="{367D3EC1-32DF-0F44-8272-1748105EBB00}"/>
                </a:ext>
              </a:extLst>
            </p:cNvPr>
            <p:cNvSpPr>
              <a:spLocks/>
            </p:cNvSpPr>
            <p:nvPr/>
          </p:nvSpPr>
          <p:spPr bwMode="auto">
            <a:xfrm rot="-10800000">
              <a:off x="2649" y="1919"/>
              <a:ext cx="1392" cy="864"/>
            </a:xfrm>
            <a:custGeom>
              <a:avLst/>
              <a:gdLst>
                <a:gd name="T0" fmla="*/ 144 w 144"/>
                <a:gd name="T1" fmla="*/ 0 h 96"/>
                <a:gd name="T2" fmla="*/ 0 w 144"/>
                <a:gd name="T3" fmla="*/ 0 h 96"/>
                <a:gd name="T4" fmla="*/ 0 w 144"/>
                <a:gd name="T5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4" h="96">
                  <a:moveTo>
                    <a:pt x="144" y="0"/>
                  </a:moveTo>
                  <a:lnTo>
                    <a:pt x="0" y="0"/>
                  </a:lnTo>
                  <a:lnTo>
                    <a:pt x="0" y="96"/>
                  </a:ln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mat"/>
                <a:ea typeface="+mn-ea"/>
                <a:cs typeface="+mn-cs"/>
              </a:endParaRPr>
            </a:p>
          </p:txBody>
        </p:sp>
        <p:sp>
          <p:nvSpPr>
            <p:cNvPr id="28716" name="Rectangle 44">
              <a:extLst>
                <a:ext uri="{FF2B5EF4-FFF2-40B4-BE49-F238E27FC236}">
                  <a16:creationId xmlns:a16="http://schemas.microsoft.com/office/drawing/2014/main" id="{3699A040-BBBA-EA40-AD3B-4BA12AF271D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10800000">
              <a:off x="3359" y="2111"/>
              <a:ext cx="480" cy="3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pitchFamily="2" charset="0"/>
                  <a:ea typeface="+mn-ea"/>
                  <a:cs typeface="+mn-cs"/>
                </a:rPr>
                <a:t>• • •</a:t>
              </a:r>
            </a:p>
          </p:txBody>
        </p:sp>
        <p:sp>
          <p:nvSpPr>
            <p:cNvPr id="28717" name="Text Box 45">
              <a:extLst>
                <a:ext uri="{FF2B5EF4-FFF2-40B4-BE49-F238E27FC236}">
                  <a16:creationId xmlns:a16="http://schemas.microsoft.com/office/drawing/2014/main" id="{AB9254F9-42E2-F04E-9378-B82FA25D12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36" y="1920"/>
              <a:ext cx="30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pitchFamily="2" charset="0"/>
                  <a:ea typeface="+mn-ea"/>
                  <a:cs typeface="+mn-cs"/>
                </a:rPr>
                <a:t>1/2</a:t>
              </a:r>
            </a:p>
          </p:txBody>
        </p:sp>
        <p:sp>
          <p:nvSpPr>
            <p:cNvPr id="28722" name="Text Box 50">
              <a:extLst>
                <a:ext uri="{FF2B5EF4-FFF2-40B4-BE49-F238E27FC236}">
                  <a16:creationId xmlns:a16="http://schemas.microsoft.com/office/drawing/2014/main" id="{59DADD09-A841-0A43-9BCC-26B24A3A4D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0" y="2112"/>
              <a:ext cx="30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pitchFamily="2" charset="0"/>
                  <a:ea typeface="+mn-ea"/>
                  <a:cs typeface="+mn-cs"/>
                </a:rPr>
                <a:t>1/4</a:t>
              </a:r>
            </a:p>
          </p:txBody>
        </p:sp>
        <p:sp>
          <p:nvSpPr>
            <p:cNvPr id="28723" name="Text Box 51">
              <a:extLst>
                <a:ext uri="{FF2B5EF4-FFF2-40B4-BE49-F238E27FC236}">
                  <a16:creationId xmlns:a16="http://schemas.microsoft.com/office/drawing/2014/main" id="{7460EB54-63BD-3749-B729-5E762E53CC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0" y="2313"/>
              <a:ext cx="30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pitchFamily="2" charset="0"/>
                  <a:ea typeface="+mn-ea"/>
                  <a:cs typeface="+mn-cs"/>
                </a:rPr>
                <a:t>1/8</a:t>
              </a:r>
            </a:p>
          </p:txBody>
        </p:sp>
        <p:sp>
          <p:nvSpPr>
            <p:cNvPr id="28724" name="Text Box 52">
              <a:extLst>
                <a:ext uri="{FF2B5EF4-FFF2-40B4-BE49-F238E27FC236}">
                  <a16:creationId xmlns:a16="http://schemas.microsoft.com/office/drawing/2014/main" id="{66573FA2-EC35-A24F-B0B7-A141604464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89" y="2688"/>
              <a:ext cx="26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pitchFamily="2" charset="0"/>
                  <a:ea typeface="+mn-ea"/>
                  <a:cs typeface="+mn-cs"/>
                </a:rPr>
                <a:t>2</a:t>
              </a:r>
              <a:r>
                <a:rPr kumimoji="0" lang="en-US" altLang="en-US" sz="1800" b="0" i="0" u="none" strike="noStrike" kern="1200" cap="none" spc="0" normalizeH="0" baseline="30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pitchFamily="2" charset="0"/>
                  <a:ea typeface="+mn-ea"/>
                  <a:cs typeface="+mn-cs"/>
                </a:rPr>
                <a:t>–</a:t>
              </a:r>
              <a:r>
                <a:rPr kumimoji="0" lang="en-US" altLang="en-US" sz="1800" b="0" i="1" u="none" strike="noStrike" kern="1200" cap="none" spc="0" normalizeH="0" baseline="30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pitchFamily="2" charset="0"/>
                  <a:ea typeface="+mn-ea"/>
                  <a:cs typeface="+mn-cs"/>
                </a:rPr>
                <a:t>j</a:t>
              </a:r>
            </a:p>
          </p:txBody>
        </p:sp>
      </p:grpSp>
      <p:graphicFrame>
        <p:nvGraphicFramePr>
          <p:cNvPr id="28726" name="Object 54">
            <a:extLst>
              <a:ext uri="{FF2B5EF4-FFF2-40B4-BE49-F238E27FC236}">
                <a16:creationId xmlns:a16="http://schemas.microsoft.com/office/drawing/2014/main" id="{83A01835-D514-D240-B47D-23E69141C77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26150" y="5429250"/>
          <a:ext cx="9271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6" name="Equation" r:id="rId3" imgW="673100" imgH="482600" progId="Equation.3">
                  <p:embed/>
                </p:oleObj>
              </mc:Choice>
              <mc:Fallback>
                <p:oleObj name="Equation" r:id="rId3" imgW="673100" imgH="482600" progId="Equation.3">
                  <p:embed/>
                  <p:pic>
                    <p:nvPicPr>
                      <p:cNvPr id="28726" name="Object 54">
                        <a:extLst>
                          <a:ext uri="{FF2B5EF4-FFF2-40B4-BE49-F238E27FC236}">
                            <a16:creationId xmlns:a16="http://schemas.microsoft.com/office/drawing/2014/main" id="{83A01835-D514-D240-B47D-23E69141C77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26150" y="5429250"/>
                        <a:ext cx="927100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60131EE0-66B8-7644-9AFA-ED0B710B4EA4}"/>
              </a:ext>
            </a:extLst>
          </p:cNvPr>
          <p:cNvSpPr txBox="1"/>
          <p:nvPr/>
        </p:nvSpPr>
        <p:spPr>
          <a:xfrm>
            <a:off x="-88900" y="6534834"/>
            <a:ext cx="75651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mat"/>
                <a:ea typeface="+mn-ea"/>
                <a:cs typeface="+mn-cs"/>
              </a:rPr>
              <a:t>From: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mat"/>
                <a:ea typeface="+mn-ea"/>
                <a:cs typeface="+mn-cs"/>
                <a:hlinkClick r:id="rId5"/>
              </a:rPr>
              <a:t> www.cs.cmu.edu/afs/cs/academic/class/15213-s01/lectures/class10.ppt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Udima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1005244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026">
            <a:extLst>
              <a:ext uri="{FF2B5EF4-FFF2-40B4-BE49-F238E27FC236}">
                <a16:creationId xmlns:a16="http://schemas.microsoft.com/office/drawing/2014/main" id="{3850E789-4B5B-7C49-A5BD-0709E120C7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08200" y="228600"/>
            <a:ext cx="7975600" cy="573088"/>
          </a:xfrm>
        </p:spPr>
        <p:txBody>
          <a:bodyPr/>
          <a:lstStyle/>
          <a:p>
            <a:r>
              <a:rPr lang="en-US" altLang="en-US"/>
              <a:t>Fractional Binary Number Examples</a:t>
            </a:r>
          </a:p>
        </p:txBody>
      </p:sp>
      <p:sp>
        <p:nvSpPr>
          <p:cNvPr id="29699" name="Rectangle 1027">
            <a:extLst>
              <a:ext uri="{FF2B5EF4-FFF2-40B4-BE49-F238E27FC236}">
                <a16:creationId xmlns:a16="http://schemas.microsoft.com/office/drawing/2014/main" id="{B6CE3F36-40DC-7B43-95E7-9AC73CB459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tabLst>
                <a:tab pos="2400300" algn="l"/>
              </a:tabLst>
            </a:pPr>
            <a:r>
              <a:rPr lang="en-US" altLang="en-US" sz="2000" dirty="0"/>
              <a:t>Value	Representation</a:t>
            </a:r>
          </a:p>
          <a:p>
            <a:pPr lvl="1">
              <a:lnSpc>
                <a:spcPct val="90000"/>
              </a:lnSpc>
              <a:buNone/>
              <a:tabLst>
                <a:tab pos="2400300" algn="l"/>
              </a:tabLst>
            </a:pPr>
            <a:r>
              <a:rPr lang="en-US" altLang="en-US" sz="1800" dirty="0"/>
              <a:t>5-3/4	</a:t>
            </a:r>
            <a:r>
              <a:rPr lang="en-US" altLang="en-US" sz="1800" dirty="0">
                <a:latin typeface="Courier New" panose="02070309020205020404" pitchFamily="49" charset="0"/>
              </a:rPr>
              <a:t>101.11</a:t>
            </a:r>
            <a:r>
              <a:rPr lang="en-US" altLang="en-US" sz="1800" baseline="-25000" dirty="0">
                <a:latin typeface="Courier New" panose="02070309020205020404" pitchFamily="49" charset="0"/>
              </a:rPr>
              <a:t>2</a:t>
            </a:r>
            <a:endParaRPr lang="en-US" altLang="en-US" sz="1800" dirty="0">
              <a:latin typeface="Courier New" panose="02070309020205020404" pitchFamily="49" charset="0"/>
            </a:endParaRPr>
          </a:p>
          <a:p>
            <a:pPr lvl="1">
              <a:lnSpc>
                <a:spcPct val="90000"/>
              </a:lnSpc>
              <a:buNone/>
              <a:tabLst>
                <a:tab pos="2400300" algn="l"/>
              </a:tabLst>
            </a:pPr>
            <a:r>
              <a:rPr lang="en-US" altLang="en-US" sz="1800" dirty="0"/>
              <a:t>2-7/8	</a:t>
            </a:r>
            <a:r>
              <a:rPr lang="en-US" altLang="en-US" sz="1800" dirty="0">
                <a:latin typeface="Courier New" panose="02070309020205020404" pitchFamily="49" charset="0"/>
              </a:rPr>
              <a:t> 10.111</a:t>
            </a:r>
            <a:r>
              <a:rPr lang="en-US" altLang="en-US" sz="1800" baseline="-25000" dirty="0">
                <a:latin typeface="Courier New" panose="02070309020205020404" pitchFamily="49" charset="0"/>
              </a:rPr>
              <a:t>2</a:t>
            </a:r>
            <a:endParaRPr lang="en-US" altLang="en-US" sz="1800" dirty="0">
              <a:latin typeface="Courier New" panose="02070309020205020404" pitchFamily="49" charset="0"/>
            </a:endParaRPr>
          </a:p>
          <a:p>
            <a:pPr lvl="1">
              <a:lnSpc>
                <a:spcPct val="90000"/>
              </a:lnSpc>
              <a:buNone/>
              <a:tabLst>
                <a:tab pos="2400300" algn="l"/>
              </a:tabLst>
            </a:pPr>
            <a:r>
              <a:rPr lang="en-US" altLang="en-US" sz="1800" dirty="0"/>
              <a:t>63/64	</a:t>
            </a:r>
            <a:r>
              <a:rPr lang="en-US" altLang="en-US" sz="1800" dirty="0">
                <a:latin typeface="Courier New" panose="02070309020205020404" pitchFamily="49" charset="0"/>
              </a:rPr>
              <a:t>  0.111111</a:t>
            </a:r>
            <a:r>
              <a:rPr lang="en-US" altLang="en-US" sz="1800" baseline="-25000" dirty="0">
                <a:latin typeface="Courier New" panose="02070309020205020404" pitchFamily="49" charset="0"/>
              </a:rPr>
              <a:t>2</a:t>
            </a:r>
            <a:endParaRPr lang="en-US" altLang="en-US" sz="1800" dirty="0"/>
          </a:p>
          <a:p>
            <a:pPr>
              <a:lnSpc>
                <a:spcPct val="80000"/>
              </a:lnSpc>
              <a:tabLst>
                <a:tab pos="2400300" algn="l"/>
              </a:tabLst>
            </a:pPr>
            <a:r>
              <a:rPr lang="en-US" altLang="en-US" sz="2000" dirty="0"/>
              <a:t>Observation</a:t>
            </a:r>
          </a:p>
          <a:p>
            <a:pPr lvl="1">
              <a:lnSpc>
                <a:spcPct val="90000"/>
              </a:lnSpc>
              <a:tabLst>
                <a:tab pos="2400300" algn="l"/>
              </a:tabLst>
            </a:pPr>
            <a:r>
              <a:rPr lang="en-US" altLang="en-US" sz="1800" dirty="0"/>
              <a:t>Divide by 2 by shifting right</a:t>
            </a:r>
          </a:p>
          <a:p>
            <a:pPr lvl="1">
              <a:lnSpc>
                <a:spcPct val="90000"/>
              </a:lnSpc>
              <a:tabLst>
                <a:tab pos="2400300" algn="l"/>
              </a:tabLst>
            </a:pPr>
            <a:r>
              <a:rPr lang="en-US" altLang="en-US" sz="1800" dirty="0"/>
              <a:t>Numbers of form </a:t>
            </a:r>
            <a:r>
              <a:rPr lang="en-US" altLang="en-US" sz="1800" dirty="0">
                <a:latin typeface="Courier New" panose="02070309020205020404" pitchFamily="49" charset="0"/>
              </a:rPr>
              <a:t>0.111111…</a:t>
            </a:r>
            <a:r>
              <a:rPr lang="en-US" altLang="en-US" sz="1800" baseline="-25000" dirty="0">
                <a:latin typeface="Courier New" panose="02070309020205020404" pitchFamily="49" charset="0"/>
              </a:rPr>
              <a:t>2 </a:t>
            </a:r>
            <a:r>
              <a:rPr lang="en-US" altLang="en-US" sz="1800" dirty="0"/>
              <a:t>just below 1.0</a:t>
            </a:r>
          </a:p>
          <a:p>
            <a:pPr lvl="2">
              <a:lnSpc>
                <a:spcPct val="90000"/>
              </a:lnSpc>
              <a:tabLst>
                <a:tab pos="2400300" algn="l"/>
              </a:tabLst>
            </a:pPr>
            <a:r>
              <a:rPr lang="en-US" altLang="en-US" sz="1600" dirty="0"/>
              <a:t>Use notation 1.0 – </a:t>
            </a:r>
            <a:r>
              <a:rPr lang="en-US" altLang="en-US" sz="1600" dirty="0">
                <a:latin typeface="Symbol" pitchFamily="2" charset="2"/>
              </a:rPr>
              <a:t></a:t>
            </a:r>
            <a:endParaRPr lang="en-US" altLang="en-US" sz="1600" dirty="0"/>
          </a:p>
          <a:p>
            <a:pPr>
              <a:lnSpc>
                <a:spcPct val="80000"/>
              </a:lnSpc>
              <a:tabLst>
                <a:tab pos="2400300" algn="l"/>
              </a:tabLst>
            </a:pPr>
            <a:r>
              <a:rPr lang="en-US" altLang="en-US" sz="2000" dirty="0"/>
              <a:t>Limitation</a:t>
            </a:r>
          </a:p>
          <a:p>
            <a:pPr lvl="1">
              <a:lnSpc>
                <a:spcPct val="90000"/>
              </a:lnSpc>
              <a:tabLst>
                <a:tab pos="2400300" algn="l"/>
              </a:tabLst>
            </a:pPr>
            <a:r>
              <a:rPr lang="en-US" altLang="en-US" sz="1800" dirty="0"/>
              <a:t>Can only exactly represent numbers of the form </a:t>
            </a:r>
            <a:r>
              <a:rPr lang="en-US" altLang="en-US" sz="1800" b="0" i="1" dirty="0"/>
              <a:t>x</a:t>
            </a:r>
            <a:r>
              <a:rPr lang="en-US" altLang="en-US" sz="1800" b="0" dirty="0"/>
              <a:t>/2</a:t>
            </a:r>
            <a:r>
              <a:rPr lang="en-US" altLang="en-US" sz="1800" b="0" i="1" baseline="30000" dirty="0"/>
              <a:t>k</a:t>
            </a:r>
            <a:endParaRPr lang="en-US" altLang="en-US" sz="1800" b="0" dirty="0"/>
          </a:p>
          <a:p>
            <a:pPr lvl="1">
              <a:lnSpc>
                <a:spcPct val="90000"/>
              </a:lnSpc>
              <a:tabLst>
                <a:tab pos="2400300" algn="l"/>
              </a:tabLst>
            </a:pPr>
            <a:r>
              <a:rPr lang="en-US" altLang="en-US" sz="1800" dirty="0"/>
              <a:t>Other numbers have repeating bit representations</a:t>
            </a:r>
          </a:p>
          <a:p>
            <a:pPr>
              <a:lnSpc>
                <a:spcPct val="80000"/>
              </a:lnSpc>
              <a:tabLst>
                <a:tab pos="2400300" algn="l"/>
              </a:tabLst>
            </a:pPr>
            <a:r>
              <a:rPr lang="en-US" altLang="en-US" sz="2000" dirty="0"/>
              <a:t>Value	Representation</a:t>
            </a:r>
          </a:p>
          <a:p>
            <a:pPr lvl="1">
              <a:lnSpc>
                <a:spcPct val="90000"/>
              </a:lnSpc>
              <a:buNone/>
              <a:tabLst>
                <a:tab pos="2400300" algn="l"/>
              </a:tabLst>
            </a:pPr>
            <a:r>
              <a:rPr lang="en-US" altLang="en-US" sz="1800" dirty="0"/>
              <a:t>1/3	</a:t>
            </a:r>
            <a:r>
              <a:rPr lang="en-US" altLang="en-US" sz="1800" dirty="0">
                <a:latin typeface="Courier New" panose="02070309020205020404" pitchFamily="49" charset="0"/>
              </a:rPr>
              <a:t>0.0101010101[01]…</a:t>
            </a:r>
            <a:r>
              <a:rPr lang="en-US" altLang="en-US" sz="1800" baseline="-25000" dirty="0">
                <a:latin typeface="Courier New" panose="02070309020205020404" pitchFamily="49" charset="0"/>
              </a:rPr>
              <a:t>2</a:t>
            </a:r>
            <a:endParaRPr lang="en-US" altLang="en-US" sz="1800" dirty="0">
              <a:latin typeface="Courier New" panose="02070309020205020404" pitchFamily="49" charset="0"/>
            </a:endParaRPr>
          </a:p>
          <a:p>
            <a:pPr lvl="1">
              <a:lnSpc>
                <a:spcPct val="90000"/>
              </a:lnSpc>
              <a:buNone/>
              <a:tabLst>
                <a:tab pos="2400300" algn="l"/>
              </a:tabLst>
            </a:pPr>
            <a:r>
              <a:rPr lang="en-US" altLang="en-US" sz="1800" dirty="0"/>
              <a:t>1/5	</a:t>
            </a:r>
            <a:r>
              <a:rPr lang="en-US" altLang="en-US" sz="1800" dirty="0">
                <a:latin typeface="Courier New" panose="02070309020205020404" pitchFamily="49" charset="0"/>
              </a:rPr>
              <a:t>0.001100110011[0011]…</a:t>
            </a:r>
            <a:r>
              <a:rPr lang="en-US" altLang="en-US" sz="1800" baseline="-25000" dirty="0">
                <a:latin typeface="Courier New" panose="02070309020205020404" pitchFamily="49" charset="0"/>
              </a:rPr>
              <a:t>2</a:t>
            </a:r>
          </a:p>
          <a:p>
            <a:pPr lvl="1">
              <a:lnSpc>
                <a:spcPct val="90000"/>
              </a:lnSpc>
              <a:buNone/>
              <a:tabLst>
                <a:tab pos="2400300" algn="l"/>
              </a:tabLst>
            </a:pPr>
            <a:r>
              <a:rPr lang="en-US" altLang="en-US" sz="1800" dirty="0"/>
              <a:t>1/10	</a:t>
            </a:r>
            <a:r>
              <a:rPr lang="en-US" altLang="en-US" sz="1800" dirty="0">
                <a:latin typeface="Courier New" panose="02070309020205020404" pitchFamily="49" charset="0"/>
              </a:rPr>
              <a:t>0.0001100110011[0011]…</a:t>
            </a:r>
            <a:r>
              <a:rPr lang="en-US" altLang="en-US" sz="1800" baseline="-25000" dirty="0">
                <a:latin typeface="Courier New" panose="02070309020205020404" pitchFamily="49" charset="0"/>
              </a:rPr>
              <a:t>2</a:t>
            </a:r>
            <a:endParaRPr lang="en-US" altLang="en-US" sz="1800" b="0" dirty="0"/>
          </a:p>
          <a:p>
            <a:pPr lvl="1">
              <a:lnSpc>
                <a:spcPct val="90000"/>
              </a:lnSpc>
              <a:buNone/>
              <a:tabLst>
                <a:tab pos="2400300" algn="l"/>
              </a:tabLst>
            </a:pPr>
            <a:endParaRPr lang="en-US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E40FC4-37FC-9943-AF99-E5ACC80EE131}"/>
              </a:ext>
            </a:extLst>
          </p:cNvPr>
          <p:cNvSpPr txBox="1"/>
          <p:nvPr/>
        </p:nvSpPr>
        <p:spPr>
          <a:xfrm>
            <a:off x="-88900" y="6534834"/>
            <a:ext cx="75651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mat"/>
                <a:ea typeface="+mn-ea"/>
                <a:cs typeface="+mn-cs"/>
              </a:rPr>
              <a:t>From: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mat"/>
                <a:ea typeface="+mn-ea"/>
                <a:cs typeface="+mn-cs"/>
                <a:hlinkClick r:id="rId2"/>
              </a:rPr>
              <a:t> www.cs.cmu.edu/afs/cs/academic/class/15213-s01/lectures/class10.ppt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Udima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79655231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>
            <a:extLst>
              <a:ext uri="{FF2B5EF4-FFF2-40B4-BE49-F238E27FC236}">
                <a16:creationId xmlns:a16="http://schemas.microsoft.com/office/drawing/2014/main" id="{719415FF-35D1-BF4B-9A35-BB24E1B76A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400" dirty="0"/>
              <a:t>Numerical Form</a:t>
            </a:r>
          </a:p>
          <a:p>
            <a:pPr lvl="1">
              <a:lnSpc>
                <a:spcPct val="90000"/>
              </a:lnSpc>
            </a:pPr>
            <a:r>
              <a:rPr lang="en-US" altLang="en-US" sz="2000" b="0" dirty="0">
                <a:solidFill>
                  <a:schemeClr val="hlink"/>
                </a:solidFill>
                <a:latin typeface="Times" pitchFamily="2" charset="0"/>
              </a:rPr>
              <a:t>–</a:t>
            </a:r>
            <a:r>
              <a:rPr lang="en-US" altLang="en-US" sz="2000" b="0" dirty="0">
                <a:solidFill>
                  <a:schemeClr val="hlink"/>
                </a:solidFill>
              </a:rPr>
              <a:t>1</a:t>
            </a:r>
            <a:r>
              <a:rPr lang="en-US" altLang="en-US" sz="2000" b="0" i="1" baseline="30000" dirty="0">
                <a:solidFill>
                  <a:schemeClr val="hlink"/>
                </a:solidFill>
              </a:rPr>
              <a:t>s</a:t>
            </a:r>
            <a:r>
              <a:rPr lang="en-US" altLang="en-US" sz="2000" b="0" i="1" dirty="0">
                <a:solidFill>
                  <a:schemeClr val="hlink"/>
                </a:solidFill>
              </a:rPr>
              <a:t> M  </a:t>
            </a:r>
            <a:r>
              <a:rPr lang="en-US" altLang="en-US" sz="2000" b="0" dirty="0">
                <a:solidFill>
                  <a:schemeClr val="hlink"/>
                </a:solidFill>
              </a:rPr>
              <a:t>2</a:t>
            </a:r>
            <a:r>
              <a:rPr lang="en-US" altLang="en-US" sz="2000" b="0" i="1" baseline="30000" dirty="0">
                <a:solidFill>
                  <a:schemeClr val="hlink"/>
                </a:solidFill>
              </a:rPr>
              <a:t>E</a:t>
            </a:r>
          </a:p>
          <a:p>
            <a:pPr lvl="2">
              <a:lnSpc>
                <a:spcPct val="90000"/>
              </a:lnSpc>
            </a:pPr>
            <a:r>
              <a:rPr lang="en-US" altLang="en-US" sz="1800" dirty="0">
                <a:solidFill>
                  <a:schemeClr val="tx1"/>
                </a:solidFill>
              </a:rPr>
              <a:t>Sign bit </a:t>
            </a:r>
            <a:r>
              <a:rPr lang="en-US" altLang="en-US" sz="1800" i="1" dirty="0">
                <a:solidFill>
                  <a:schemeClr val="hlink"/>
                </a:solidFill>
              </a:rPr>
              <a:t>s</a:t>
            </a:r>
            <a:r>
              <a:rPr lang="en-US" altLang="en-US" sz="1800" dirty="0">
                <a:solidFill>
                  <a:schemeClr val="tx1"/>
                </a:solidFill>
              </a:rPr>
              <a:t> determines whether number is negative or positive</a:t>
            </a:r>
          </a:p>
          <a:p>
            <a:pPr lvl="2">
              <a:lnSpc>
                <a:spcPct val="90000"/>
              </a:lnSpc>
            </a:pPr>
            <a:r>
              <a:rPr lang="en-US" altLang="en-US" sz="1800" dirty="0">
                <a:solidFill>
                  <a:schemeClr val="tx1"/>
                </a:solidFill>
              </a:rPr>
              <a:t>Significand </a:t>
            </a:r>
            <a:r>
              <a:rPr lang="en-US" altLang="en-US" sz="1800" i="1" dirty="0">
                <a:solidFill>
                  <a:schemeClr val="hlink"/>
                </a:solidFill>
              </a:rPr>
              <a:t>M  </a:t>
            </a:r>
            <a:r>
              <a:rPr lang="en-US" altLang="en-US" sz="1800" dirty="0">
                <a:solidFill>
                  <a:schemeClr val="tx1"/>
                </a:solidFill>
              </a:rPr>
              <a:t>normally a fractional value in range [1.0,2.0).</a:t>
            </a:r>
          </a:p>
          <a:p>
            <a:pPr lvl="2">
              <a:lnSpc>
                <a:spcPct val="90000"/>
              </a:lnSpc>
            </a:pPr>
            <a:r>
              <a:rPr lang="en-US" altLang="en-US" sz="1800" dirty="0">
                <a:solidFill>
                  <a:schemeClr val="tx1"/>
                </a:solidFill>
              </a:rPr>
              <a:t>Exponent </a:t>
            </a:r>
            <a:r>
              <a:rPr lang="en-US" altLang="en-US" sz="1800" i="1" dirty="0">
                <a:solidFill>
                  <a:schemeClr val="hlink"/>
                </a:solidFill>
              </a:rPr>
              <a:t>E</a:t>
            </a:r>
            <a:r>
              <a:rPr lang="en-US" altLang="en-US" sz="1800" dirty="0">
                <a:solidFill>
                  <a:schemeClr val="tx1"/>
                </a:solidFill>
              </a:rPr>
              <a:t> weights value by power of two</a:t>
            </a:r>
          </a:p>
          <a:p>
            <a:pPr>
              <a:lnSpc>
                <a:spcPct val="80000"/>
              </a:lnSpc>
            </a:pPr>
            <a:r>
              <a:rPr lang="en-US" altLang="en-US" sz="2400" dirty="0"/>
              <a:t>Encoding</a:t>
            </a:r>
          </a:p>
          <a:p>
            <a:pPr>
              <a:lnSpc>
                <a:spcPct val="80000"/>
              </a:lnSpc>
            </a:pPr>
            <a:endParaRPr lang="en-US" altLang="en-US" sz="2400" dirty="0"/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MSB is sign bit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 err="1">
                <a:latin typeface="Courier New" panose="02070309020205020404" pitchFamily="49" charset="0"/>
              </a:rPr>
              <a:t>exp</a:t>
            </a:r>
            <a:r>
              <a:rPr lang="en-US" altLang="en-US" sz="2000" dirty="0"/>
              <a:t> field encodes </a:t>
            </a:r>
            <a:r>
              <a:rPr lang="en-US" altLang="en-US" sz="2000" i="1" dirty="0">
                <a:solidFill>
                  <a:schemeClr val="hlink"/>
                </a:solidFill>
              </a:rPr>
              <a:t>E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 err="1">
                <a:latin typeface="Courier New" panose="02070309020205020404" pitchFamily="49" charset="0"/>
              </a:rPr>
              <a:t>frac</a:t>
            </a:r>
            <a:r>
              <a:rPr lang="en-US" altLang="en-US" sz="2000" dirty="0"/>
              <a:t> field encodes </a:t>
            </a:r>
            <a:r>
              <a:rPr lang="en-US" altLang="en-US" sz="2000" i="1" dirty="0">
                <a:solidFill>
                  <a:schemeClr val="hlink"/>
                </a:solidFill>
              </a:rPr>
              <a:t>M </a:t>
            </a:r>
            <a:endParaRPr lang="en-US" altLang="en-US" sz="2000" dirty="0"/>
          </a:p>
          <a:p>
            <a:pPr>
              <a:lnSpc>
                <a:spcPct val="80000"/>
              </a:lnSpc>
            </a:pPr>
            <a:r>
              <a:rPr lang="en-US" altLang="en-US" sz="2400" dirty="0"/>
              <a:t>Sizes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Single precision: 8 </a:t>
            </a:r>
            <a:r>
              <a:rPr lang="en-US" altLang="en-US" sz="2000" dirty="0" err="1">
                <a:latin typeface="Courier New" panose="02070309020205020404" pitchFamily="49" charset="0"/>
              </a:rPr>
              <a:t>exp</a:t>
            </a:r>
            <a:r>
              <a:rPr lang="en-US" altLang="en-US" sz="2000" dirty="0"/>
              <a:t> bits, 23 </a:t>
            </a:r>
            <a:r>
              <a:rPr lang="en-US" altLang="en-US" sz="2000" dirty="0" err="1">
                <a:latin typeface="Courier New" panose="02070309020205020404" pitchFamily="49" charset="0"/>
              </a:rPr>
              <a:t>frac</a:t>
            </a:r>
            <a:r>
              <a:rPr lang="en-US" altLang="en-US" sz="2000" dirty="0"/>
              <a:t> bits</a:t>
            </a:r>
          </a:p>
          <a:p>
            <a:pPr lvl="2">
              <a:lnSpc>
                <a:spcPct val="90000"/>
              </a:lnSpc>
            </a:pPr>
            <a:r>
              <a:rPr lang="en-US" altLang="en-US" sz="1800" dirty="0"/>
              <a:t>32 bits total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Double precision: 11 </a:t>
            </a:r>
            <a:r>
              <a:rPr lang="en-US" altLang="en-US" sz="2000" dirty="0" err="1">
                <a:latin typeface="Courier New" panose="02070309020205020404" pitchFamily="49" charset="0"/>
              </a:rPr>
              <a:t>exp</a:t>
            </a:r>
            <a:r>
              <a:rPr lang="en-US" altLang="en-US" sz="2000" dirty="0"/>
              <a:t> bits, 52 </a:t>
            </a:r>
            <a:r>
              <a:rPr lang="en-US" altLang="en-US" sz="2000" dirty="0" err="1">
                <a:latin typeface="Courier New" panose="02070309020205020404" pitchFamily="49" charset="0"/>
              </a:rPr>
              <a:t>frac</a:t>
            </a:r>
            <a:r>
              <a:rPr lang="en-US" altLang="en-US" sz="2000" dirty="0"/>
              <a:t> bits</a:t>
            </a:r>
          </a:p>
          <a:p>
            <a:pPr lvl="2">
              <a:lnSpc>
                <a:spcPct val="90000"/>
              </a:lnSpc>
            </a:pPr>
            <a:r>
              <a:rPr lang="en-US" altLang="en-US" sz="1800" dirty="0"/>
              <a:t>64 bits total</a:t>
            </a:r>
          </a:p>
        </p:txBody>
      </p:sp>
      <p:sp>
        <p:nvSpPr>
          <p:cNvPr id="7170" name="Rectangle 2">
            <a:extLst>
              <a:ext uri="{FF2B5EF4-FFF2-40B4-BE49-F238E27FC236}">
                <a16:creationId xmlns:a16="http://schemas.microsoft.com/office/drawing/2014/main" id="{3BA3E7DF-089B-7E4A-9E75-3DECDC722A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32100" y="304800"/>
            <a:ext cx="6629400" cy="573088"/>
          </a:xfrm>
          <a:noFill/>
          <a:ln/>
        </p:spPr>
        <p:txBody>
          <a:bodyPr/>
          <a:lstStyle/>
          <a:p>
            <a:r>
              <a:rPr lang="en-US" altLang="en-US"/>
              <a:t>Floating Point Representation</a:t>
            </a:r>
          </a:p>
        </p:txBody>
      </p:sp>
      <p:grpSp>
        <p:nvGrpSpPr>
          <p:cNvPr id="7175" name="Group 7">
            <a:extLst>
              <a:ext uri="{FF2B5EF4-FFF2-40B4-BE49-F238E27FC236}">
                <a16:creationId xmlns:a16="http://schemas.microsoft.com/office/drawing/2014/main" id="{0A4BDDE3-1AA6-4B40-97E8-C5E8F9FC0D00}"/>
              </a:ext>
            </a:extLst>
          </p:cNvPr>
          <p:cNvGrpSpPr>
            <a:grpSpLocks/>
          </p:cNvGrpSpPr>
          <p:nvPr/>
        </p:nvGrpSpPr>
        <p:grpSpPr bwMode="auto">
          <a:xfrm>
            <a:off x="2819400" y="3048000"/>
            <a:ext cx="6985000" cy="355600"/>
            <a:chOff x="824" y="2120"/>
            <a:chExt cx="4400" cy="224"/>
          </a:xfrm>
        </p:grpSpPr>
        <p:sp>
          <p:nvSpPr>
            <p:cNvPr id="7172" name="Rectangle 4">
              <a:extLst>
                <a:ext uri="{FF2B5EF4-FFF2-40B4-BE49-F238E27FC236}">
                  <a16:creationId xmlns:a16="http://schemas.microsoft.com/office/drawing/2014/main" id="{C9AE335E-1ABC-0F49-842D-4AAD56F9DB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4" y="2120"/>
              <a:ext cx="224" cy="22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s</a:t>
              </a:r>
            </a:p>
          </p:txBody>
        </p:sp>
        <p:sp>
          <p:nvSpPr>
            <p:cNvPr id="7173" name="Rectangle 5">
              <a:extLst>
                <a:ext uri="{FF2B5EF4-FFF2-40B4-BE49-F238E27FC236}">
                  <a16:creationId xmlns:a16="http://schemas.microsoft.com/office/drawing/2014/main" id="{63D03156-0711-9A41-8295-781E2C89C0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4" y="2120"/>
              <a:ext cx="1328" cy="22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exp</a:t>
              </a:r>
            </a:p>
          </p:txBody>
        </p:sp>
        <p:sp>
          <p:nvSpPr>
            <p:cNvPr id="7174" name="Rectangle 6">
              <a:extLst>
                <a:ext uri="{FF2B5EF4-FFF2-40B4-BE49-F238E27FC236}">
                  <a16:creationId xmlns:a16="http://schemas.microsoft.com/office/drawing/2014/main" id="{F3035E5B-FB55-CF43-B9E9-99F58C5358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8" y="2120"/>
              <a:ext cx="2816" cy="22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+mn-cs"/>
                </a:rPr>
                <a:t>frac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9A7DE0BD-266E-6141-A2BF-0DDDB0F2777D}"/>
              </a:ext>
            </a:extLst>
          </p:cNvPr>
          <p:cNvSpPr txBox="1"/>
          <p:nvPr/>
        </p:nvSpPr>
        <p:spPr>
          <a:xfrm>
            <a:off x="-88900" y="6534834"/>
            <a:ext cx="75651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mat"/>
                <a:ea typeface="+mn-ea"/>
                <a:cs typeface="+mn-cs"/>
              </a:rPr>
              <a:t>From: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Udimat"/>
                <a:ea typeface="+mn-ea"/>
                <a:cs typeface="+mn-cs"/>
                <a:hlinkClick r:id="rId2"/>
              </a:rPr>
              <a:t> www.cs.cmu.edu/afs/cs/academic/class/15213-s01/lectures/class10.ppt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Udimat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071BF1-B944-664F-AF3E-5C89A32B0399}"/>
              </a:ext>
            </a:extLst>
          </p:cNvPr>
          <p:cNvSpPr txBox="1"/>
          <p:nvPr/>
        </p:nvSpPr>
        <p:spPr>
          <a:xfrm>
            <a:off x="7030995" y="4584357"/>
            <a:ext cx="3421852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Mantissa = Fraction </a:t>
            </a:r>
          </a:p>
        </p:txBody>
      </p:sp>
    </p:spTree>
    <p:extLst>
      <p:ext uri="{BB962C8B-B14F-4D97-AF65-F5344CB8AC3E}">
        <p14:creationId xmlns:p14="http://schemas.microsoft.com/office/powerpoint/2010/main" val="1876324604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2_Powerpoint_FINAL">
  <a:themeElements>
    <a:clrScheme name="2_Powerpoint_FINA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Powerpoint_FINAL">
      <a:majorFont>
        <a:latin typeface="AUdimat"/>
        <a:ea typeface=""/>
        <a:cs typeface=""/>
      </a:majorFont>
      <a:minorFont>
        <a:latin typeface="AUdim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Powerpoint_FIN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owerpoint_FINA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owerpoint_FINA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owerpoint_FINA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owerpoint_FINA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owerpoint_FINA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owerpoint_FINA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owerpoint_FINA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owerpoint_FINA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owerpoint_FINA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owerpoint_FINA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owerpoint_FINA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3_Powerpoint_FINAL">
  <a:themeElements>
    <a:clrScheme name="1_Powerpoint_FINA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Powerpoint_FINAL">
      <a:majorFont>
        <a:latin typeface="AUdimat"/>
        <a:ea typeface=""/>
        <a:cs typeface="Arial"/>
      </a:majorFont>
      <a:minorFont>
        <a:latin typeface="AUdimat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Powerpoint_FIN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owerpoint_FINA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owerpoint_FINA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owerpoint_FINA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owerpoint_FINA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owerpoint_FINA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owerpoint_FINA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owerpoint_FINA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owerpoint_FINA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owerpoint_FINA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owerpoint_FINA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owerpoint_FINA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10119</TotalTime>
  <Words>2226</Words>
  <Application>Microsoft Macintosh PowerPoint</Application>
  <PresentationFormat>Widescreen</PresentationFormat>
  <Paragraphs>335</Paragraphs>
  <Slides>25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AUdimat</vt:lpstr>
      <vt:lpstr>Courier New</vt:lpstr>
      <vt:lpstr>Helvetica</vt:lpstr>
      <vt:lpstr>Symbol</vt:lpstr>
      <vt:lpstr>Times</vt:lpstr>
      <vt:lpstr>2_Powerpoint_FINAL</vt:lpstr>
      <vt:lpstr>3_Powerpoint_FINAL</vt:lpstr>
      <vt:lpstr>Equation</vt:lpstr>
      <vt:lpstr>CS3220 Processor Design</vt:lpstr>
      <vt:lpstr>Fixed Point FP</vt:lpstr>
      <vt:lpstr>Fixed Point Operation</vt:lpstr>
      <vt:lpstr>Fixed Point Operation Types in real hardware </vt:lpstr>
      <vt:lpstr>Floating point </vt:lpstr>
      <vt:lpstr>IEEE Floating Point</vt:lpstr>
      <vt:lpstr>Fractional Binary Numbers</vt:lpstr>
      <vt:lpstr>Fractional Binary Number Examples</vt:lpstr>
      <vt:lpstr>Floating Point Representation</vt:lpstr>
      <vt:lpstr>“Normalized” Numeric Values</vt:lpstr>
      <vt:lpstr>Normalized Encoding Example</vt:lpstr>
      <vt:lpstr>Denormalized Values</vt:lpstr>
      <vt:lpstr>Special Values</vt:lpstr>
      <vt:lpstr>Summary of Floating Point  Real Number Encodings</vt:lpstr>
      <vt:lpstr>Tiny floating point example</vt:lpstr>
      <vt:lpstr>Values related to the exponent</vt:lpstr>
      <vt:lpstr>Dynamic Range</vt:lpstr>
      <vt:lpstr>Interesting Numbers</vt:lpstr>
      <vt:lpstr>Special Properties of Encoding</vt:lpstr>
      <vt:lpstr>FP Multiplication</vt:lpstr>
      <vt:lpstr>FP Addition</vt:lpstr>
      <vt:lpstr>New FP formats with Machine learning</vt:lpstr>
      <vt:lpstr>Different Floating Points</vt:lpstr>
      <vt:lpstr>BF16 </vt:lpstr>
      <vt:lpstr>Pros of Low-precision computing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Kim, Hyesoon</dc:creator>
  <cp:lastModifiedBy>Kim, Hyesoon</cp:lastModifiedBy>
  <cp:revision>17</cp:revision>
  <dcterms:created xsi:type="dcterms:W3CDTF">2021-03-01T19:24:44Z</dcterms:created>
  <dcterms:modified xsi:type="dcterms:W3CDTF">2021-03-10T14:03:31Z</dcterms:modified>
</cp:coreProperties>
</file>