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0" r:id="rId1"/>
    <p:sldMasterId id="2147484222" r:id="rId2"/>
    <p:sldMasterId id="2147484234" r:id="rId3"/>
  </p:sldMasterIdLst>
  <p:notesMasterIdLst>
    <p:notesMasterId r:id="rId27"/>
  </p:notesMasterIdLst>
  <p:handoutMasterIdLst>
    <p:handoutMasterId r:id="rId28"/>
  </p:handoutMasterIdLst>
  <p:sldIdLst>
    <p:sldId id="704" r:id="rId4"/>
    <p:sldId id="701" r:id="rId5"/>
    <p:sldId id="702" r:id="rId6"/>
    <p:sldId id="703" r:id="rId7"/>
    <p:sldId id="332" r:id="rId8"/>
    <p:sldId id="669" r:id="rId9"/>
    <p:sldId id="723" r:id="rId10"/>
    <p:sldId id="683" r:id="rId11"/>
    <p:sldId id="722" r:id="rId12"/>
    <p:sldId id="724" r:id="rId13"/>
    <p:sldId id="731" r:id="rId14"/>
    <p:sldId id="732" r:id="rId15"/>
    <p:sldId id="725" r:id="rId16"/>
    <p:sldId id="726" r:id="rId17"/>
    <p:sldId id="727" r:id="rId18"/>
    <p:sldId id="728" r:id="rId19"/>
    <p:sldId id="729" r:id="rId20"/>
    <p:sldId id="714" r:id="rId21"/>
    <p:sldId id="715" r:id="rId22"/>
    <p:sldId id="730" r:id="rId23"/>
    <p:sldId id="717" r:id="rId24"/>
    <p:sldId id="712" r:id="rId25"/>
    <p:sldId id="70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/>
    <p:restoredTop sz="91604"/>
  </p:normalViewPr>
  <p:slideViewPr>
    <p:cSldViewPr showGuides="1">
      <p:cViewPr>
        <p:scale>
          <a:sx n="169" d="100"/>
          <a:sy n="169" d="100"/>
        </p:scale>
        <p:origin x="1160" y="776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86FB86-BF68-814F-A11A-CAA4F2F05457}" type="datetimeFigureOut">
              <a:rPr lang="en-US"/>
              <a:pPr>
                <a:defRPr/>
              </a:pPr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16DD7C-ADAD-8140-9851-179934FF1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AA586D07-AE7F-3F47-A478-6E1D0A887AC9}" type="datetime1">
              <a:rPr lang="en-US" altLang="x-none"/>
              <a:pPr>
                <a:defRPr/>
              </a:pPr>
              <a:t>1/17/21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8D08244-DC8E-3F47-8567-0F37CA105DC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370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28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787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70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6788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08996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23574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9842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89618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2926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029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4218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127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7668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729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399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0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688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824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40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803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368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08244-DC8E-3F47-8567-0F37CA105DC8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91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D78E9-1693-044F-AD81-A00DAC3C6F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656893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93E5D-D6DA-594F-A5A8-675AC48379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70473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5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F3853-3849-F74A-858A-0FF70628373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6447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E0BAC-D2CE-A640-8ADD-3F79705352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150734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A53C6-DD9F-6E4B-916C-8338753E77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1514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1D23E-6006-A147-B143-2E4085E7AB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97178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453A9-DF57-1D47-9762-41AED261633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04306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0AFC3-F91A-9F41-84D0-D49153F0D9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16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94B4F-3997-974E-BCF4-64833935A3F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09761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E38A9-2DFE-6740-9095-91BFFB062B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2734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CA597-F0B3-DB4C-BA6E-7470FC65961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0411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95D53-C0A4-AF46-A15F-B58D477B3D9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334282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5A90-DDAC-0446-9591-AC9FB9F092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15015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320E2-5402-CB43-8903-9789C152EEC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3780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8B8AA-E38E-1E47-AA67-957CD904C85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60421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55325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959290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693045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5" y="1303339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9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6185023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048239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911022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33051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C7D0A-65ED-5E4D-9E13-32B9129B3C5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747183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406243"/>
      </p:ext>
    </p:extLst>
  </p:cSld>
  <p:clrMapOvr>
    <a:masterClrMapping/>
  </p:clrMapOvr>
  <p:transition>
    <p:dissolv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925169"/>
      </p:ext>
    </p:extLst>
  </p:cSld>
  <p:clrMapOvr>
    <a:masterClrMapping/>
  </p:clrMapOvr>
  <p:transition>
    <p:dissolv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18650"/>
      </p:ext>
    </p:extLst>
  </p:cSld>
  <p:clrMapOvr>
    <a:masterClrMapping/>
  </p:clrMapOvr>
  <p:transition>
    <p:dissolv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5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5917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5" y="1303339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9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5FE16-2064-CF4B-83AF-C37484C835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51895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6EC96-DEDD-A142-B24D-C80340A408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29154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93836-2FB6-254D-A34F-5AB1CACEDC3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6129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8F980-9058-804C-9176-AC289C27BF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4848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FFAAC-FB1F-EC48-A1E3-A2F47726D21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73761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69FE-AACC-DC49-BC60-1BC79C7C569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1759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j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rgbClr val="808080"/>
                </a:solidFill>
                <a:latin typeface="AUdimat" charset="0"/>
              </a:defRPr>
            </a:lvl1pPr>
          </a:lstStyle>
          <a:p>
            <a:pPr>
              <a:defRPr/>
            </a:pPr>
            <a:fld id="{A3D6FC83-387D-4844-B256-D0444B9C9BD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Udimat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Udimat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Udimat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Udimat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j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rgbClr val="808080"/>
                </a:solidFill>
                <a:latin typeface="AUdimat" charset="0"/>
              </a:defRPr>
            </a:lvl1pPr>
          </a:lstStyle>
          <a:p>
            <a:pPr>
              <a:defRPr/>
            </a:pPr>
            <a:fld id="{5C5218B5-1098-AD4E-B7BD-514987D351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p:transition>
    <p:dissolv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ea typeface="ＭＳ Ｐゴシック" charset="-128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8"/>
            <a:ext cx="7227888" cy="708025"/>
          </a:xfrm>
          <a:ln>
            <a:miter lim="800000"/>
            <a:headEnd/>
            <a:tailEnd/>
          </a:ln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3200" dirty="0">
                <a:solidFill>
                  <a:srgbClr val="0070C0"/>
                </a:solidFill>
                <a:ea typeface="+mj-ea"/>
              </a:rPr>
              <a:t>CS3220 Processor Design</a:t>
            </a:r>
            <a:endParaRPr lang="en-US" sz="3200" dirty="0">
              <a:ln w="11430"/>
              <a:solidFill>
                <a:srgbClr val="0070C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ea typeface="+mj-ea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343400"/>
            <a:ext cx="4267200" cy="2057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x-none" sz="2000" dirty="0"/>
              <a:t>Prof. </a:t>
            </a:r>
            <a:r>
              <a:rPr lang="en-US" altLang="x-none" sz="2000" dirty="0" err="1"/>
              <a:t>Hyesoon</a:t>
            </a:r>
            <a:r>
              <a:rPr lang="en-US" altLang="x-none" sz="2000" dirty="0"/>
              <a:t> Kim </a:t>
            </a:r>
          </a:p>
          <a:p>
            <a:pPr marL="0" indent="0" eaLnBrk="1" hangingPunct="1">
              <a:buFontTx/>
              <a:buNone/>
            </a:pPr>
            <a:endParaRPr lang="en-US" altLang="x-none" sz="2000" dirty="0"/>
          </a:p>
          <a:p>
            <a:pPr marL="0" indent="0" eaLnBrk="1" hangingPunct="1">
              <a:buFontTx/>
              <a:buNone/>
            </a:pPr>
            <a:endParaRPr lang="en-US" altLang="x-none" sz="2000" dirty="0"/>
          </a:p>
          <a:p>
            <a:pPr marL="0" indent="0" eaLnBrk="1" hangingPunct="1">
              <a:buFontTx/>
              <a:buNone/>
            </a:pPr>
            <a:endParaRPr lang="en-US" altLang="x-none" sz="2000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9B83-B6B6-C84B-AD0A-7F0EEBA9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1BDC-285D-1C49-AC9C-53CEA5D9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data forwarding? </a:t>
            </a:r>
          </a:p>
          <a:p>
            <a:pPr lvl="1"/>
            <a:r>
              <a:rPr lang="en-US" dirty="0"/>
              <a:t>We don’t recommend for this assignment. </a:t>
            </a:r>
          </a:p>
          <a:p>
            <a:pPr lvl="1"/>
            <a:r>
              <a:rPr lang="en-US" dirty="0"/>
              <a:t>Data forwarding will change the performance behavior significantly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C848C-17A2-034F-AE81-DB3682781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0225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BCED7D-924F-DB4D-A27B-FBD529BB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Latches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58432F-4C6B-DC44-B939-F37AF076F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D03A6-1F43-934C-A496-5D1AF95BF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04158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22263" y="317501"/>
            <a:ext cx="8229600" cy="7588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aramond" charset="0"/>
                <a:ea typeface="+mj-ea"/>
              </a:rPr>
              <a:t>An Example LC-3b Pipeline</a:t>
            </a: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886371-F3DA-314B-82BA-2F9DF5448C7B}" type="slidenum"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x-none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490663"/>
            <a:ext cx="874395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4531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2BD0-0A5F-434A-97DF-7B8ACFD4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2DB0-014C-DB46-8DF4-3F3B9F1A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Latch vs. combination logic </a:t>
            </a:r>
          </a:p>
          <a:p>
            <a:pPr lvl="1"/>
            <a:r>
              <a:rPr lang="en-US" dirty="0"/>
              <a:t>Latch: Holds a value. Out value will be available after a new clock.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3A8C7-8BAC-A744-8AD2-2066FDB7DD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22A7E6C-7FEF-0F42-A9A8-72220D439A44}"/>
              </a:ext>
            </a:extLst>
          </p:cNvPr>
          <p:cNvSpPr/>
          <p:nvPr/>
        </p:nvSpPr>
        <p:spPr>
          <a:xfrm>
            <a:off x="785789" y="4564980"/>
            <a:ext cx="2895600" cy="11374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Combinational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B8141-A009-004E-8D19-8FCD5F8403EB}"/>
              </a:ext>
            </a:extLst>
          </p:cNvPr>
          <p:cNvSpPr/>
          <p:nvPr/>
        </p:nvSpPr>
        <p:spPr>
          <a:xfrm>
            <a:off x="5041002" y="4373991"/>
            <a:ext cx="1207397" cy="13410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E8886A-466A-F344-BCD2-B47D096F8593}"/>
              </a:ext>
            </a:extLst>
          </p:cNvPr>
          <p:cNvCxnSpPr/>
          <p:nvPr/>
        </p:nvCxnSpPr>
        <p:spPr>
          <a:xfrm>
            <a:off x="3644901" y="51337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0E2F25-1DAD-1641-A92D-2954249F6D0B}"/>
              </a:ext>
            </a:extLst>
          </p:cNvPr>
          <p:cNvCxnSpPr/>
          <p:nvPr/>
        </p:nvCxnSpPr>
        <p:spPr>
          <a:xfrm>
            <a:off x="6248399" y="504449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10721-7C75-0340-8280-901F512C552D}"/>
              </a:ext>
            </a:extLst>
          </p:cNvPr>
          <p:cNvSpPr txBox="1"/>
          <p:nvPr/>
        </p:nvSpPr>
        <p:spPr>
          <a:xfrm>
            <a:off x="2757393" y="58594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C7366C7-5176-AB46-8CD4-160C8D662A11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3390900" y="5714998"/>
            <a:ext cx="2253801" cy="329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B20BA9-9A98-594E-B4DF-712DB675C8D5}"/>
              </a:ext>
            </a:extLst>
          </p:cNvPr>
          <p:cNvSpPr txBox="1"/>
          <p:nvPr/>
        </p:nvSpPr>
        <p:spPr>
          <a:xfrm>
            <a:off x="4068715" y="468050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&lt;in&gt;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1315B-49C2-C948-835E-E75A0CD5A3E9}"/>
              </a:ext>
            </a:extLst>
          </p:cNvPr>
          <p:cNvSpPr txBox="1"/>
          <p:nvPr/>
        </p:nvSpPr>
        <p:spPr>
          <a:xfrm>
            <a:off x="6379006" y="512499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&lt;out&gt;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D3A382-6801-434D-8F30-3D575B27FD2F}"/>
              </a:ext>
            </a:extLst>
          </p:cNvPr>
          <p:cNvGrpSpPr/>
          <p:nvPr/>
        </p:nvGrpSpPr>
        <p:grpSpPr>
          <a:xfrm>
            <a:off x="1797098" y="2773054"/>
            <a:ext cx="6487807" cy="376235"/>
            <a:chOff x="884797" y="3214687"/>
            <a:chExt cx="4497726" cy="37623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1B6C491-D9C2-A34D-82E2-8EA9A0D52FC2}"/>
                </a:ext>
              </a:extLst>
            </p:cNvPr>
            <p:cNvCxnSpPr/>
            <p:nvPr/>
          </p:nvCxnSpPr>
          <p:spPr>
            <a:xfrm flipV="1">
              <a:off x="1447800" y="3217384"/>
              <a:ext cx="0" cy="370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EAEB97-D126-B344-BEB5-25563379E7CA}"/>
                </a:ext>
              </a:extLst>
            </p:cNvPr>
            <p:cNvCxnSpPr/>
            <p:nvPr/>
          </p:nvCxnSpPr>
          <p:spPr>
            <a:xfrm flipV="1">
              <a:off x="2010803" y="3217384"/>
              <a:ext cx="0" cy="370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2BF176-752F-344D-A20F-F4DA19FD3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7800" y="3217384"/>
              <a:ext cx="5630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FBAB2F1-C0ED-304E-BA1C-7FF5E8B54C4D}"/>
                </a:ext>
              </a:extLst>
            </p:cNvPr>
            <p:cNvGrpSpPr/>
            <p:nvPr/>
          </p:nvGrpSpPr>
          <p:grpSpPr>
            <a:xfrm rot="10800000">
              <a:off x="2010803" y="3217384"/>
              <a:ext cx="563003" cy="370840"/>
              <a:chOff x="1494397" y="2699383"/>
              <a:chExt cx="563003" cy="37084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733DC8A-79BB-9E41-A75B-4E409BA3804B}"/>
                  </a:ext>
                </a:extLst>
              </p:cNvPr>
              <p:cNvCxnSpPr/>
              <p:nvPr/>
            </p:nvCxnSpPr>
            <p:spPr>
              <a:xfrm flipV="1">
                <a:off x="1494397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31149AB-4581-FB48-8B2D-7AEA16C0DA28}"/>
                  </a:ext>
                </a:extLst>
              </p:cNvPr>
              <p:cNvCxnSpPr/>
              <p:nvPr/>
            </p:nvCxnSpPr>
            <p:spPr>
              <a:xfrm flipV="1">
                <a:off x="2057400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C8CF913-463F-5240-B69C-2CD1A4579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4397" y="2699383"/>
                <a:ext cx="5630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B240DDA-DE59-2741-8F79-45AD08C7857F}"/>
                </a:ext>
              </a:extLst>
            </p:cNvPr>
            <p:cNvGrpSpPr/>
            <p:nvPr/>
          </p:nvGrpSpPr>
          <p:grpSpPr>
            <a:xfrm>
              <a:off x="2570630" y="3214687"/>
              <a:ext cx="563003" cy="370840"/>
              <a:chOff x="1494397" y="2699383"/>
              <a:chExt cx="563003" cy="37084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7985D8C-114D-D043-BFA2-50F0ADCA87AD}"/>
                  </a:ext>
                </a:extLst>
              </p:cNvPr>
              <p:cNvCxnSpPr/>
              <p:nvPr/>
            </p:nvCxnSpPr>
            <p:spPr>
              <a:xfrm flipV="1">
                <a:off x="1494397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F57A05F-7595-6B46-BA68-E26F39BE3EFD}"/>
                  </a:ext>
                </a:extLst>
              </p:cNvPr>
              <p:cNvCxnSpPr/>
              <p:nvPr/>
            </p:nvCxnSpPr>
            <p:spPr>
              <a:xfrm flipV="1">
                <a:off x="2057400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A8EA2E8-84E6-4746-87DC-07AE4F179C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4397" y="2699383"/>
                <a:ext cx="5630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F7A6AB1-54DD-D647-811D-076CFDCE2336}"/>
                </a:ext>
              </a:extLst>
            </p:cNvPr>
            <p:cNvGrpSpPr/>
            <p:nvPr/>
          </p:nvGrpSpPr>
          <p:grpSpPr>
            <a:xfrm>
              <a:off x="3697405" y="3220082"/>
              <a:ext cx="563003" cy="370840"/>
              <a:chOff x="1494397" y="2699383"/>
              <a:chExt cx="563003" cy="37084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CA9CB75-68A3-544B-880E-8DF603078D3C}"/>
                  </a:ext>
                </a:extLst>
              </p:cNvPr>
              <p:cNvCxnSpPr/>
              <p:nvPr/>
            </p:nvCxnSpPr>
            <p:spPr>
              <a:xfrm flipV="1">
                <a:off x="1494397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A8843D4-07E5-9046-AFB7-DFFDE485E3DF}"/>
                  </a:ext>
                </a:extLst>
              </p:cNvPr>
              <p:cNvCxnSpPr/>
              <p:nvPr/>
            </p:nvCxnSpPr>
            <p:spPr>
              <a:xfrm flipV="1">
                <a:off x="2057400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3798D30-FCC6-1245-A2FA-9DD1E144E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4397" y="2699383"/>
                <a:ext cx="5630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4C413AD-B212-3143-8EE1-B602AA50FCD4}"/>
                </a:ext>
              </a:extLst>
            </p:cNvPr>
            <p:cNvGrpSpPr/>
            <p:nvPr/>
          </p:nvGrpSpPr>
          <p:grpSpPr>
            <a:xfrm rot="10800000">
              <a:off x="3130457" y="3220082"/>
              <a:ext cx="563003" cy="370840"/>
              <a:chOff x="1494397" y="2699383"/>
              <a:chExt cx="563003" cy="37084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73F77F9-E39A-9F4E-841C-73AC060AD583}"/>
                  </a:ext>
                </a:extLst>
              </p:cNvPr>
              <p:cNvCxnSpPr/>
              <p:nvPr/>
            </p:nvCxnSpPr>
            <p:spPr>
              <a:xfrm flipV="1">
                <a:off x="1494397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400900D-D677-9047-B7D0-B360211FF91F}"/>
                  </a:ext>
                </a:extLst>
              </p:cNvPr>
              <p:cNvCxnSpPr/>
              <p:nvPr/>
            </p:nvCxnSpPr>
            <p:spPr>
              <a:xfrm flipV="1">
                <a:off x="2057400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4292AC5-44C9-B645-A42F-EFCC2C1731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4397" y="2699383"/>
                <a:ext cx="5630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A69C89C-90DD-294A-89E1-08F9DD67942E}"/>
                </a:ext>
              </a:extLst>
            </p:cNvPr>
            <p:cNvGrpSpPr/>
            <p:nvPr/>
          </p:nvGrpSpPr>
          <p:grpSpPr>
            <a:xfrm rot="10800000">
              <a:off x="4256517" y="3217384"/>
              <a:ext cx="563003" cy="370840"/>
              <a:chOff x="1494397" y="2699383"/>
              <a:chExt cx="563003" cy="370840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7B266B4-B599-5E47-9CEF-24F0FF4AA396}"/>
                  </a:ext>
                </a:extLst>
              </p:cNvPr>
              <p:cNvCxnSpPr/>
              <p:nvPr/>
            </p:nvCxnSpPr>
            <p:spPr>
              <a:xfrm flipV="1">
                <a:off x="1494397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77C8CF9-1F65-6C47-A27F-29A458A479CC}"/>
                  </a:ext>
                </a:extLst>
              </p:cNvPr>
              <p:cNvCxnSpPr/>
              <p:nvPr/>
            </p:nvCxnSpPr>
            <p:spPr>
              <a:xfrm flipV="1">
                <a:off x="2057400" y="2699383"/>
                <a:ext cx="0" cy="3708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7F2FB6-9513-7046-9391-020BDC88AA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4397" y="2699383"/>
                <a:ext cx="5630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11DD314-B23D-2E47-BF08-30BE9E3B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9520" y="3215796"/>
              <a:ext cx="5630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FA3F8A-5FFD-3144-BDEE-7471C2A38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797" y="3581400"/>
              <a:ext cx="5630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1BD9DB0-8F8C-F64B-8B74-53FA0B05555F}"/>
              </a:ext>
            </a:extLst>
          </p:cNvPr>
          <p:cNvSpPr txBox="1"/>
          <p:nvPr/>
        </p:nvSpPr>
        <p:spPr>
          <a:xfrm>
            <a:off x="1067188" y="28647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F82DE7FD-D531-AE4F-BCC4-59D83800F596}"/>
              </a:ext>
            </a:extLst>
          </p:cNvPr>
          <p:cNvSpPr/>
          <p:nvPr/>
        </p:nvSpPr>
        <p:spPr>
          <a:xfrm>
            <a:off x="2574847" y="3770945"/>
            <a:ext cx="1619642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1" name="Hexagon 100">
            <a:extLst>
              <a:ext uri="{FF2B5EF4-FFF2-40B4-BE49-F238E27FC236}">
                <a16:creationId xmlns:a16="http://schemas.microsoft.com/office/drawing/2014/main" id="{777609D0-5B86-3645-A9B8-5B78FC74FEE6}"/>
              </a:ext>
            </a:extLst>
          </p:cNvPr>
          <p:cNvSpPr/>
          <p:nvPr/>
        </p:nvSpPr>
        <p:spPr>
          <a:xfrm>
            <a:off x="1801678" y="3196576"/>
            <a:ext cx="1589221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8DC835-79E3-EC4C-9C7F-291652D9B416}"/>
              </a:ext>
            </a:extLst>
          </p:cNvPr>
          <p:cNvSpPr txBox="1"/>
          <p:nvPr/>
        </p:nvSpPr>
        <p:spPr>
          <a:xfrm>
            <a:off x="1054006" y="334551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6E81AD6-4F00-6848-932F-D0EDF05530B0}"/>
              </a:ext>
            </a:extLst>
          </p:cNvPr>
          <p:cNvSpPr txBox="1"/>
          <p:nvPr/>
        </p:nvSpPr>
        <p:spPr>
          <a:xfrm>
            <a:off x="1067188" y="38914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EEFD4312-07D9-5544-B48E-A4443F02D0C5}"/>
              </a:ext>
            </a:extLst>
          </p:cNvPr>
          <p:cNvSpPr/>
          <p:nvPr/>
        </p:nvSpPr>
        <p:spPr>
          <a:xfrm>
            <a:off x="3384668" y="3180538"/>
            <a:ext cx="1317553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30BF14DF-9791-304C-B218-C3199A8EFD4A}"/>
              </a:ext>
            </a:extLst>
          </p:cNvPr>
          <p:cNvSpPr/>
          <p:nvPr/>
        </p:nvSpPr>
        <p:spPr>
          <a:xfrm>
            <a:off x="4727956" y="3180538"/>
            <a:ext cx="346916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048B7A83-652C-D24E-9ECE-AF89F2256065}"/>
              </a:ext>
            </a:extLst>
          </p:cNvPr>
          <p:cNvSpPr/>
          <p:nvPr/>
        </p:nvSpPr>
        <p:spPr>
          <a:xfrm>
            <a:off x="5077308" y="3193115"/>
            <a:ext cx="346916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83AF966D-B50B-104F-A65C-32DAD99F0F22}"/>
              </a:ext>
            </a:extLst>
          </p:cNvPr>
          <p:cNvSpPr/>
          <p:nvPr/>
        </p:nvSpPr>
        <p:spPr>
          <a:xfrm>
            <a:off x="5460409" y="3193115"/>
            <a:ext cx="787989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B43F7CB9-6F36-7A4E-BCD4-3EBEDFA02295}"/>
              </a:ext>
            </a:extLst>
          </p:cNvPr>
          <p:cNvSpPr/>
          <p:nvPr/>
        </p:nvSpPr>
        <p:spPr>
          <a:xfrm>
            <a:off x="6248398" y="3193115"/>
            <a:ext cx="1828413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2845F97D-341F-6340-BD4F-7849D4AF6E6E}"/>
              </a:ext>
            </a:extLst>
          </p:cNvPr>
          <p:cNvSpPr/>
          <p:nvPr/>
        </p:nvSpPr>
        <p:spPr>
          <a:xfrm>
            <a:off x="4172657" y="3744301"/>
            <a:ext cx="1633600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2C6D2D6E-8D11-7E46-ABF9-88982E7D3A9C}"/>
              </a:ext>
            </a:extLst>
          </p:cNvPr>
          <p:cNvSpPr/>
          <p:nvPr/>
        </p:nvSpPr>
        <p:spPr>
          <a:xfrm>
            <a:off x="5848492" y="3732785"/>
            <a:ext cx="1619642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BD317E97-D948-DE40-83D3-72161AE17091}"/>
              </a:ext>
            </a:extLst>
          </p:cNvPr>
          <p:cNvSpPr/>
          <p:nvPr/>
        </p:nvSpPr>
        <p:spPr>
          <a:xfrm>
            <a:off x="7460260" y="3744301"/>
            <a:ext cx="1619642" cy="55821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BA484DF-59A0-AC4F-9A89-D74033E1625A}"/>
              </a:ext>
            </a:extLst>
          </p:cNvPr>
          <p:cNvCxnSpPr>
            <a:cxnSpLocks/>
            <a:endCxn id="99" idx="3"/>
          </p:cNvCxnSpPr>
          <p:nvPr/>
        </p:nvCxnSpPr>
        <p:spPr>
          <a:xfrm>
            <a:off x="1896686" y="4050054"/>
            <a:ext cx="678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8BAC768-7CB6-A042-908E-BAD6E18CFCB5}"/>
              </a:ext>
            </a:extLst>
          </p:cNvPr>
          <p:cNvSpPr txBox="1"/>
          <p:nvPr/>
        </p:nvSpPr>
        <p:spPr>
          <a:xfrm>
            <a:off x="-1611" y="6499661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example is based on positive edge clock </a:t>
            </a:r>
          </a:p>
        </p:txBody>
      </p:sp>
    </p:spTree>
    <p:extLst>
      <p:ext uri="{BB962C8B-B14F-4D97-AF65-F5344CB8AC3E}">
        <p14:creationId xmlns:p14="http://schemas.microsoft.com/office/powerpoint/2010/main" val="18269682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C58F-2243-944A-AA15-2BDD6559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pipeline stall?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781B-97D6-BC4F-9DDC-C919E3FF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#1: Send the data out back to data in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 #2: Have an ” enable” signal and set “0” into a write enable signal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AE796-43DC-E342-90FD-A2B19840C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8603B-D4CC-D24A-8B19-A75012D16534}"/>
              </a:ext>
            </a:extLst>
          </p:cNvPr>
          <p:cNvSpPr/>
          <p:nvPr/>
        </p:nvSpPr>
        <p:spPr>
          <a:xfrm>
            <a:off x="3043474" y="2069117"/>
            <a:ext cx="670142" cy="76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Latch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EDF686A5-7C7D-6042-8A4D-5739EB3109AA}"/>
              </a:ext>
            </a:extLst>
          </p:cNvPr>
          <p:cNvSpPr/>
          <p:nvPr/>
        </p:nvSpPr>
        <p:spPr>
          <a:xfrm rot="5400000">
            <a:off x="2033153" y="2243001"/>
            <a:ext cx="827938" cy="45673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A0223-9B0B-6246-9B9C-97AC1AB09653}"/>
              </a:ext>
            </a:extLst>
          </p:cNvPr>
          <p:cNvSpPr txBox="1"/>
          <p:nvPr/>
        </p:nvSpPr>
        <p:spPr>
          <a:xfrm>
            <a:off x="2141778" y="233849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7CF3C-694F-2048-80A3-181B8D0D73E6}"/>
              </a:ext>
            </a:extLst>
          </p:cNvPr>
          <p:cNvCxnSpPr>
            <a:cxnSpLocks/>
          </p:cNvCxnSpPr>
          <p:nvPr/>
        </p:nvCxnSpPr>
        <p:spPr>
          <a:xfrm>
            <a:off x="1547669" y="2677692"/>
            <a:ext cx="669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8FA85-81C3-2647-A68A-7549D8E223AA}"/>
              </a:ext>
            </a:extLst>
          </p:cNvPr>
          <p:cNvSpPr txBox="1"/>
          <p:nvPr/>
        </p:nvSpPr>
        <p:spPr>
          <a:xfrm>
            <a:off x="990600" y="25720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88B17-CABC-1D48-BF68-7987035E6FB1}"/>
              </a:ext>
            </a:extLst>
          </p:cNvPr>
          <p:cNvCxnSpPr>
            <a:cxnSpLocks/>
          </p:cNvCxnSpPr>
          <p:nvPr/>
        </p:nvCxnSpPr>
        <p:spPr>
          <a:xfrm>
            <a:off x="3713615" y="2452550"/>
            <a:ext cx="669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FA4028-2E4C-9544-B2EC-535FFC4C9B7E}"/>
              </a:ext>
            </a:extLst>
          </p:cNvPr>
          <p:cNvSpPr txBox="1"/>
          <p:nvPr/>
        </p:nvSpPr>
        <p:spPr>
          <a:xfrm>
            <a:off x="4382780" y="230373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0F49A-8011-7A46-A446-7E8CFB1D7EC1}"/>
              </a:ext>
            </a:extLst>
          </p:cNvPr>
          <p:cNvSpPr/>
          <p:nvPr/>
        </p:nvSpPr>
        <p:spPr>
          <a:xfrm>
            <a:off x="4048197" y="2426404"/>
            <a:ext cx="33401" cy="261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A5FA9-AD9A-A74F-8F0B-0EBB110CC356}"/>
              </a:ext>
            </a:extLst>
          </p:cNvPr>
          <p:cNvSpPr/>
          <p:nvPr/>
        </p:nvSpPr>
        <p:spPr>
          <a:xfrm>
            <a:off x="2194628" y="2198359"/>
            <a:ext cx="33401" cy="261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C9350AE-BB75-074C-A022-99C519B03CF1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V="1">
            <a:off x="3022277" y="1383783"/>
            <a:ext cx="214972" cy="1870270"/>
          </a:xfrm>
          <a:prstGeom prst="bentConnector4">
            <a:avLst>
              <a:gd name="adj1" fmla="val 267846"/>
              <a:gd name="adj2" fmla="val 124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2B5F81-DB01-7B41-B0D8-2D874946DE67}"/>
              </a:ext>
            </a:extLst>
          </p:cNvPr>
          <p:cNvCxnSpPr>
            <a:cxnSpLocks/>
          </p:cNvCxnSpPr>
          <p:nvPr/>
        </p:nvCxnSpPr>
        <p:spPr>
          <a:xfrm flipV="1">
            <a:off x="2439650" y="2835984"/>
            <a:ext cx="0" cy="62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5A172A-9FEB-374B-B4C8-93F26E58807A}"/>
              </a:ext>
            </a:extLst>
          </p:cNvPr>
          <p:cNvCxnSpPr>
            <a:cxnSpLocks/>
          </p:cNvCxnSpPr>
          <p:nvPr/>
        </p:nvCxnSpPr>
        <p:spPr>
          <a:xfrm flipV="1">
            <a:off x="3378544" y="2835984"/>
            <a:ext cx="0" cy="62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57DA58-1F00-6043-A13E-CE2B41E4F268}"/>
              </a:ext>
            </a:extLst>
          </p:cNvPr>
          <p:cNvSpPr txBox="1"/>
          <p:nvPr/>
        </p:nvSpPr>
        <p:spPr>
          <a:xfrm>
            <a:off x="2221136" y="344207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A84BB3-BD9E-E046-8D3C-D6AF9A11C1E9}"/>
              </a:ext>
            </a:extLst>
          </p:cNvPr>
          <p:cNvSpPr txBox="1"/>
          <p:nvPr/>
        </p:nvSpPr>
        <p:spPr>
          <a:xfrm>
            <a:off x="3160030" y="339265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clk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E545F7-B6E4-AF43-AD94-2C71277AAC2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53538" y="2452551"/>
            <a:ext cx="38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3266FA7-6801-0940-9F66-DB06AF57732A}"/>
              </a:ext>
            </a:extLst>
          </p:cNvPr>
          <p:cNvSpPr/>
          <p:nvPr/>
        </p:nvSpPr>
        <p:spPr>
          <a:xfrm>
            <a:off x="3043474" y="4994266"/>
            <a:ext cx="670142" cy="76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598AA6-BCE8-9E49-8938-EA0BCD2D20C9}"/>
              </a:ext>
            </a:extLst>
          </p:cNvPr>
          <p:cNvCxnSpPr>
            <a:cxnSpLocks/>
          </p:cNvCxnSpPr>
          <p:nvPr/>
        </p:nvCxnSpPr>
        <p:spPr>
          <a:xfrm flipV="1">
            <a:off x="3378544" y="5761133"/>
            <a:ext cx="0" cy="62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A9E027-BB22-5740-BCE5-74D43C1ACE1C}"/>
              </a:ext>
            </a:extLst>
          </p:cNvPr>
          <p:cNvSpPr txBox="1"/>
          <p:nvPr/>
        </p:nvSpPr>
        <p:spPr>
          <a:xfrm>
            <a:off x="3160030" y="631780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clk</a:t>
            </a:r>
            <a:endParaRPr lang="en-US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C5B77F-65A6-BD49-B8E6-86ABBBF3F78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53538" y="5377700"/>
            <a:ext cx="38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45A203-98DD-4447-8245-ED123E37D302}"/>
              </a:ext>
            </a:extLst>
          </p:cNvPr>
          <p:cNvSpPr txBox="1"/>
          <p:nvPr/>
        </p:nvSpPr>
        <p:spPr>
          <a:xfrm>
            <a:off x="1738151" y="512973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D5B8A5-1304-6247-97B7-3259E9FBA5D5}"/>
              </a:ext>
            </a:extLst>
          </p:cNvPr>
          <p:cNvCxnSpPr>
            <a:cxnSpLocks/>
          </p:cNvCxnSpPr>
          <p:nvPr/>
        </p:nvCxnSpPr>
        <p:spPr>
          <a:xfrm>
            <a:off x="2653538" y="5747032"/>
            <a:ext cx="38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EA1B987-CA98-D745-8AB7-0A0414E3EB95}"/>
              </a:ext>
            </a:extLst>
          </p:cNvPr>
          <p:cNvSpPr txBox="1"/>
          <p:nvPr/>
        </p:nvSpPr>
        <p:spPr>
          <a:xfrm>
            <a:off x="1723759" y="555491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28241605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C58F-2243-944A-AA15-2BDD6559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flush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781B-97D6-BC4F-9DDC-C919E3FF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AE796-43DC-E342-90FD-A2B19840C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8603B-D4CC-D24A-8B19-A75012D16534}"/>
              </a:ext>
            </a:extLst>
          </p:cNvPr>
          <p:cNvSpPr/>
          <p:nvPr/>
        </p:nvSpPr>
        <p:spPr>
          <a:xfrm>
            <a:off x="4610100" y="2364797"/>
            <a:ext cx="1207397" cy="134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Latch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EDF686A5-7C7D-6042-8A4D-5739EB3109AA}"/>
              </a:ext>
            </a:extLst>
          </p:cNvPr>
          <p:cNvSpPr/>
          <p:nvPr/>
        </p:nvSpPr>
        <p:spPr>
          <a:xfrm rot="5400000">
            <a:off x="2811751" y="2656755"/>
            <a:ext cx="1447800" cy="82290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A0223-9B0B-6246-9B9C-97AC1AB09653}"/>
              </a:ext>
            </a:extLst>
          </p:cNvPr>
          <p:cNvSpPr txBox="1"/>
          <p:nvPr/>
        </p:nvSpPr>
        <p:spPr>
          <a:xfrm>
            <a:off x="3186837" y="28835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7CF3C-694F-2048-80A3-181B8D0D73E6}"/>
              </a:ext>
            </a:extLst>
          </p:cNvPr>
          <p:cNvCxnSpPr>
            <a:cxnSpLocks/>
          </p:cNvCxnSpPr>
          <p:nvPr/>
        </p:nvCxnSpPr>
        <p:spPr>
          <a:xfrm>
            <a:off x="1915102" y="3429000"/>
            <a:ext cx="1205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8FA85-81C3-2647-A68A-7549D8E223AA}"/>
              </a:ext>
            </a:extLst>
          </p:cNvPr>
          <p:cNvSpPr txBox="1"/>
          <p:nvPr/>
        </p:nvSpPr>
        <p:spPr>
          <a:xfrm>
            <a:off x="911428" y="3244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D88B17-CABC-1D48-BF68-7987035E6FB1}"/>
              </a:ext>
            </a:extLst>
          </p:cNvPr>
          <p:cNvCxnSpPr>
            <a:cxnSpLocks/>
          </p:cNvCxnSpPr>
          <p:nvPr/>
        </p:nvCxnSpPr>
        <p:spPr>
          <a:xfrm>
            <a:off x="5817497" y="3035298"/>
            <a:ext cx="1205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FA4028-2E4C-9544-B2EC-535FFC4C9B7E}"/>
              </a:ext>
            </a:extLst>
          </p:cNvPr>
          <p:cNvSpPr txBox="1"/>
          <p:nvPr/>
        </p:nvSpPr>
        <p:spPr>
          <a:xfrm>
            <a:off x="7023134" y="277507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0F49A-8011-7A46-A446-7E8CFB1D7EC1}"/>
              </a:ext>
            </a:extLst>
          </p:cNvPr>
          <p:cNvSpPr/>
          <p:nvPr/>
        </p:nvSpPr>
        <p:spPr>
          <a:xfrm>
            <a:off x="6420315" y="2989578"/>
            <a:ext cx="6017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A5FA9-AD9A-A74F-8F0B-0EBB110CC356}"/>
              </a:ext>
            </a:extLst>
          </p:cNvPr>
          <p:cNvSpPr/>
          <p:nvPr/>
        </p:nvSpPr>
        <p:spPr>
          <a:xfrm>
            <a:off x="3080731" y="2590800"/>
            <a:ext cx="6017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C9350AE-BB75-074C-A022-99C519B03CF1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16200000" flipV="1">
            <a:off x="4577609" y="1116782"/>
            <a:ext cx="375918" cy="3369674"/>
          </a:xfrm>
          <a:prstGeom prst="bentConnector4">
            <a:avLst>
              <a:gd name="adj1" fmla="val 267846"/>
              <a:gd name="adj2" fmla="val 124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2B5F81-DB01-7B41-B0D8-2D874946DE67}"/>
              </a:ext>
            </a:extLst>
          </p:cNvPr>
          <p:cNvCxnSpPr>
            <a:cxnSpLocks/>
          </p:cNvCxnSpPr>
          <p:nvPr/>
        </p:nvCxnSpPr>
        <p:spPr>
          <a:xfrm flipV="1">
            <a:off x="3522188" y="3705803"/>
            <a:ext cx="0" cy="109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5A172A-9FEB-374B-B4C8-93F26E58807A}"/>
              </a:ext>
            </a:extLst>
          </p:cNvPr>
          <p:cNvCxnSpPr>
            <a:cxnSpLocks/>
          </p:cNvCxnSpPr>
          <p:nvPr/>
        </p:nvCxnSpPr>
        <p:spPr>
          <a:xfrm flipV="1">
            <a:off x="5232362" y="4083469"/>
            <a:ext cx="0" cy="109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57DA58-1F00-6043-A13E-CE2B41E4F268}"/>
              </a:ext>
            </a:extLst>
          </p:cNvPr>
          <p:cNvSpPr txBox="1"/>
          <p:nvPr/>
        </p:nvSpPr>
        <p:spPr>
          <a:xfrm>
            <a:off x="3128490" y="47656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A84BB3-BD9E-E046-8D3C-D6AF9A11C1E9}"/>
              </a:ext>
            </a:extLst>
          </p:cNvPr>
          <p:cNvSpPr txBox="1"/>
          <p:nvPr/>
        </p:nvSpPr>
        <p:spPr>
          <a:xfrm>
            <a:off x="4805998" y="517735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E545F7-B6E4-AF43-AD94-2C71277AAC2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07551" y="3035300"/>
            <a:ext cx="702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61A12-6E46-CC42-808B-D3846177AC00}"/>
              </a:ext>
            </a:extLst>
          </p:cNvPr>
          <p:cNvSpPr/>
          <p:nvPr/>
        </p:nvSpPr>
        <p:spPr>
          <a:xfrm>
            <a:off x="4606027" y="3693803"/>
            <a:ext cx="1205627" cy="389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3635142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02F0-97B6-D341-BBC2-2BC77C7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Pipeline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6146-F51B-F346-8903-B20AB6ED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700768"/>
            <a:ext cx="7678738" cy="758826"/>
          </a:xfrm>
        </p:spPr>
        <p:txBody>
          <a:bodyPr/>
          <a:lstStyle/>
          <a:p>
            <a:r>
              <a:rPr lang="en-US" dirty="0"/>
              <a:t>PC (register) : holds a value to indicate where to fetch </a:t>
            </a:r>
          </a:p>
          <a:p>
            <a:r>
              <a:rPr lang="en-US" dirty="0"/>
              <a:t>W/o branch, </a:t>
            </a:r>
            <a:r>
              <a:rPr lang="en-US" dirty="0" err="1"/>
              <a:t>next_pc</a:t>
            </a:r>
            <a:r>
              <a:rPr lang="en-US" dirty="0"/>
              <a:t> = </a:t>
            </a:r>
            <a:r>
              <a:rPr lang="en-US" dirty="0" err="1"/>
              <a:t>current_pc</a:t>
            </a:r>
            <a:r>
              <a:rPr lang="en-US" dirty="0"/>
              <a:t> + </a:t>
            </a:r>
            <a:r>
              <a:rPr lang="en-US" dirty="0" err="1"/>
              <a:t>instruction_size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CF624-FB41-BE4A-85ED-EDAF76BD1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01166-C741-AC4D-9A39-F02F6A145070}"/>
              </a:ext>
            </a:extLst>
          </p:cNvPr>
          <p:cNvSpPr/>
          <p:nvPr/>
        </p:nvSpPr>
        <p:spPr>
          <a:xfrm>
            <a:off x="2358999" y="2256544"/>
            <a:ext cx="16764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I-cache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31E0-C474-C041-AFBA-6A74E3BEDC0E}"/>
              </a:ext>
            </a:extLst>
          </p:cNvPr>
          <p:cNvSpPr/>
          <p:nvPr/>
        </p:nvSpPr>
        <p:spPr>
          <a:xfrm>
            <a:off x="495300" y="1536141"/>
            <a:ext cx="1143000" cy="45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70584-DFBB-6848-88F2-C74D5CD222FF}"/>
              </a:ext>
            </a:extLst>
          </p:cNvPr>
          <p:cNvSpPr/>
          <p:nvPr/>
        </p:nvSpPr>
        <p:spPr>
          <a:xfrm>
            <a:off x="6214148" y="2057797"/>
            <a:ext cx="1981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CEA5EA-B222-234F-A5DC-A326511DB275}"/>
              </a:ext>
            </a:extLst>
          </p:cNvPr>
          <p:cNvSpPr/>
          <p:nvPr/>
        </p:nvSpPr>
        <p:spPr>
          <a:xfrm>
            <a:off x="6214148" y="2523244"/>
            <a:ext cx="1981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C9E34-574E-BF47-AA96-19D36D8EF6AD}"/>
              </a:ext>
            </a:extLst>
          </p:cNvPr>
          <p:cNvSpPr/>
          <p:nvPr/>
        </p:nvSpPr>
        <p:spPr>
          <a:xfrm>
            <a:off x="6214148" y="2988691"/>
            <a:ext cx="1981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37FA1-86A5-BF47-878C-8CDB174183F3}"/>
              </a:ext>
            </a:extLst>
          </p:cNvPr>
          <p:cNvSpPr/>
          <p:nvPr/>
        </p:nvSpPr>
        <p:spPr>
          <a:xfrm>
            <a:off x="5955843" y="1644462"/>
            <a:ext cx="2596020" cy="20131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DDB58-0927-074A-9E7A-4EB25F32B3CC}"/>
              </a:ext>
            </a:extLst>
          </p:cNvPr>
          <p:cNvSpPr txBox="1"/>
          <p:nvPr/>
        </p:nvSpPr>
        <p:spPr>
          <a:xfrm>
            <a:off x="6621223" y="13033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Latch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6ADFF-9E87-0B4D-90B0-DC17B27F42A6}"/>
              </a:ext>
            </a:extLst>
          </p:cNvPr>
          <p:cNvSpPr txBox="1"/>
          <p:nvPr/>
        </p:nvSpPr>
        <p:spPr>
          <a:xfrm>
            <a:off x="5313295" y="39251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D6F294F-A316-BB45-AAFB-C9BCF4D543C5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V="1">
            <a:off x="5946802" y="3657600"/>
            <a:ext cx="1307051" cy="452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D59CAD2-AB91-C54A-8D9B-762F3E25A838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215621" y="1845313"/>
            <a:ext cx="994556" cy="1292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68C5350-CC45-4045-99CD-45130C92BFD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035399" y="2286397"/>
            <a:ext cx="2178749" cy="694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07B2E4-7F41-3F4E-B546-36D7537B587E}"/>
              </a:ext>
            </a:extLst>
          </p:cNvPr>
          <p:cNvSpPr txBox="1"/>
          <p:nvPr/>
        </p:nvSpPr>
        <p:spPr>
          <a:xfrm>
            <a:off x="-72930" y="276802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C51A9F4-3CE3-C149-8D6C-BCE50B0F72F3}"/>
              </a:ext>
            </a:extLst>
          </p:cNvPr>
          <p:cNvCxnSpPr>
            <a:stCxn id="24" idx="0"/>
            <a:endCxn id="7" idx="1"/>
          </p:cNvCxnSpPr>
          <p:nvPr/>
        </p:nvCxnSpPr>
        <p:spPr>
          <a:xfrm rot="5400000" flipH="1" flipV="1">
            <a:off x="-131880" y="2140842"/>
            <a:ext cx="1002884" cy="251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loud 26">
            <a:extLst>
              <a:ext uri="{FF2B5EF4-FFF2-40B4-BE49-F238E27FC236}">
                <a16:creationId xmlns:a16="http://schemas.microsoft.com/office/drawing/2014/main" id="{7D8C8AE0-56D7-6741-848B-7B40571673A5}"/>
              </a:ext>
            </a:extLst>
          </p:cNvPr>
          <p:cNvSpPr/>
          <p:nvPr/>
        </p:nvSpPr>
        <p:spPr>
          <a:xfrm>
            <a:off x="2148520" y="1139988"/>
            <a:ext cx="1908201" cy="9178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PC compute logic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BE97B50-0CE8-F44A-8D72-22A36CE034F4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1066801" y="1303337"/>
            <a:ext cx="1292199" cy="232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1440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8F5F-9176-4443-ADA3-6F1DCE77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branch?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52A9C-2BEF-E849-B058-7441479E1D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A58F0-506E-BE48-9A47-ED1B473B8C41}"/>
              </a:ext>
            </a:extLst>
          </p:cNvPr>
          <p:cNvSpPr/>
          <p:nvPr/>
        </p:nvSpPr>
        <p:spPr>
          <a:xfrm>
            <a:off x="2358999" y="2264792"/>
            <a:ext cx="949474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I-cache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2D29DF-525E-4042-B5B0-277C4C030A86}"/>
              </a:ext>
            </a:extLst>
          </p:cNvPr>
          <p:cNvSpPr/>
          <p:nvPr/>
        </p:nvSpPr>
        <p:spPr>
          <a:xfrm>
            <a:off x="495300" y="1536141"/>
            <a:ext cx="1143000" cy="45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81FC3-600C-0345-AAF1-C03F3221AF3F}"/>
              </a:ext>
            </a:extLst>
          </p:cNvPr>
          <p:cNvSpPr txBox="1"/>
          <p:nvPr/>
        </p:nvSpPr>
        <p:spPr>
          <a:xfrm>
            <a:off x="3892684" y="4939894"/>
            <a:ext cx="108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71EB38F-9432-BB48-A6AE-627D3D1FC9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9451" y="4332201"/>
            <a:ext cx="1179462" cy="4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A72ED21-4729-A449-928A-B7F1DF3433DF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215621" y="1845313"/>
            <a:ext cx="994556" cy="1292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3E1CA8-B073-084C-BD1E-BD507D521487}"/>
              </a:ext>
            </a:extLst>
          </p:cNvPr>
          <p:cNvSpPr txBox="1"/>
          <p:nvPr/>
        </p:nvSpPr>
        <p:spPr>
          <a:xfrm>
            <a:off x="-72930" y="276802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C2613E3-5485-F141-B69E-CEFCF3BF9F2E}"/>
              </a:ext>
            </a:extLst>
          </p:cNvPr>
          <p:cNvCxnSpPr>
            <a:stCxn id="16" idx="0"/>
            <a:endCxn id="6" idx="1"/>
          </p:cNvCxnSpPr>
          <p:nvPr/>
        </p:nvCxnSpPr>
        <p:spPr>
          <a:xfrm rot="5400000" flipH="1" flipV="1">
            <a:off x="-131880" y="2140842"/>
            <a:ext cx="1002884" cy="251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loud 17">
            <a:extLst>
              <a:ext uri="{FF2B5EF4-FFF2-40B4-BE49-F238E27FC236}">
                <a16:creationId xmlns:a16="http://schemas.microsoft.com/office/drawing/2014/main" id="{CD99CBFE-320D-004D-AA1A-8E85F8D6BED4}"/>
              </a:ext>
            </a:extLst>
          </p:cNvPr>
          <p:cNvSpPr/>
          <p:nvPr/>
        </p:nvSpPr>
        <p:spPr>
          <a:xfrm>
            <a:off x="2070279" y="985799"/>
            <a:ext cx="1908201" cy="9178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PC compute logic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4D931DC-F9B9-654F-9D10-86B790213C1F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1066801" y="1303337"/>
            <a:ext cx="1292199" cy="232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A7E396-B77C-7640-B3AC-E2E612A966D0}"/>
              </a:ext>
            </a:extLst>
          </p:cNvPr>
          <p:cNvSpPr/>
          <p:nvPr/>
        </p:nvSpPr>
        <p:spPr>
          <a:xfrm>
            <a:off x="4175502" y="2336243"/>
            <a:ext cx="949474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703B0-4B8B-2A46-9CD5-BB5F38088634}"/>
              </a:ext>
            </a:extLst>
          </p:cNvPr>
          <p:cNvSpPr/>
          <p:nvPr/>
        </p:nvSpPr>
        <p:spPr>
          <a:xfrm>
            <a:off x="4175502" y="2874404"/>
            <a:ext cx="949474" cy="525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8B59ADBC-065D-2E46-BEF2-A01444AC1DC5}"/>
              </a:ext>
            </a:extLst>
          </p:cNvPr>
          <p:cNvSpPr/>
          <p:nvPr/>
        </p:nvSpPr>
        <p:spPr>
          <a:xfrm>
            <a:off x="5711825" y="2678448"/>
            <a:ext cx="1908201" cy="9178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 logic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6291B38-E176-F64F-813D-326B991ACEB6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 flipV="1">
            <a:off x="5124976" y="3137353"/>
            <a:ext cx="59276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6860848-4737-4648-8E84-E0E5841A3E1E}"/>
              </a:ext>
            </a:extLst>
          </p:cNvPr>
          <p:cNvCxnSpPr>
            <a:cxnSpLocks/>
          </p:cNvCxnSpPr>
          <p:nvPr/>
        </p:nvCxnSpPr>
        <p:spPr>
          <a:xfrm flipV="1">
            <a:off x="7620026" y="3060143"/>
            <a:ext cx="59276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39AC98-87C7-3245-91C4-6D79FCCC8889}"/>
              </a:ext>
            </a:extLst>
          </p:cNvPr>
          <p:cNvSpPr txBox="1"/>
          <p:nvPr/>
        </p:nvSpPr>
        <p:spPr>
          <a:xfrm>
            <a:off x="7792180" y="2539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Branch?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986D88B-6652-694C-963F-0D35B3D712C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308473" y="3137354"/>
            <a:ext cx="867029" cy="2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818CA-977F-8F42-ADAB-7AE100E4E7FB}"/>
              </a:ext>
            </a:extLst>
          </p:cNvPr>
          <p:cNvSpPr/>
          <p:nvPr/>
        </p:nvSpPr>
        <p:spPr>
          <a:xfrm>
            <a:off x="3278384" y="3117372"/>
            <a:ext cx="6017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0A07A065-0555-5D40-B493-8A17C356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782" y="5315613"/>
            <a:ext cx="44196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     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cond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target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0x800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</a:rPr>
              <a:t>       add r1, r2,r3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0x804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Courier New" pitchFamily="49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target</a:t>
            </a: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sub r2,r3,r4  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0x900</a:t>
            </a:r>
            <a:endParaRPr lang="en-US" sz="2000" b="1" kern="12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460EB8-414B-5A4F-9AB0-DA859EF1EE1E}"/>
              </a:ext>
            </a:extLst>
          </p:cNvPr>
          <p:cNvSpPr txBox="1"/>
          <p:nvPr/>
        </p:nvSpPr>
        <p:spPr>
          <a:xfrm>
            <a:off x="253756" y="19526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43A726-A0DA-3641-A27F-3A2004D62743}"/>
              </a:ext>
            </a:extLst>
          </p:cNvPr>
          <p:cNvSpPr txBox="1"/>
          <p:nvPr/>
        </p:nvSpPr>
        <p:spPr>
          <a:xfrm>
            <a:off x="164758" y="11822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931434-27D2-9C46-8E65-622020737CDE}"/>
              </a:ext>
            </a:extLst>
          </p:cNvPr>
          <p:cNvSpPr txBox="1"/>
          <p:nvPr/>
        </p:nvSpPr>
        <p:spPr>
          <a:xfrm>
            <a:off x="3290032" y="3159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A753F7-1CB4-F64E-9C60-83F72963EF93}"/>
              </a:ext>
            </a:extLst>
          </p:cNvPr>
          <p:cNvSpPr txBox="1"/>
          <p:nvPr/>
        </p:nvSpPr>
        <p:spPr>
          <a:xfrm>
            <a:off x="4743803" y="29089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5E2DFE-D84A-9246-85F3-159D59CC7603}"/>
              </a:ext>
            </a:extLst>
          </p:cNvPr>
          <p:cNvSpPr txBox="1"/>
          <p:nvPr/>
        </p:nvSpPr>
        <p:spPr>
          <a:xfrm>
            <a:off x="1433391" y="1076926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47D2BE-283D-0248-98A0-F7B167CCD897}"/>
              </a:ext>
            </a:extLst>
          </p:cNvPr>
          <p:cNvSpPr txBox="1"/>
          <p:nvPr/>
        </p:nvSpPr>
        <p:spPr>
          <a:xfrm>
            <a:off x="253756" y="19526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F64BDE-ECB7-DD42-9EE2-275A4E680C31}"/>
              </a:ext>
            </a:extLst>
          </p:cNvPr>
          <p:cNvSpPr txBox="1"/>
          <p:nvPr/>
        </p:nvSpPr>
        <p:spPr>
          <a:xfrm>
            <a:off x="3270438" y="3134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C0A178-3FFF-3149-8763-0A3FF2BCCEA6}"/>
              </a:ext>
            </a:extLst>
          </p:cNvPr>
          <p:cNvSpPr/>
          <p:nvPr/>
        </p:nvSpPr>
        <p:spPr>
          <a:xfrm>
            <a:off x="4173823" y="3416145"/>
            <a:ext cx="945234" cy="367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2E8416-E6F6-7042-984A-9D018257AF85}"/>
              </a:ext>
            </a:extLst>
          </p:cNvPr>
          <p:cNvSpPr txBox="1"/>
          <p:nvPr/>
        </p:nvSpPr>
        <p:spPr>
          <a:xfrm>
            <a:off x="3514796" y="44625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Flush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9ABC63-128F-4847-98D3-3AFE402C93EC}"/>
              </a:ext>
            </a:extLst>
          </p:cNvPr>
          <p:cNvSpPr txBox="1"/>
          <p:nvPr/>
        </p:nvSpPr>
        <p:spPr>
          <a:xfrm>
            <a:off x="4780958" y="33966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C1EDFF-1F53-A241-BF81-4A86E31CABFB}"/>
              </a:ext>
            </a:extLst>
          </p:cNvPr>
          <p:cNvSpPr txBox="1"/>
          <p:nvPr/>
        </p:nvSpPr>
        <p:spPr>
          <a:xfrm>
            <a:off x="5007786" y="11803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1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0F5DBF-D539-934F-8FED-D535BF321A56}"/>
              </a:ext>
            </a:extLst>
          </p:cNvPr>
          <p:cNvSpPr txBox="1"/>
          <p:nvPr/>
        </p:nvSpPr>
        <p:spPr>
          <a:xfrm>
            <a:off x="5007786" y="11658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2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C8A38C-8511-784E-9B8F-A0DB90520937}"/>
              </a:ext>
            </a:extLst>
          </p:cNvPr>
          <p:cNvSpPr txBox="1"/>
          <p:nvPr/>
        </p:nvSpPr>
        <p:spPr>
          <a:xfrm>
            <a:off x="3978480" y="4205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2862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5 -0.02083 L 0.17934 0.12431 " pathEditMode="relative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13421 4.0740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6632 0.1736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07 0 " pathEditMode="relative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24166 -2.22222E-6 C -0.35017 -2.22222E-6 -0.48333 0.06898 -0.48333 0.125 L -0.48333 0.25 " pathEditMode="relative" rAng="0" ptsTypes="AA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-0.11481 " pathEditMode="relative" ptsTypes="AA">
                                      <p:cBhvr>
                                        <p:cTn id="7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5" grpId="0"/>
      <p:bldP spid="45" grpId="1"/>
      <p:bldP spid="47" grpId="0"/>
      <p:bldP spid="48" grpId="0"/>
      <p:bldP spid="48" grpId="1"/>
      <p:bldP spid="49" grpId="0"/>
      <p:bldP spid="49" grpId="1"/>
      <p:bldP spid="51" grpId="0"/>
      <p:bldP spid="52" grpId="0"/>
      <p:bldP spid="53" grpId="0"/>
      <p:bldP spid="53" grpId="1"/>
      <p:bldP spid="54" grpId="0"/>
      <p:bldP spid="55" grpId="0"/>
      <p:bldP spid="5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Branches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895600" y="4191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FE</a:t>
            </a: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41148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ID</a:t>
            </a: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4724400" y="41910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EX</a:t>
            </a: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57150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MEM</a:t>
            </a:r>
          </a:p>
        </p:txBody>
      </p:sp>
      <p:sp>
        <p:nvSpPr>
          <p:cNvPr id="94" name="Rectangle 48"/>
          <p:cNvSpPr>
            <a:spLocks noChangeArrowheads="1"/>
          </p:cNvSpPr>
          <p:nvPr/>
        </p:nvSpPr>
        <p:spPr bwMode="auto">
          <a:xfrm>
            <a:off x="67056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WB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3352800" y="4572000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43000" y="4583668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0x800</a:t>
            </a:r>
          </a:p>
        </p:txBody>
      </p: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4191000" y="4953000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43000" y="49530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105" name="Rectangle 9"/>
          <p:cNvSpPr>
            <a:spLocks noChangeArrowheads="1"/>
          </p:cNvSpPr>
          <p:nvPr/>
        </p:nvSpPr>
        <p:spPr bwMode="auto">
          <a:xfrm>
            <a:off x="4876800" y="53144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5715000" y="56192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6705600" y="59240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43000" y="52578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143000" y="55626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0x900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143000" y="58674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0x904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19200" y="41910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 (latch)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31240" y="49954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331240" y="53764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331240" y="56388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3331240" y="59436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168157" y="6248400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0x908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1000" y="4202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20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62000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62000" y="556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62000" y="586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3894" y="624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8600" y="4572000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28600" y="49514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28600" y="53324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28600" y="56372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28600" y="59420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8600" y="62468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28600" y="66278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35280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mul</a:t>
            </a:r>
            <a:endParaRPr lang="en-US" b="1" dirty="0"/>
          </a:p>
        </p:txBody>
      </p:sp>
      <p:sp>
        <p:nvSpPr>
          <p:cNvPr id="151" name="Cloud 150"/>
          <p:cNvSpPr/>
          <p:nvPr/>
        </p:nvSpPr>
        <p:spPr>
          <a:xfrm>
            <a:off x="4267200" y="53340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loud 151"/>
          <p:cNvSpPr/>
          <p:nvPr/>
        </p:nvSpPr>
        <p:spPr>
          <a:xfrm>
            <a:off x="4267200" y="56388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loud 152"/>
          <p:cNvSpPr/>
          <p:nvPr/>
        </p:nvSpPr>
        <p:spPr>
          <a:xfrm>
            <a:off x="4953000" y="56388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loud 154"/>
          <p:cNvSpPr/>
          <p:nvPr/>
        </p:nvSpPr>
        <p:spPr>
          <a:xfrm>
            <a:off x="4953000" y="59436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loud 155"/>
          <p:cNvSpPr/>
          <p:nvPr/>
        </p:nvSpPr>
        <p:spPr>
          <a:xfrm>
            <a:off x="5791200" y="59436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loud 158"/>
          <p:cNvSpPr/>
          <p:nvPr/>
        </p:nvSpPr>
        <p:spPr>
          <a:xfrm>
            <a:off x="5791200" y="62484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loud 159"/>
          <p:cNvSpPr/>
          <p:nvPr/>
        </p:nvSpPr>
        <p:spPr>
          <a:xfrm>
            <a:off x="6781800" y="62484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7680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pic>
        <p:nvPicPr>
          <p:cNvPr id="52" name="Content Placeholder 51" descr="pipeline_exfowa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257260"/>
            <a:ext cx="8347075" cy="2705140"/>
          </a:xfrm>
        </p:spPr>
      </p:pic>
      <p:sp>
        <p:nvSpPr>
          <p:cNvPr id="53" name="Rectangle 52"/>
          <p:cNvSpPr/>
          <p:nvPr/>
        </p:nvSpPr>
        <p:spPr>
          <a:xfrm>
            <a:off x="4191000" y="59098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16944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4000" y="3708484"/>
            <a:ext cx="684803" cy="2539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FE_stage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708A6CCA-246B-F342-B8DA-0A6E70C4F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0"/>
            <a:ext cx="44196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     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cond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target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0x800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</a:rPr>
              <a:t>       add r1, r2,r3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0x804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Courier New" pitchFamily="49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target</a:t>
            </a: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sub r2,r3,r4  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0x900</a:t>
            </a:r>
            <a:endParaRPr lang="en-US" sz="2000" b="1" kern="12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36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 animBg="1"/>
      <p:bldP spid="104" grpId="0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2" grpId="0"/>
      <p:bldP spid="113" grpId="0"/>
      <p:bldP spid="114" grpId="0"/>
      <p:bldP spid="115" grpId="0"/>
      <p:bldP spid="121" grpId="0"/>
      <p:bldP spid="124" grpId="0"/>
      <p:bldP spid="126" grpId="0"/>
      <p:bldP spid="127" grpId="0"/>
      <p:bldP spid="128" grpId="0"/>
      <p:bldP spid="129" grpId="0"/>
      <p:bldP spid="130" grpId="0"/>
      <p:bldP spid="146" grpId="0"/>
      <p:bldP spid="151" grpId="0" animBg="1"/>
      <p:bldP spid="152" grpId="0" animBg="1"/>
      <p:bldP spid="153" grpId="0" animBg="1"/>
      <p:bldP spid="155" grpId="0" animBg="1"/>
      <p:bldP spid="156" grpId="0" animBg="1"/>
      <p:bldP spid="159" grpId="0" animBg="1"/>
      <p:bldP spid="160" grpId="0" animBg="1"/>
      <p:bldP spid="56" grpId="0"/>
      <p:bldP spid="53" grpId="0"/>
      <p:bldP spid="54" grpId="0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Branches- Alt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895600" y="4191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FE</a:t>
            </a: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41148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ID</a:t>
            </a: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4724400" y="41910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EX</a:t>
            </a: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57150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MEM</a:t>
            </a:r>
          </a:p>
        </p:txBody>
      </p:sp>
      <p:sp>
        <p:nvSpPr>
          <p:cNvPr id="94" name="Rectangle 48"/>
          <p:cNvSpPr>
            <a:spLocks noChangeArrowheads="1"/>
          </p:cNvSpPr>
          <p:nvPr/>
        </p:nvSpPr>
        <p:spPr bwMode="auto">
          <a:xfrm>
            <a:off x="67056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WB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3352800" y="4572000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43000" y="4583668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0x800</a:t>
            </a:r>
          </a:p>
        </p:txBody>
      </p: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4191000" y="4953000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43000" y="49530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105" name="Rectangle 9"/>
          <p:cNvSpPr>
            <a:spLocks noChangeArrowheads="1"/>
          </p:cNvSpPr>
          <p:nvPr/>
        </p:nvSpPr>
        <p:spPr bwMode="auto">
          <a:xfrm>
            <a:off x="4876800" y="53144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5715000" y="56192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6705600" y="59240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43000" y="52578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143000" y="55626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0x904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143000" y="58674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0x908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19200" y="41910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 (latch)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31240" y="49954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331240" y="53764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4191000" y="56388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3331240" y="59436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168157" y="6248400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0x90b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1000" y="4202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20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62000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62000" y="556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62000" y="586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3894" y="624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8600" y="4572000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28600" y="49514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28600" y="53324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28600" y="56372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28600" y="59420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8600" y="62468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28600" y="66278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35280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div</a:t>
            </a:r>
            <a:endParaRPr lang="en-US" b="1" dirty="0"/>
          </a:p>
        </p:txBody>
      </p:sp>
      <p:sp>
        <p:nvSpPr>
          <p:cNvPr id="151" name="Cloud 150"/>
          <p:cNvSpPr/>
          <p:nvPr/>
        </p:nvSpPr>
        <p:spPr>
          <a:xfrm>
            <a:off x="4267200" y="53340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loud 152"/>
          <p:cNvSpPr/>
          <p:nvPr/>
        </p:nvSpPr>
        <p:spPr>
          <a:xfrm>
            <a:off x="4953000" y="56388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loud 155"/>
          <p:cNvSpPr/>
          <p:nvPr/>
        </p:nvSpPr>
        <p:spPr>
          <a:xfrm>
            <a:off x="5791200" y="59436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loud 159"/>
          <p:cNvSpPr/>
          <p:nvPr/>
        </p:nvSpPr>
        <p:spPr>
          <a:xfrm>
            <a:off x="6781800" y="62484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7680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mul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191000" y="59098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mul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16944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pic>
        <p:nvPicPr>
          <p:cNvPr id="58" name="Content Placeholder 57" descr="pipeline_exnopcfowa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143000"/>
            <a:ext cx="8347075" cy="2611617"/>
          </a:xfrm>
        </p:spPr>
      </p:pic>
      <p:sp>
        <p:nvSpPr>
          <p:cNvPr id="51" name="Rectangle 50"/>
          <p:cNvSpPr/>
          <p:nvPr/>
        </p:nvSpPr>
        <p:spPr>
          <a:xfrm>
            <a:off x="3352800" y="56388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mul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953000" y="59436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9120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676400" y="3479884"/>
            <a:ext cx="684803" cy="2539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FE_stage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6ABDAA63-1758-C046-AFFB-554D889D2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0"/>
            <a:ext cx="44196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     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cond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target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0x800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</a:rPr>
              <a:t>       add r1, r2,r3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0x804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Courier New" pitchFamily="49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target</a:t>
            </a: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sub r2,r3,r4  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0x900</a:t>
            </a:r>
            <a:endParaRPr lang="en-US" sz="2000" b="1" kern="12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903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 animBg="1"/>
      <p:bldP spid="104" grpId="0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2" grpId="0"/>
      <p:bldP spid="113" grpId="0"/>
      <p:bldP spid="114" grpId="0"/>
      <p:bldP spid="115" grpId="0"/>
      <p:bldP spid="121" grpId="0"/>
      <p:bldP spid="124" grpId="0"/>
      <p:bldP spid="126" grpId="0"/>
      <p:bldP spid="127" grpId="0"/>
      <p:bldP spid="128" grpId="0"/>
      <p:bldP spid="129" grpId="0"/>
      <p:bldP spid="130" grpId="0"/>
      <p:bldP spid="146" grpId="0"/>
      <p:bldP spid="151" grpId="0" animBg="1"/>
      <p:bldP spid="153" grpId="0" animBg="1"/>
      <p:bldP spid="156" grpId="0" animBg="1"/>
      <p:bldP spid="160" grpId="0" animBg="1"/>
      <p:bldP spid="56" grpId="0"/>
      <p:bldP spid="53" grpId="0"/>
      <p:bldP spid="54" grpId="0"/>
      <p:bldP spid="51" grpId="0"/>
      <p:bldP spid="52" grpId="0"/>
      <p:bldP spid="55" grpId="0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322263" y="317501"/>
            <a:ext cx="8229600" cy="758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aramond" charset="0"/>
                <a:ea typeface="+mj-ea"/>
              </a:rPr>
              <a:t>Pipelining the pipeline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 dirty="0">
                <a:latin typeface="Tahoma" charset="0"/>
              </a:rPr>
              <a:t>Let</a:t>
            </a:r>
            <a:r>
              <a:rPr lang="en-US" altLang="en-US" sz="2400" dirty="0">
                <a:latin typeface="Tahoma" charset="0"/>
              </a:rPr>
              <a:t>’</a:t>
            </a:r>
            <a:r>
              <a:rPr lang="en-US" altLang="x-none" sz="2400" dirty="0">
                <a:latin typeface="Tahoma" charset="0"/>
              </a:rPr>
              <a:t>s remember the single-bus </a:t>
            </a:r>
            <a:r>
              <a:rPr lang="en-US" altLang="x-none" sz="2400" dirty="0" err="1">
                <a:latin typeface="Tahoma" charset="0"/>
              </a:rPr>
              <a:t>datapath</a:t>
            </a:r>
            <a:endParaRPr lang="en-US" altLang="x-none" sz="2400" dirty="0">
              <a:latin typeface="Tahoma" charset="0"/>
            </a:endParaRPr>
          </a:p>
          <a:p>
            <a:endParaRPr lang="en-US" altLang="x-none" sz="2400" dirty="0">
              <a:latin typeface="Tahoma" charset="0"/>
            </a:endParaRPr>
          </a:p>
          <a:p>
            <a:r>
              <a:rPr lang="en-US" altLang="x-none" sz="2400" dirty="0">
                <a:latin typeface="Tahoma" charset="0"/>
              </a:rPr>
              <a:t>We</a:t>
            </a:r>
            <a:r>
              <a:rPr lang="en-US" altLang="en-US" sz="2400" dirty="0">
                <a:latin typeface="Tahoma" charset="0"/>
              </a:rPr>
              <a:t>’</a:t>
            </a:r>
            <a:r>
              <a:rPr lang="en-US" altLang="x-none" sz="2400" dirty="0">
                <a:latin typeface="Tahoma" charset="0"/>
              </a:rPr>
              <a:t>ll divide it into 5 stages</a:t>
            </a:r>
          </a:p>
          <a:p>
            <a:pPr lvl="1"/>
            <a:r>
              <a:rPr lang="en-US" altLang="x-none" sz="2000" dirty="0">
                <a:latin typeface="Tahoma" charset="0"/>
              </a:rPr>
              <a:t>Fetch</a:t>
            </a:r>
          </a:p>
          <a:p>
            <a:pPr lvl="1"/>
            <a:r>
              <a:rPr lang="en-US" altLang="x-none" sz="2000" dirty="0">
                <a:latin typeface="Tahoma" charset="0"/>
              </a:rPr>
              <a:t>Decode/RF Access</a:t>
            </a:r>
          </a:p>
          <a:p>
            <a:pPr lvl="1"/>
            <a:r>
              <a:rPr lang="en-US" altLang="x-none" sz="2000" dirty="0">
                <a:latin typeface="Tahoma" charset="0"/>
              </a:rPr>
              <a:t>Address Generation/Execute</a:t>
            </a:r>
          </a:p>
          <a:p>
            <a:pPr lvl="1"/>
            <a:r>
              <a:rPr lang="en-US" altLang="x-none" sz="2000" dirty="0">
                <a:latin typeface="Tahoma" charset="0"/>
              </a:rPr>
              <a:t>Memory</a:t>
            </a:r>
          </a:p>
          <a:p>
            <a:pPr lvl="1"/>
            <a:r>
              <a:rPr lang="en-US" altLang="x-none" sz="2000" dirty="0">
                <a:latin typeface="Tahoma" charset="0"/>
              </a:rPr>
              <a:t>Store Result</a:t>
            </a:r>
          </a:p>
          <a:p>
            <a:pPr lvl="1"/>
            <a:endParaRPr lang="en-US" altLang="x-none" sz="2000" dirty="0">
              <a:latin typeface="Tahoma" charset="0"/>
            </a:endParaRPr>
          </a:p>
          <a:p>
            <a:r>
              <a:rPr lang="en-US" altLang="x-none" sz="2400" dirty="0">
                <a:latin typeface="Tahoma" charset="0"/>
              </a:rPr>
              <a:t>Conservative handling of data and control dependences</a:t>
            </a:r>
          </a:p>
          <a:p>
            <a:pPr lvl="1"/>
            <a:r>
              <a:rPr lang="en-US" altLang="x-none" sz="2000" dirty="0">
                <a:latin typeface="Tahoma" charset="0"/>
              </a:rPr>
              <a:t>Stall on branch</a:t>
            </a:r>
          </a:p>
          <a:p>
            <a:pPr lvl="1"/>
            <a:r>
              <a:rPr lang="en-US" altLang="x-none" sz="2000" dirty="0">
                <a:latin typeface="Tahoma" charset="0"/>
              </a:rPr>
              <a:t>Stall on flow (data) dependence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BBA7E-B4DD-6246-895E-9D7209A52A9E}" type="slidenum"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x-none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974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9233-06DE-1F47-B0C1-EAF9A59A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option to choose?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C902-0BE6-9142-95DD-5CDFD0BA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to have two pipeline bubbles. </a:t>
            </a:r>
          </a:p>
          <a:p>
            <a:pPr lvl="1"/>
            <a:r>
              <a:rPr lang="en-US" dirty="0"/>
              <a:t>But how many bubbles in the pipeline is dependent on </a:t>
            </a:r>
            <a:r>
              <a:rPr lang="en-US"/>
              <a:t>your design </a:t>
            </a:r>
            <a:r>
              <a:rPr lang="en-US" dirty="0"/>
              <a:t>decision.</a:t>
            </a:r>
          </a:p>
          <a:p>
            <a:r>
              <a:rPr lang="en-US" dirty="0"/>
              <a:t>1 pipeline bubbles looks so better, why are you suggesting 2 pipeline bubbles? </a:t>
            </a:r>
          </a:p>
          <a:p>
            <a:pPr lvl="1"/>
            <a:r>
              <a:rPr lang="en-US" dirty="0"/>
              <a:t>It will increase critical path. </a:t>
            </a:r>
          </a:p>
          <a:p>
            <a:pPr lvl="1"/>
            <a:r>
              <a:rPr lang="en-US" dirty="0"/>
              <a:t>It will be a design trade-off between clock frequency vs. pipeline bubbles.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D0C8-6AAD-DA4C-9030-EA913CB13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56934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Branches: V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895600" y="4191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FE</a:t>
            </a: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41148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ID</a:t>
            </a: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4724400" y="41910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EX</a:t>
            </a: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57150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MEM</a:t>
            </a:r>
          </a:p>
        </p:txBody>
      </p:sp>
      <p:sp>
        <p:nvSpPr>
          <p:cNvPr id="94" name="Rectangle 48"/>
          <p:cNvSpPr>
            <a:spLocks noChangeArrowheads="1"/>
          </p:cNvSpPr>
          <p:nvPr/>
        </p:nvSpPr>
        <p:spPr bwMode="auto">
          <a:xfrm>
            <a:off x="67056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WB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3352800" y="4572000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43000" y="4583668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0x800</a:t>
            </a:r>
          </a:p>
        </p:txBody>
      </p: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4191000" y="4953000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43000" y="49530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105" name="Rectangle 9"/>
          <p:cNvSpPr>
            <a:spLocks noChangeArrowheads="1"/>
          </p:cNvSpPr>
          <p:nvPr/>
        </p:nvSpPr>
        <p:spPr bwMode="auto">
          <a:xfrm>
            <a:off x="4876800" y="53144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5715000" y="56192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6705600" y="59240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43000" y="52578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143000" y="55626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0x900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143000" y="58674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0x904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19200" y="41910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 (latch)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31240" y="49954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331240" y="53764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331240" y="56388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3331240" y="59436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168157" y="6248400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0x908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1000" y="4202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20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62000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62000" y="556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62000" y="586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3894" y="624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8600" y="4572000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28600" y="49514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28600" y="53324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28600" y="56372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28600" y="59420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8600" y="62468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28600" y="66278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35280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mul</a:t>
            </a:r>
            <a:endParaRPr lang="en-US" b="1" dirty="0"/>
          </a:p>
        </p:txBody>
      </p:sp>
      <p:sp>
        <p:nvSpPr>
          <p:cNvPr id="151" name="Cloud 150"/>
          <p:cNvSpPr/>
          <p:nvPr/>
        </p:nvSpPr>
        <p:spPr>
          <a:xfrm>
            <a:off x="4267200" y="53340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loud 151"/>
          <p:cNvSpPr/>
          <p:nvPr/>
        </p:nvSpPr>
        <p:spPr>
          <a:xfrm>
            <a:off x="4267200" y="56388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loud 152"/>
          <p:cNvSpPr/>
          <p:nvPr/>
        </p:nvSpPr>
        <p:spPr>
          <a:xfrm>
            <a:off x="4953000" y="56388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loud 154"/>
          <p:cNvSpPr/>
          <p:nvPr/>
        </p:nvSpPr>
        <p:spPr>
          <a:xfrm>
            <a:off x="4953000" y="59436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loud 155"/>
          <p:cNvSpPr/>
          <p:nvPr/>
        </p:nvSpPr>
        <p:spPr>
          <a:xfrm>
            <a:off x="5791200" y="59436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loud 158"/>
          <p:cNvSpPr/>
          <p:nvPr/>
        </p:nvSpPr>
        <p:spPr>
          <a:xfrm>
            <a:off x="5791200" y="62484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loud 159"/>
          <p:cNvSpPr/>
          <p:nvPr/>
        </p:nvSpPr>
        <p:spPr>
          <a:xfrm>
            <a:off x="6781800" y="62484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7680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191000" y="59098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16944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pic>
        <p:nvPicPr>
          <p:cNvPr id="55" name="Content Placeholder 54" descr="pipeline_memnopcfowa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219200"/>
            <a:ext cx="8347075" cy="2611617"/>
          </a:xfrm>
        </p:spPr>
      </p:pic>
      <p:sp>
        <p:nvSpPr>
          <p:cNvPr id="51" name="TextBox 50"/>
          <p:cNvSpPr txBox="1"/>
          <p:nvPr/>
        </p:nvSpPr>
        <p:spPr>
          <a:xfrm>
            <a:off x="1600200" y="3479884"/>
            <a:ext cx="684803" cy="2539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FE_stage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61442DF1-BF3D-8D4D-92BD-CD3C5B67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0"/>
            <a:ext cx="44196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     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cond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target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0x800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</a:rPr>
              <a:t>       add r1, r2,r3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0x804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Courier New" pitchFamily="49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target</a:t>
            </a: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sub r2,r3,r4  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0x900</a:t>
            </a:r>
            <a:endParaRPr lang="en-US" sz="2000" b="1" kern="12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110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 animBg="1"/>
      <p:bldP spid="104" grpId="0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2" grpId="0"/>
      <p:bldP spid="113" grpId="0"/>
      <p:bldP spid="114" grpId="0"/>
      <p:bldP spid="115" grpId="0"/>
      <p:bldP spid="121" grpId="0"/>
      <p:bldP spid="124" grpId="0"/>
      <p:bldP spid="126" grpId="0"/>
      <p:bldP spid="127" grpId="0"/>
      <p:bldP spid="128" grpId="0"/>
      <p:bldP spid="129" grpId="0"/>
      <p:bldP spid="130" grpId="0"/>
      <p:bldP spid="146" grpId="0"/>
      <p:bldP spid="151" grpId="0" animBg="1"/>
      <p:bldP spid="152" grpId="0" animBg="1"/>
      <p:bldP spid="153" grpId="0" animBg="1"/>
      <p:bldP spid="155" grpId="0" animBg="1"/>
      <p:bldP spid="156" grpId="0" animBg="1"/>
      <p:bldP spid="159" grpId="0" animBg="1"/>
      <p:bldP spid="160" grpId="0" animBg="1"/>
      <p:bldP spid="56" grpId="0"/>
      <p:bldP spid="53" grpId="0"/>
      <p:bldP spid="54" grpId="0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Branches: II</a:t>
            </a: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2895600" y="4191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FE</a:t>
            </a: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41148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ID</a:t>
            </a: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4724400" y="41910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EX</a:t>
            </a: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57150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MEM</a:t>
            </a:r>
          </a:p>
        </p:txBody>
      </p:sp>
      <p:sp>
        <p:nvSpPr>
          <p:cNvPr id="94" name="Rectangle 48"/>
          <p:cNvSpPr>
            <a:spLocks noChangeArrowheads="1"/>
          </p:cNvSpPr>
          <p:nvPr/>
        </p:nvSpPr>
        <p:spPr bwMode="auto">
          <a:xfrm>
            <a:off x="6705600" y="4191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AUdimat" pitchFamily="2" charset="0"/>
              </a:rPr>
              <a:t>WB</a:t>
            </a: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3352800" y="4572000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43000" y="4583668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0x800</a:t>
            </a:r>
          </a:p>
        </p:txBody>
      </p: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4191000" y="4953000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43000" y="49530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105" name="Rectangle 9"/>
          <p:cNvSpPr>
            <a:spLocks noChangeArrowheads="1"/>
          </p:cNvSpPr>
          <p:nvPr/>
        </p:nvSpPr>
        <p:spPr bwMode="auto">
          <a:xfrm>
            <a:off x="4876800" y="53144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5715000" y="56192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6705600" y="5924079"/>
            <a:ext cx="533400" cy="705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endParaRPr lang="en-US" sz="2000" b="1" kern="1200" dirty="0">
              <a:solidFill>
                <a:srgbClr val="FF0000"/>
              </a:solidFill>
              <a:latin typeface="Courier New" pitchFamily="49" charset="0"/>
              <a:ea typeface="+mn-ea"/>
              <a:cs typeface="+mn-cs"/>
            </a:endParaRPr>
          </a:p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143000" y="52578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143000" y="55626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0x804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143000" y="58674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0x900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19200" y="41910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 (latch)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331240" y="49954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331240" y="53764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331240" y="56388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3331240" y="59436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168157" y="6248400"/>
            <a:ext cx="8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0x904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620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1000" y="4202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620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62000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62000" y="556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62000" y="586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3894" y="624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8600" y="4572000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28600" y="49514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28600" y="53324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28600" y="56372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28600" y="59420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8600" y="62468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28600" y="6627812"/>
            <a:ext cx="74676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35280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add</a:t>
            </a:r>
            <a:endParaRPr lang="en-US" b="1" dirty="0"/>
          </a:p>
        </p:txBody>
      </p:sp>
      <p:sp>
        <p:nvSpPr>
          <p:cNvPr id="151" name="Cloud 150"/>
          <p:cNvSpPr/>
          <p:nvPr/>
        </p:nvSpPr>
        <p:spPr>
          <a:xfrm>
            <a:off x="4267200" y="53340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loud 151"/>
          <p:cNvSpPr/>
          <p:nvPr/>
        </p:nvSpPr>
        <p:spPr>
          <a:xfrm>
            <a:off x="4267200" y="56388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loud 152"/>
          <p:cNvSpPr/>
          <p:nvPr/>
        </p:nvSpPr>
        <p:spPr>
          <a:xfrm>
            <a:off x="4953000" y="56388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loud 153"/>
          <p:cNvSpPr/>
          <p:nvPr/>
        </p:nvSpPr>
        <p:spPr>
          <a:xfrm>
            <a:off x="4267200" y="59436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loud 154"/>
          <p:cNvSpPr/>
          <p:nvPr/>
        </p:nvSpPr>
        <p:spPr>
          <a:xfrm>
            <a:off x="4953000" y="59436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loud 155"/>
          <p:cNvSpPr/>
          <p:nvPr/>
        </p:nvSpPr>
        <p:spPr>
          <a:xfrm>
            <a:off x="5791200" y="59436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loud 157"/>
          <p:cNvSpPr/>
          <p:nvPr/>
        </p:nvSpPr>
        <p:spPr>
          <a:xfrm>
            <a:off x="4953000" y="62484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loud 158"/>
          <p:cNvSpPr/>
          <p:nvPr/>
        </p:nvSpPr>
        <p:spPr>
          <a:xfrm>
            <a:off x="5791200" y="62484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loud 159"/>
          <p:cNvSpPr/>
          <p:nvPr/>
        </p:nvSpPr>
        <p:spPr>
          <a:xfrm>
            <a:off x="6781800" y="6248400"/>
            <a:ext cx="457200" cy="304800"/>
          </a:xfrm>
          <a:prstGeom prst="cloud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Content Placeholder 54" descr="pipeline_memfowar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143000"/>
            <a:ext cx="8347075" cy="2705140"/>
          </a:xfrm>
        </p:spPr>
      </p:pic>
      <p:sp>
        <p:nvSpPr>
          <p:cNvPr id="56" name="Rectangle 55"/>
          <p:cNvSpPr/>
          <p:nvPr/>
        </p:nvSpPr>
        <p:spPr>
          <a:xfrm>
            <a:off x="4191000" y="6248400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sub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24000" y="3479884"/>
            <a:ext cx="684803" cy="2539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FE_stage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49C61890-BE3E-0241-9587-0203C65B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0"/>
            <a:ext cx="44196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     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br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600" b="1" kern="12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cond</a:t>
            </a:r>
            <a:r>
              <a:rPr lang="en-US" sz="1600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target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0x800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</a:rPr>
              <a:t>       add r1, r2,r3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0x804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Courier New" pitchFamily="49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+mn-cs"/>
              </a:rPr>
              <a:t>target</a:t>
            </a:r>
            <a:r>
              <a:rPr lang="en-US" sz="1600" b="1" kern="1200" dirty="0">
                <a:latin typeface="Courier New" pitchFamily="49" charset="0"/>
                <a:ea typeface="+mn-ea"/>
                <a:cs typeface="+mn-cs"/>
              </a:rPr>
              <a:t> sub r2,r3,r4     </a:t>
            </a:r>
            <a:r>
              <a:rPr lang="en-US" sz="1600" b="1" kern="1200" dirty="0">
                <a:solidFill>
                  <a:srgbClr val="00B050"/>
                </a:solidFill>
                <a:latin typeface="Courier New" pitchFamily="49" charset="0"/>
                <a:ea typeface="+mn-ea"/>
                <a:cs typeface="+mn-cs"/>
              </a:rPr>
              <a:t>0x900</a:t>
            </a:r>
            <a:endParaRPr lang="en-US" sz="2000" b="1" kern="1200" dirty="0"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452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 animBg="1"/>
      <p:bldP spid="104" grpId="0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2" grpId="0"/>
      <p:bldP spid="113" grpId="0"/>
      <p:bldP spid="114" grpId="0"/>
      <p:bldP spid="115" grpId="0"/>
      <p:bldP spid="121" grpId="0"/>
      <p:bldP spid="124" grpId="0"/>
      <p:bldP spid="126" grpId="0"/>
      <p:bldP spid="127" grpId="0"/>
      <p:bldP spid="128" grpId="0"/>
      <p:bldP spid="129" grpId="0"/>
      <p:bldP spid="130" grpId="0"/>
      <p:bldP spid="146" grpId="0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 animBg="1"/>
      <p:bldP spid="159" grpId="0" animBg="1"/>
      <p:bldP spid="160" grpId="0" animBg="1"/>
      <p:bldP spid="56" grpId="0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pipeline (5 stages) </a:t>
            </a:r>
          </a:p>
          <a:p>
            <a:r>
              <a:rPr lang="en-US" dirty="0"/>
              <a:t>Draw a dependence check logic (or scoreboard) </a:t>
            </a:r>
          </a:p>
          <a:p>
            <a:r>
              <a:rPr lang="en-US" dirty="0"/>
              <a:t>Show how you stall the pipeline (insert pipeline bubbles or put invalid in the latches) </a:t>
            </a:r>
          </a:p>
          <a:p>
            <a:r>
              <a:rPr lang="en-US" dirty="0"/>
              <a:t>Show all backward signals (signals from the later pipeline stages to the earlier pipeline stages) </a:t>
            </a:r>
          </a:p>
          <a:p>
            <a:r>
              <a:rPr lang="en-US" dirty="0"/>
              <a:t>Submit  a video of explaining the pipeline. The detailed descriptions are in Canvas.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33920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-76200"/>
            <a:ext cx="7086600" cy="699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6386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22263" y="317501"/>
            <a:ext cx="8229600" cy="7588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aramond" charset="0"/>
                <a:ea typeface="+mj-ea"/>
              </a:rPr>
              <a:t>An Example LC-3b Pipeline</a:t>
            </a: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886371-F3DA-314B-82BA-2F9DF5448C7B}" type="slidenum"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x-none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charset="0"/>
              <a:ea typeface="ＭＳ Ｐゴシック" charset="-128"/>
              <a:cs typeface="+mn-cs"/>
            </a:endParaRP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490663"/>
            <a:ext cx="874395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2718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5452-9C1A-4146-8925-881727D2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stage pipeline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C979-77E1-F241-BF65-869E5273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4" y="2932012"/>
            <a:ext cx="7762259" cy="2660354"/>
          </a:xfrm>
        </p:spPr>
        <p:txBody>
          <a:bodyPr/>
          <a:lstStyle/>
          <a:p>
            <a:r>
              <a:rPr lang="en-US" dirty="0"/>
              <a:t>IF: Instruction fetch</a:t>
            </a:r>
          </a:p>
          <a:p>
            <a:r>
              <a:rPr lang="en-US" dirty="0"/>
              <a:t>ID/RR: instruction decoding &amp; Register reading </a:t>
            </a:r>
          </a:p>
          <a:p>
            <a:r>
              <a:rPr lang="en-US" dirty="0"/>
              <a:t>EX: Execution</a:t>
            </a:r>
          </a:p>
          <a:p>
            <a:r>
              <a:rPr lang="en-US" dirty="0"/>
              <a:t>MEM: memory accesses</a:t>
            </a:r>
          </a:p>
          <a:p>
            <a:r>
              <a:rPr lang="en-US" dirty="0"/>
              <a:t>WB: Register writeback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A7365-A8B5-D444-A2AC-F6377703B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40D729-AD07-E244-BC5E-0568CFE5DB1F}"/>
              </a:ext>
            </a:extLst>
          </p:cNvPr>
          <p:cNvSpPr/>
          <p:nvPr/>
        </p:nvSpPr>
        <p:spPr>
          <a:xfrm>
            <a:off x="1547447" y="2167303"/>
            <a:ext cx="940777" cy="43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ADF3C-7BC5-C444-8CD1-1C4928505373}"/>
              </a:ext>
            </a:extLst>
          </p:cNvPr>
          <p:cNvSpPr/>
          <p:nvPr/>
        </p:nvSpPr>
        <p:spPr>
          <a:xfrm>
            <a:off x="2993781" y="2188115"/>
            <a:ext cx="940777" cy="43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ID/RR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1002E-4E4B-1641-9D0A-0EA992CA0204}"/>
              </a:ext>
            </a:extLst>
          </p:cNvPr>
          <p:cNvSpPr/>
          <p:nvPr/>
        </p:nvSpPr>
        <p:spPr>
          <a:xfrm>
            <a:off x="4384428" y="2189451"/>
            <a:ext cx="940777" cy="43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0C956-A2A1-8542-94B4-3B16F7EFA5F7}"/>
              </a:ext>
            </a:extLst>
          </p:cNvPr>
          <p:cNvSpPr/>
          <p:nvPr/>
        </p:nvSpPr>
        <p:spPr>
          <a:xfrm>
            <a:off x="5794131" y="2167303"/>
            <a:ext cx="940777" cy="43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BF884-5F3D-E848-A7DB-C6B417FB7EC2}"/>
              </a:ext>
            </a:extLst>
          </p:cNvPr>
          <p:cNvSpPr/>
          <p:nvPr/>
        </p:nvSpPr>
        <p:spPr>
          <a:xfrm>
            <a:off x="7219946" y="2167303"/>
            <a:ext cx="940777" cy="43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FF4C20-F8D0-4948-8C8A-00307E6CCE2C}"/>
              </a:ext>
            </a:extLst>
          </p:cNvPr>
          <p:cNvCxnSpPr>
            <a:endCxn id="7" idx="1"/>
          </p:cNvCxnSpPr>
          <p:nvPr/>
        </p:nvCxnSpPr>
        <p:spPr>
          <a:xfrm>
            <a:off x="1081454" y="2387111"/>
            <a:ext cx="46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9707F-2C62-1E4A-8D55-CA92EB5EC945}"/>
              </a:ext>
            </a:extLst>
          </p:cNvPr>
          <p:cNvCxnSpPr/>
          <p:nvPr/>
        </p:nvCxnSpPr>
        <p:spPr>
          <a:xfrm>
            <a:off x="2488223" y="2407923"/>
            <a:ext cx="46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4C372B-E0FE-4B48-8D83-06C5767C2BE3}"/>
              </a:ext>
            </a:extLst>
          </p:cNvPr>
          <p:cNvCxnSpPr/>
          <p:nvPr/>
        </p:nvCxnSpPr>
        <p:spPr>
          <a:xfrm>
            <a:off x="3918434" y="2407923"/>
            <a:ext cx="46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B3C743-BF85-8945-B570-ABBF39C6770F}"/>
              </a:ext>
            </a:extLst>
          </p:cNvPr>
          <p:cNvCxnSpPr/>
          <p:nvPr/>
        </p:nvCxnSpPr>
        <p:spPr>
          <a:xfrm>
            <a:off x="5325204" y="2407923"/>
            <a:ext cx="46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329C93-A6FC-6040-B97E-FF4532A78DCE}"/>
              </a:ext>
            </a:extLst>
          </p:cNvPr>
          <p:cNvCxnSpPr/>
          <p:nvPr/>
        </p:nvCxnSpPr>
        <p:spPr>
          <a:xfrm>
            <a:off x="6734907" y="2376649"/>
            <a:ext cx="46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532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22263" y="317501"/>
            <a:ext cx="8229600" cy="758825"/>
          </a:xfrm>
        </p:spPr>
        <p:txBody>
          <a:bodyPr/>
          <a:lstStyle/>
          <a:p>
            <a:pPr>
              <a:defRPr/>
            </a:pPr>
            <a:r>
              <a:rPr lang="en-US" sz="3400">
                <a:latin typeface="Garamond" charset="0"/>
                <a:ea typeface="+mj-ea"/>
              </a:rPr>
              <a:t>Example: Execution of Four Independent ADDs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 dirty="0">
                <a:latin typeface="Tahoma" charset="0"/>
              </a:rPr>
              <a:t>Multi-cycle: 5 cycles per instruction</a:t>
            </a:r>
          </a:p>
          <a:p>
            <a:endParaRPr lang="en-US" altLang="x-none" dirty="0">
              <a:latin typeface="Tahoma" charset="0"/>
            </a:endParaRPr>
          </a:p>
          <a:p>
            <a:endParaRPr lang="en-US" altLang="x-none" dirty="0">
              <a:latin typeface="Tahoma" charset="0"/>
            </a:endParaRPr>
          </a:p>
          <a:p>
            <a:endParaRPr lang="en-US" altLang="x-none" dirty="0">
              <a:latin typeface="Tahoma" charset="0"/>
            </a:endParaRPr>
          </a:p>
          <a:p>
            <a:endParaRPr lang="en-US" altLang="x-none" dirty="0">
              <a:latin typeface="Tahoma" charset="0"/>
            </a:endParaRPr>
          </a:p>
          <a:p>
            <a:r>
              <a:rPr lang="en-US" altLang="x-none" sz="2400" dirty="0">
                <a:latin typeface="Tahoma" charset="0"/>
              </a:rPr>
              <a:t>Pipelined: 5 cycles per 5 instructions (steady state)</a:t>
            </a:r>
          </a:p>
          <a:p>
            <a:endParaRPr lang="en-US" altLang="x-none" dirty="0">
              <a:latin typeface="Tahoma" charset="0"/>
            </a:endParaRPr>
          </a:p>
          <a:p>
            <a:endParaRPr lang="en-US" altLang="x-none" dirty="0">
              <a:latin typeface="Tahoma" charset="0"/>
            </a:endParaRPr>
          </a:p>
          <a:p>
            <a:endParaRPr lang="en-US" altLang="x-none" dirty="0">
              <a:latin typeface="Tahoma" charset="0"/>
            </a:endParaRPr>
          </a:p>
          <a:p>
            <a:endParaRPr lang="en-US" altLang="x-none" dirty="0">
              <a:latin typeface="Tahoma" charset="0"/>
            </a:endParaRPr>
          </a:p>
          <a:p>
            <a:endParaRPr lang="en-US" altLang="x-none" dirty="0">
              <a:latin typeface="Tahoma" charset="0"/>
            </a:endParaRPr>
          </a:p>
          <a:p>
            <a:endParaRPr lang="en-US" altLang="x-none" dirty="0">
              <a:latin typeface="Tahoma" charset="0"/>
            </a:endParaRPr>
          </a:p>
          <a:p>
            <a:endParaRPr lang="en-US" altLang="x-none" dirty="0">
              <a:latin typeface="Tahoma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9C2C0-1715-3A4C-8BB6-F916CFB130C1}" type="slidenum">
              <a:rPr lang="en-US" altLang="x-none" sz="1600">
                <a:solidFill>
                  <a:srgbClr val="000000"/>
                </a:solidFill>
                <a:latin typeface="Garamond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x-none" sz="1600">
              <a:solidFill>
                <a:srgbClr val="000000"/>
              </a:solidFill>
              <a:latin typeface="Garamond" charset="0"/>
            </a:endParaRPr>
          </a:p>
        </p:txBody>
      </p:sp>
      <p:cxnSp>
        <p:nvCxnSpPr>
          <p:cNvPr id="33796" name="Straight Arrow Connector 25"/>
          <p:cNvCxnSpPr>
            <a:cxnSpLocks noChangeShapeType="1"/>
          </p:cNvCxnSpPr>
          <p:nvPr/>
        </p:nvCxnSpPr>
        <p:spPr bwMode="auto">
          <a:xfrm>
            <a:off x="898923" y="3627834"/>
            <a:ext cx="64404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7" name="TextBox 26"/>
          <p:cNvSpPr txBox="1">
            <a:spLocks noChangeArrowheads="1"/>
          </p:cNvSpPr>
          <p:nvPr/>
        </p:nvSpPr>
        <p:spPr bwMode="auto">
          <a:xfrm>
            <a:off x="7461250" y="3441700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Arial" charset="0"/>
              </a:rPr>
              <a:t>Time</a:t>
            </a:r>
          </a:p>
        </p:txBody>
      </p:sp>
      <p:cxnSp>
        <p:nvCxnSpPr>
          <p:cNvPr id="33806" name="Straight Arrow Connector 82"/>
          <p:cNvCxnSpPr>
            <a:cxnSpLocks noChangeShapeType="1"/>
          </p:cNvCxnSpPr>
          <p:nvPr/>
        </p:nvCxnSpPr>
        <p:spPr bwMode="auto">
          <a:xfrm>
            <a:off x="931863" y="6359525"/>
            <a:ext cx="64404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7" name="TextBox 83"/>
          <p:cNvSpPr txBox="1">
            <a:spLocks noChangeArrowheads="1"/>
          </p:cNvSpPr>
          <p:nvPr/>
        </p:nvSpPr>
        <p:spPr bwMode="auto">
          <a:xfrm>
            <a:off x="7459663" y="6183313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>
                <a:latin typeface="Arial" charset="0"/>
              </a:rPr>
              <a:t>Time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D2D1D1-95C9-1D43-B18D-9EE5626EBA93}"/>
              </a:ext>
            </a:extLst>
          </p:cNvPr>
          <p:cNvGrpSpPr/>
          <p:nvPr/>
        </p:nvGrpSpPr>
        <p:grpSpPr>
          <a:xfrm>
            <a:off x="905595" y="1688254"/>
            <a:ext cx="2016919" cy="372269"/>
            <a:chOff x="931863" y="1891506"/>
            <a:chExt cx="2016919" cy="372269"/>
          </a:xfrm>
        </p:grpSpPr>
        <p:grpSp>
          <p:nvGrpSpPr>
            <p:cNvPr id="33802" name="Group 61"/>
            <p:cNvGrpSpPr>
              <a:grpSpLocks/>
            </p:cNvGrpSpPr>
            <p:nvPr/>
          </p:nvGrpSpPr>
          <p:grpSpPr bwMode="auto">
            <a:xfrm>
              <a:off x="931863" y="1893888"/>
              <a:ext cx="1609725" cy="369887"/>
              <a:chOff x="932873" y="4248850"/>
              <a:chExt cx="1610696" cy="369332"/>
            </a:xfrm>
          </p:grpSpPr>
          <p:sp>
            <p:nvSpPr>
              <p:cNvPr id="33820" name="Rectangle 62"/>
              <p:cNvSpPr>
                <a:spLocks noChangeArrowheads="1"/>
              </p:cNvSpPr>
              <p:nvPr/>
            </p:nvSpPr>
            <p:spPr bwMode="auto">
              <a:xfrm>
                <a:off x="932873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F</a:t>
                </a:r>
              </a:p>
            </p:txBody>
          </p:sp>
          <p:sp>
            <p:nvSpPr>
              <p:cNvPr id="33821" name="Rectangle 63"/>
              <p:cNvSpPr>
                <a:spLocks noChangeArrowheads="1"/>
              </p:cNvSpPr>
              <p:nvPr/>
            </p:nvSpPr>
            <p:spPr bwMode="auto">
              <a:xfrm>
                <a:off x="1335547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33822" name="Rectangle 64"/>
              <p:cNvSpPr>
                <a:spLocks noChangeArrowheads="1"/>
              </p:cNvSpPr>
              <p:nvPr/>
            </p:nvSpPr>
            <p:spPr bwMode="auto">
              <a:xfrm>
                <a:off x="1738221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33823" name="Rectangle 65"/>
              <p:cNvSpPr>
                <a:spLocks noChangeArrowheads="1"/>
              </p:cNvSpPr>
              <p:nvPr/>
            </p:nvSpPr>
            <p:spPr bwMode="auto">
              <a:xfrm>
                <a:off x="2140895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 dirty="0">
                    <a:latin typeface="Arial" charset="0"/>
                  </a:rPr>
                  <a:t>M</a:t>
                </a:r>
              </a:p>
            </p:txBody>
          </p:sp>
        </p:grpSp>
        <p:sp>
          <p:nvSpPr>
            <p:cNvPr id="49" name="Rectangle 65">
              <a:extLst>
                <a:ext uri="{FF2B5EF4-FFF2-40B4-BE49-F238E27FC236}">
                  <a16:creationId xmlns:a16="http://schemas.microsoft.com/office/drawing/2014/main" id="{0508BCCD-139F-2C41-B2D2-EBCB9729C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1" y="1891506"/>
              <a:ext cx="402431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Arial" charset="0"/>
                </a:rPr>
                <a:t>W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92CB48-8677-6D4C-B820-F85F5C10B3DB}"/>
              </a:ext>
            </a:extLst>
          </p:cNvPr>
          <p:cNvGrpSpPr/>
          <p:nvPr/>
        </p:nvGrpSpPr>
        <p:grpSpPr>
          <a:xfrm>
            <a:off x="2917751" y="2060126"/>
            <a:ext cx="2016919" cy="372269"/>
            <a:chOff x="931863" y="1891506"/>
            <a:chExt cx="2016919" cy="372269"/>
          </a:xfrm>
        </p:grpSpPr>
        <p:grpSp>
          <p:nvGrpSpPr>
            <p:cNvPr id="52" name="Group 61">
              <a:extLst>
                <a:ext uri="{FF2B5EF4-FFF2-40B4-BE49-F238E27FC236}">
                  <a16:creationId xmlns:a16="http://schemas.microsoft.com/office/drawing/2014/main" id="{1CA4FD34-4EBC-A241-9D49-917D82478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3" y="1893888"/>
              <a:ext cx="1609725" cy="369887"/>
              <a:chOff x="932873" y="4248850"/>
              <a:chExt cx="1610696" cy="369332"/>
            </a:xfrm>
          </p:grpSpPr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9357623B-B725-C24F-A96C-992350E5A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873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F</a:t>
                </a:r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4FB83C2D-A783-4740-9404-0CC38F6E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47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7C5E936D-B7D7-0A4A-A77B-52B6B61EC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221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EF8AEED2-FE45-2A49-BC52-C96176D3D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895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 dirty="0">
                    <a:latin typeface="Arial" charset="0"/>
                  </a:rPr>
                  <a:t>M</a:t>
                </a:r>
              </a:p>
            </p:txBody>
          </p:sp>
        </p:grp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61CFF6AF-8D96-8E4F-BB78-6F13A925C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1" y="1891506"/>
              <a:ext cx="402431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Arial" charset="0"/>
                </a:rPr>
                <a:t>W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AE1FF1-B856-9C44-BB97-A1FD1D504A56}"/>
              </a:ext>
            </a:extLst>
          </p:cNvPr>
          <p:cNvGrpSpPr/>
          <p:nvPr/>
        </p:nvGrpSpPr>
        <p:grpSpPr>
          <a:xfrm>
            <a:off x="4955259" y="2430013"/>
            <a:ext cx="2016919" cy="372269"/>
            <a:chOff x="931863" y="1891506"/>
            <a:chExt cx="2016919" cy="372269"/>
          </a:xfrm>
        </p:grpSpPr>
        <p:grpSp>
          <p:nvGrpSpPr>
            <p:cNvPr id="59" name="Group 61">
              <a:extLst>
                <a:ext uri="{FF2B5EF4-FFF2-40B4-BE49-F238E27FC236}">
                  <a16:creationId xmlns:a16="http://schemas.microsoft.com/office/drawing/2014/main" id="{840DEC62-ECB7-234D-B861-E3A29D3F1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3" y="1893888"/>
              <a:ext cx="1609725" cy="369887"/>
              <a:chOff x="932873" y="4248850"/>
              <a:chExt cx="1610696" cy="369332"/>
            </a:xfrm>
          </p:grpSpPr>
          <p:sp>
            <p:nvSpPr>
              <p:cNvPr id="61" name="Rectangle 62">
                <a:extLst>
                  <a:ext uri="{FF2B5EF4-FFF2-40B4-BE49-F238E27FC236}">
                    <a16:creationId xmlns:a16="http://schemas.microsoft.com/office/drawing/2014/main" id="{0F4062A5-C264-D142-BC36-8DE6C2C53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873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F</a:t>
                </a:r>
              </a:p>
            </p:txBody>
          </p:sp>
          <p:sp>
            <p:nvSpPr>
              <p:cNvPr id="62" name="Rectangle 63">
                <a:extLst>
                  <a:ext uri="{FF2B5EF4-FFF2-40B4-BE49-F238E27FC236}">
                    <a16:creationId xmlns:a16="http://schemas.microsoft.com/office/drawing/2014/main" id="{C58080FD-EEA8-CF41-9110-25F14596C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47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63" name="Rectangle 64">
                <a:extLst>
                  <a:ext uri="{FF2B5EF4-FFF2-40B4-BE49-F238E27FC236}">
                    <a16:creationId xmlns:a16="http://schemas.microsoft.com/office/drawing/2014/main" id="{3DEFC050-360A-AA4B-914D-EEA60B74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221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64" name="Rectangle 65">
                <a:extLst>
                  <a:ext uri="{FF2B5EF4-FFF2-40B4-BE49-F238E27FC236}">
                    <a16:creationId xmlns:a16="http://schemas.microsoft.com/office/drawing/2014/main" id="{26BE140A-5440-3745-B35A-63EF17384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895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 dirty="0">
                    <a:latin typeface="Arial" charset="0"/>
                  </a:rPr>
                  <a:t>M</a:t>
                </a:r>
              </a:p>
            </p:txBody>
          </p:sp>
        </p:grpSp>
        <p:sp>
          <p:nvSpPr>
            <p:cNvPr id="60" name="Rectangle 65">
              <a:extLst>
                <a:ext uri="{FF2B5EF4-FFF2-40B4-BE49-F238E27FC236}">
                  <a16:creationId xmlns:a16="http://schemas.microsoft.com/office/drawing/2014/main" id="{475CC83D-FC54-C349-B899-C4E3D393F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1" y="1891506"/>
              <a:ext cx="402431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Arial" charset="0"/>
                </a:rPr>
                <a:t>W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30DBE0-529D-CD48-A841-C4C90EFC3524}"/>
              </a:ext>
            </a:extLst>
          </p:cNvPr>
          <p:cNvGrpSpPr/>
          <p:nvPr/>
        </p:nvGrpSpPr>
        <p:grpSpPr>
          <a:xfrm>
            <a:off x="6967415" y="2817945"/>
            <a:ext cx="2016919" cy="372269"/>
            <a:chOff x="931863" y="1891506"/>
            <a:chExt cx="2016919" cy="372269"/>
          </a:xfrm>
        </p:grpSpPr>
        <p:grpSp>
          <p:nvGrpSpPr>
            <p:cNvPr id="66" name="Group 61">
              <a:extLst>
                <a:ext uri="{FF2B5EF4-FFF2-40B4-BE49-F238E27FC236}">
                  <a16:creationId xmlns:a16="http://schemas.microsoft.com/office/drawing/2014/main" id="{9E767908-39C3-CD4A-9D0F-8D594FB07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3" y="1893888"/>
              <a:ext cx="1609725" cy="369887"/>
              <a:chOff x="932873" y="4248850"/>
              <a:chExt cx="1610696" cy="369332"/>
            </a:xfrm>
          </p:grpSpPr>
          <p:sp>
            <p:nvSpPr>
              <p:cNvPr id="68" name="Rectangle 62">
                <a:extLst>
                  <a:ext uri="{FF2B5EF4-FFF2-40B4-BE49-F238E27FC236}">
                    <a16:creationId xmlns:a16="http://schemas.microsoft.com/office/drawing/2014/main" id="{ECBE518D-F9AB-3343-B8C8-F6120A940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873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F</a:t>
                </a:r>
              </a:p>
            </p:txBody>
          </p:sp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98DF352E-0312-1F4E-B00E-0141F90CD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47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70" name="Rectangle 64">
                <a:extLst>
                  <a:ext uri="{FF2B5EF4-FFF2-40B4-BE49-F238E27FC236}">
                    <a16:creationId xmlns:a16="http://schemas.microsoft.com/office/drawing/2014/main" id="{54537A62-356C-5E48-BA2A-FC9FA8F02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221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EECEB2C1-6C50-DD47-AFFA-F6D8694B7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895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 dirty="0">
                    <a:latin typeface="Arial" charset="0"/>
                  </a:rPr>
                  <a:t>M</a:t>
                </a:r>
              </a:p>
            </p:txBody>
          </p:sp>
        </p:grp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BFEA1725-A960-C14F-B429-C41A6A2B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1" y="1891506"/>
              <a:ext cx="402431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Arial" charset="0"/>
                </a:rPr>
                <a:t>W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002110-BDC8-A144-BC6C-0F796310F42F}"/>
              </a:ext>
            </a:extLst>
          </p:cNvPr>
          <p:cNvGrpSpPr/>
          <p:nvPr/>
        </p:nvGrpSpPr>
        <p:grpSpPr>
          <a:xfrm>
            <a:off x="790575" y="4305660"/>
            <a:ext cx="2016919" cy="372269"/>
            <a:chOff x="931863" y="1891506"/>
            <a:chExt cx="2016919" cy="372269"/>
          </a:xfrm>
        </p:grpSpPr>
        <p:grpSp>
          <p:nvGrpSpPr>
            <p:cNvPr id="74" name="Group 61">
              <a:extLst>
                <a:ext uri="{FF2B5EF4-FFF2-40B4-BE49-F238E27FC236}">
                  <a16:creationId xmlns:a16="http://schemas.microsoft.com/office/drawing/2014/main" id="{4AC681CA-0F91-BC41-AEF9-0B22EB9F4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3" y="1893888"/>
              <a:ext cx="1609725" cy="369887"/>
              <a:chOff x="932873" y="4248850"/>
              <a:chExt cx="1610696" cy="369332"/>
            </a:xfrm>
          </p:grpSpPr>
          <p:sp>
            <p:nvSpPr>
              <p:cNvPr id="76" name="Rectangle 62">
                <a:extLst>
                  <a:ext uri="{FF2B5EF4-FFF2-40B4-BE49-F238E27FC236}">
                    <a16:creationId xmlns:a16="http://schemas.microsoft.com/office/drawing/2014/main" id="{FAE77E7A-1F5F-CF43-A56A-01311B7E1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873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F</a:t>
                </a:r>
              </a:p>
            </p:txBody>
          </p:sp>
          <p:sp>
            <p:nvSpPr>
              <p:cNvPr id="77" name="Rectangle 63">
                <a:extLst>
                  <a:ext uri="{FF2B5EF4-FFF2-40B4-BE49-F238E27FC236}">
                    <a16:creationId xmlns:a16="http://schemas.microsoft.com/office/drawing/2014/main" id="{E559261D-FCB7-274D-9A7F-740C668E2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47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78" name="Rectangle 64">
                <a:extLst>
                  <a:ext uri="{FF2B5EF4-FFF2-40B4-BE49-F238E27FC236}">
                    <a16:creationId xmlns:a16="http://schemas.microsoft.com/office/drawing/2014/main" id="{8099D597-05F4-1542-A53A-C0A62C2EE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221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79" name="Rectangle 65">
                <a:extLst>
                  <a:ext uri="{FF2B5EF4-FFF2-40B4-BE49-F238E27FC236}">
                    <a16:creationId xmlns:a16="http://schemas.microsoft.com/office/drawing/2014/main" id="{DEBD016C-0DC3-5D4C-92ED-3B4C1EA34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895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 dirty="0">
                    <a:latin typeface="Arial" charset="0"/>
                  </a:rPr>
                  <a:t>M</a:t>
                </a:r>
              </a:p>
            </p:txBody>
          </p:sp>
        </p:grpSp>
        <p:sp>
          <p:nvSpPr>
            <p:cNvPr id="75" name="Rectangle 65">
              <a:extLst>
                <a:ext uri="{FF2B5EF4-FFF2-40B4-BE49-F238E27FC236}">
                  <a16:creationId xmlns:a16="http://schemas.microsoft.com/office/drawing/2014/main" id="{2B59FECE-F3CC-4441-8B78-E6AD2EF0C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1" y="1891506"/>
              <a:ext cx="402431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Arial" charset="0"/>
                </a:rPr>
                <a:t>W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D06A44C-3CDD-E248-923D-14F52088CE89}"/>
              </a:ext>
            </a:extLst>
          </p:cNvPr>
          <p:cNvGrpSpPr/>
          <p:nvPr/>
        </p:nvGrpSpPr>
        <p:grpSpPr>
          <a:xfrm>
            <a:off x="1193594" y="4669383"/>
            <a:ext cx="2016919" cy="372269"/>
            <a:chOff x="931863" y="1891506"/>
            <a:chExt cx="2016919" cy="372269"/>
          </a:xfrm>
        </p:grpSpPr>
        <p:grpSp>
          <p:nvGrpSpPr>
            <p:cNvPr id="81" name="Group 61">
              <a:extLst>
                <a:ext uri="{FF2B5EF4-FFF2-40B4-BE49-F238E27FC236}">
                  <a16:creationId xmlns:a16="http://schemas.microsoft.com/office/drawing/2014/main" id="{7E198613-E577-0543-A771-E578B2B33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3" y="1893888"/>
              <a:ext cx="1609725" cy="369887"/>
              <a:chOff x="932873" y="4248850"/>
              <a:chExt cx="1610696" cy="369332"/>
            </a:xfrm>
          </p:grpSpPr>
          <p:sp>
            <p:nvSpPr>
              <p:cNvPr id="83" name="Rectangle 62">
                <a:extLst>
                  <a:ext uri="{FF2B5EF4-FFF2-40B4-BE49-F238E27FC236}">
                    <a16:creationId xmlns:a16="http://schemas.microsoft.com/office/drawing/2014/main" id="{C7293758-5EAB-814B-BA80-D7A00D9F7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873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F</a:t>
                </a:r>
              </a:p>
            </p:txBody>
          </p:sp>
          <p:sp>
            <p:nvSpPr>
              <p:cNvPr id="84" name="Rectangle 63">
                <a:extLst>
                  <a:ext uri="{FF2B5EF4-FFF2-40B4-BE49-F238E27FC236}">
                    <a16:creationId xmlns:a16="http://schemas.microsoft.com/office/drawing/2014/main" id="{2CDDEAC7-E1E2-F64D-AD02-B32C5297A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47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85" name="Rectangle 64">
                <a:extLst>
                  <a:ext uri="{FF2B5EF4-FFF2-40B4-BE49-F238E27FC236}">
                    <a16:creationId xmlns:a16="http://schemas.microsoft.com/office/drawing/2014/main" id="{A08F9EFC-E21B-6641-8A48-44354B02E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221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86" name="Rectangle 65">
                <a:extLst>
                  <a:ext uri="{FF2B5EF4-FFF2-40B4-BE49-F238E27FC236}">
                    <a16:creationId xmlns:a16="http://schemas.microsoft.com/office/drawing/2014/main" id="{74FAA7A2-E3BF-704B-B406-C0423E7BB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895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 dirty="0">
                    <a:latin typeface="Arial" charset="0"/>
                  </a:rPr>
                  <a:t>M</a:t>
                </a:r>
              </a:p>
            </p:txBody>
          </p:sp>
        </p:grpSp>
        <p:sp>
          <p:nvSpPr>
            <p:cNvPr id="82" name="Rectangle 65">
              <a:extLst>
                <a:ext uri="{FF2B5EF4-FFF2-40B4-BE49-F238E27FC236}">
                  <a16:creationId xmlns:a16="http://schemas.microsoft.com/office/drawing/2014/main" id="{0EECF70E-2ED0-A84A-A220-C558CCB3A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1" y="1891506"/>
              <a:ext cx="402431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Arial" charset="0"/>
                </a:rPr>
                <a:t>W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5CD6560-3C06-C649-AADD-27AA21081F69}"/>
              </a:ext>
            </a:extLst>
          </p:cNvPr>
          <p:cNvGrpSpPr/>
          <p:nvPr/>
        </p:nvGrpSpPr>
        <p:grpSpPr>
          <a:xfrm>
            <a:off x="1595437" y="5039494"/>
            <a:ext cx="2016919" cy="372269"/>
            <a:chOff x="931863" y="1891506"/>
            <a:chExt cx="2016919" cy="372269"/>
          </a:xfrm>
        </p:grpSpPr>
        <p:grpSp>
          <p:nvGrpSpPr>
            <p:cNvPr id="88" name="Group 61">
              <a:extLst>
                <a:ext uri="{FF2B5EF4-FFF2-40B4-BE49-F238E27FC236}">
                  <a16:creationId xmlns:a16="http://schemas.microsoft.com/office/drawing/2014/main" id="{34820854-2301-2841-8ECA-93EA7E442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3" y="1893888"/>
              <a:ext cx="1609725" cy="369887"/>
              <a:chOff x="932873" y="4248850"/>
              <a:chExt cx="1610696" cy="369332"/>
            </a:xfrm>
          </p:grpSpPr>
          <p:sp>
            <p:nvSpPr>
              <p:cNvPr id="90" name="Rectangle 62">
                <a:extLst>
                  <a:ext uri="{FF2B5EF4-FFF2-40B4-BE49-F238E27FC236}">
                    <a16:creationId xmlns:a16="http://schemas.microsoft.com/office/drawing/2014/main" id="{21377CAD-39AC-1848-B44F-510D6A71F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873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F</a:t>
                </a:r>
              </a:p>
            </p:txBody>
          </p:sp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F9F552A5-2F0E-1B43-A235-796EB67C2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47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92" name="Rectangle 64">
                <a:extLst>
                  <a:ext uri="{FF2B5EF4-FFF2-40B4-BE49-F238E27FC236}">
                    <a16:creationId xmlns:a16="http://schemas.microsoft.com/office/drawing/2014/main" id="{2E567073-AE9E-3848-8D27-28906B7F0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221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93" name="Rectangle 65">
                <a:extLst>
                  <a:ext uri="{FF2B5EF4-FFF2-40B4-BE49-F238E27FC236}">
                    <a16:creationId xmlns:a16="http://schemas.microsoft.com/office/drawing/2014/main" id="{8ED535FB-73C5-AA42-BB08-55D914807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895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 dirty="0">
                    <a:latin typeface="Arial" charset="0"/>
                  </a:rPr>
                  <a:t>M</a:t>
                </a:r>
              </a:p>
            </p:txBody>
          </p:sp>
        </p:grpSp>
        <p:sp>
          <p:nvSpPr>
            <p:cNvPr id="89" name="Rectangle 65">
              <a:extLst>
                <a:ext uri="{FF2B5EF4-FFF2-40B4-BE49-F238E27FC236}">
                  <a16:creationId xmlns:a16="http://schemas.microsoft.com/office/drawing/2014/main" id="{FFB27B1C-BD83-6046-AF44-4533DDF5E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1" y="1891506"/>
              <a:ext cx="402431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Arial" charset="0"/>
                </a:rPr>
                <a:t>W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1378031-A1CF-F743-8F4C-91A2D304E24F}"/>
              </a:ext>
            </a:extLst>
          </p:cNvPr>
          <p:cNvGrpSpPr/>
          <p:nvPr/>
        </p:nvGrpSpPr>
        <p:grpSpPr>
          <a:xfrm>
            <a:off x="1997869" y="5409381"/>
            <a:ext cx="2016919" cy="372269"/>
            <a:chOff x="931863" y="1891506"/>
            <a:chExt cx="2016919" cy="372269"/>
          </a:xfrm>
        </p:grpSpPr>
        <p:grpSp>
          <p:nvGrpSpPr>
            <p:cNvPr id="95" name="Group 61">
              <a:extLst>
                <a:ext uri="{FF2B5EF4-FFF2-40B4-BE49-F238E27FC236}">
                  <a16:creationId xmlns:a16="http://schemas.microsoft.com/office/drawing/2014/main" id="{115207AB-EF85-074F-BF33-42B8BBAD0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3" y="1893888"/>
              <a:ext cx="1609725" cy="369887"/>
              <a:chOff x="932873" y="4248850"/>
              <a:chExt cx="1610696" cy="369332"/>
            </a:xfrm>
          </p:grpSpPr>
          <p:sp>
            <p:nvSpPr>
              <p:cNvPr id="97" name="Rectangle 62">
                <a:extLst>
                  <a:ext uri="{FF2B5EF4-FFF2-40B4-BE49-F238E27FC236}">
                    <a16:creationId xmlns:a16="http://schemas.microsoft.com/office/drawing/2014/main" id="{5AAD795D-8D1B-D944-A58B-4E11561E3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873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F</a:t>
                </a:r>
              </a:p>
            </p:txBody>
          </p:sp>
          <p:sp>
            <p:nvSpPr>
              <p:cNvPr id="98" name="Rectangle 63">
                <a:extLst>
                  <a:ext uri="{FF2B5EF4-FFF2-40B4-BE49-F238E27FC236}">
                    <a16:creationId xmlns:a16="http://schemas.microsoft.com/office/drawing/2014/main" id="{1B0E5CC5-49B3-BE47-AD67-CB4E63148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47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99" name="Rectangle 64">
                <a:extLst>
                  <a:ext uri="{FF2B5EF4-FFF2-40B4-BE49-F238E27FC236}">
                    <a16:creationId xmlns:a16="http://schemas.microsoft.com/office/drawing/2014/main" id="{978BFDE2-020A-CF48-9414-4E3394F9B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221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100" name="Rectangle 65">
                <a:extLst>
                  <a:ext uri="{FF2B5EF4-FFF2-40B4-BE49-F238E27FC236}">
                    <a16:creationId xmlns:a16="http://schemas.microsoft.com/office/drawing/2014/main" id="{1BD0D4AF-49CD-1042-9DEA-BF2C224A3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895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 dirty="0">
                    <a:latin typeface="Arial" charset="0"/>
                  </a:rPr>
                  <a:t>M</a:t>
                </a:r>
              </a:p>
            </p:txBody>
          </p:sp>
        </p:grpSp>
        <p:sp>
          <p:nvSpPr>
            <p:cNvPr id="96" name="Rectangle 65">
              <a:extLst>
                <a:ext uri="{FF2B5EF4-FFF2-40B4-BE49-F238E27FC236}">
                  <a16:creationId xmlns:a16="http://schemas.microsoft.com/office/drawing/2014/main" id="{7D72134C-F330-F045-BFCB-9F2EB3A1F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1" y="1891506"/>
              <a:ext cx="402431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Arial" charset="0"/>
                </a:rPr>
                <a:t>W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A8C5A06-0C04-6E4B-8A6E-CE86F667EFCB}"/>
              </a:ext>
            </a:extLst>
          </p:cNvPr>
          <p:cNvGrpSpPr/>
          <p:nvPr/>
        </p:nvGrpSpPr>
        <p:grpSpPr>
          <a:xfrm>
            <a:off x="2417485" y="5784032"/>
            <a:ext cx="2016919" cy="372269"/>
            <a:chOff x="931863" y="1891506"/>
            <a:chExt cx="2016919" cy="372269"/>
          </a:xfrm>
        </p:grpSpPr>
        <p:grpSp>
          <p:nvGrpSpPr>
            <p:cNvPr id="102" name="Group 61">
              <a:extLst>
                <a:ext uri="{FF2B5EF4-FFF2-40B4-BE49-F238E27FC236}">
                  <a16:creationId xmlns:a16="http://schemas.microsoft.com/office/drawing/2014/main" id="{0044D2F1-D3CA-BF43-8B6F-3B917CDD9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3" y="1893888"/>
              <a:ext cx="1609725" cy="369887"/>
              <a:chOff x="932873" y="4248850"/>
              <a:chExt cx="1610696" cy="369332"/>
            </a:xfrm>
          </p:grpSpPr>
          <p:sp>
            <p:nvSpPr>
              <p:cNvPr id="104" name="Rectangle 62">
                <a:extLst>
                  <a:ext uri="{FF2B5EF4-FFF2-40B4-BE49-F238E27FC236}">
                    <a16:creationId xmlns:a16="http://schemas.microsoft.com/office/drawing/2014/main" id="{7B7F6790-DA74-E64C-B928-6045664E7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873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F</a:t>
                </a:r>
              </a:p>
            </p:txBody>
          </p:sp>
          <p:sp>
            <p:nvSpPr>
              <p:cNvPr id="105" name="Rectangle 63">
                <a:extLst>
                  <a:ext uri="{FF2B5EF4-FFF2-40B4-BE49-F238E27FC236}">
                    <a16:creationId xmlns:a16="http://schemas.microsoft.com/office/drawing/2014/main" id="{9ABF7AAD-3446-494E-A82F-5637A04D9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47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106" name="Rectangle 64">
                <a:extLst>
                  <a:ext uri="{FF2B5EF4-FFF2-40B4-BE49-F238E27FC236}">
                    <a16:creationId xmlns:a16="http://schemas.microsoft.com/office/drawing/2014/main" id="{24E8A54E-8DF5-B446-B1D0-8A06C73A3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221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107" name="Rectangle 65">
                <a:extLst>
                  <a:ext uri="{FF2B5EF4-FFF2-40B4-BE49-F238E27FC236}">
                    <a16:creationId xmlns:a16="http://schemas.microsoft.com/office/drawing/2014/main" id="{FF7E5803-83F1-A344-B44E-137AE6718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895" y="4248850"/>
                <a:ext cx="402674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Udimat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800" dirty="0">
                    <a:latin typeface="Arial" charset="0"/>
                  </a:rPr>
                  <a:t>M</a:t>
                </a:r>
              </a:p>
            </p:txBody>
          </p:sp>
        </p:grpSp>
        <p:sp>
          <p:nvSpPr>
            <p:cNvPr id="103" name="Rectangle 65">
              <a:extLst>
                <a:ext uri="{FF2B5EF4-FFF2-40B4-BE49-F238E27FC236}">
                  <a16:creationId xmlns:a16="http://schemas.microsoft.com/office/drawing/2014/main" id="{575E60AB-510D-1046-8E31-04EA1DAA3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1" y="1891506"/>
              <a:ext cx="402431" cy="369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Udimat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Arial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2219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48BC-FF26-0045-BF7A-7A324968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A15F-B0F4-FF4A-957A-BCC09BC3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Control-flow hazard </a:t>
            </a:r>
          </a:p>
          <a:p>
            <a:pPr lvl="1"/>
            <a:r>
              <a:rPr lang="en-US" dirty="0"/>
              <a:t>How to handle branch instructions </a:t>
            </a:r>
          </a:p>
          <a:p>
            <a:r>
              <a:rPr lang="en-US" dirty="0"/>
              <a:t>Data-flow hazard </a:t>
            </a:r>
          </a:p>
          <a:p>
            <a:pPr lvl="1"/>
            <a:r>
              <a:rPr lang="en-US" dirty="0"/>
              <a:t>Data dependency </a:t>
            </a:r>
          </a:p>
          <a:p>
            <a:endParaRPr lang="en-US" dirty="0"/>
          </a:p>
          <a:p>
            <a:r>
              <a:rPr lang="en-US" dirty="0"/>
              <a:t>Designing how to handle pipeline hazard is the key component of this assignment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8F0B8-97F0-E243-AB73-C9497DCF01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7528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322263" y="317501"/>
            <a:ext cx="8229600" cy="7588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aramond" charset="0"/>
                <a:ea typeface="+mj-ea"/>
              </a:rPr>
              <a:t>Data Dependence Types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182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Udimat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5FE34-5578-F249-90BC-9254AE2373DA}" type="slidenum">
              <a:rPr lang="en-US" altLang="x-none" sz="1600">
                <a:solidFill>
                  <a:srgbClr val="000000"/>
                </a:solidFill>
                <a:latin typeface="Garamond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x-none" sz="160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0" y="1143000"/>
            <a:ext cx="644525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Flow dependence</a:t>
            </a:r>
          </a:p>
          <a:p>
            <a:pPr marL="0"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	           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Read-after-Write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  <a:p>
            <a:pPr marL="0"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4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(RAW)</a:t>
            </a:r>
          </a:p>
          <a:p>
            <a:pPr marL="0"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baseline="-2500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Anti dependence</a:t>
            </a:r>
          </a:p>
          <a:p>
            <a:pPr marL="0"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Write-after-Read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	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(WAR)</a:t>
            </a:r>
          </a:p>
          <a:p>
            <a:pPr marL="0"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Output-dependence</a:t>
            </a:r>
          </a:p>
          <a:p>
            <a:pPr marL="0"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Write-after-Write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919191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  <a:ea typeface="ＭＳ Ｐゴシック" charset="0"/>
                <a:cs typeface="ＭＳ Ｐゴシック" charset="0"/>
              </a:rPr>
              <a:t>5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kern="0" dirty="0">
                <a:solidFill>
                  <a:srgbClr val="919191"/>
                </a:solidFill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lang="en-US" sz="2800" kern="0" baseline="-25000" dirty="0">
                <a:solidFill>
                  <a:srgbClr val="919191"/>
                </a:solidFill>
                <a:latin typeface="Calibri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	 	</a:t>
            </a: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(WAW)</a:t>
            </a:r>
          </a:p>
          <a:p>
            <a:pPr marL="0" lvl="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	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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6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op  r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7</a:t>
            </a:r>
            <a:r>
              <a:rPr lang="en-US" sz="28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H="1" flipV="1">
            <a:off x="1295400" y="1981200"/>
            <a:ext cx="609600" cy="2286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1295400" y="3581400"/>
            <a:ext cx="762000" cy="15240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304800" y="5105400"/>
            <a:ext cx="444500" cy="914400"/>
          </a:xfrm>
          <a:custGeom>
            <a:avLst/>
            <a:gdLst>
              <a:gd name="T0" fmla="*/ 2147483647 w 280"/>
              <a:gd name="T1" fmla="*/ 2147483647 h 576"/>
              <a:gd name="T2" fmla="*/ 2147483647 w 280"/>
              <a:gd name="T3" fmla="*/ 2147483647 h 576"/>
              <a:gd name="T4" fmla="*/ 2147483647 w 280"/>
              <a:gd name="T5" fmla="*/ 2147483647 h 576"/>
              <a:gd name="T6" fmla="*/ 2147483647 w 28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576"/>
              <a:gd name="T14" fmla="*/ 280 w 28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576">
                <a:moveTo>
                  <a:pt x="280" y="576"/>
                </a:moveTo>
                <a:cubicBezTo>
                  <a:pt x="280" y="576"/>
                  <a:pt x="80" y="464"/>
                  <a:pt x="40" y="384"/>
                </a:cubicBezTo>
                <a:cubicBezTo>
                  <a:pt x="0" y="304"/>
                  <a:pt x="0" y="160"/>
                  <a:pt x="40" y="96"/>
                </a:cubicBezTo>
                <a:cubicBezTo>
                  <a:pt x="80" y="32"/>
                  <a:pt x="230" y="20"/>
                  <a:pt x="280" y="0"/>
                </a:cubicBezTo>
              </a:path>
            </a:pathLst>
          </a:cu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Scoreboard </a:t>
            </a:r>
          </a:p>
          <a:p>
            <a:pPr lvl="1"/>
            <a:r>
              <a:rPr lang="en-US" dirty="0"/>
              <a:t>At Decode stage, set busy bit for the destination register and at the write back stage, set clear the busy bit (multi-count busy bits will be required instead of 1-bit) </a:t>
            </a:r>
          </a:p>
          <a:p>
            <a:pPr lvl="1"/>
            <a:r>
              <a:rPr lang="en-US" dirty="0"/>
              <a:t>Caution! : We can write and read the same register by the same instruction</a:t>
            </a:r>
          </a:p>
          <a:p>
            <a:endParaRPr lang="en-US" dirty="0"/>
          </a:p>
          <a:p>
            <a:r>
              <a:rPr lang="en-US" dirty="0"/>
              <a:t>Method 2: check destination register ids </a:t>
            </a:r>
          </a:p>
          <a:p>
            <a:pPr lvl="1"/>
            <a:r>
              <a:rPr lang="en-US" dirty="0"/>
              <a:t>Forward destination ids from other pipeline stages</a:t>
            </a:r>
          </a:p>
          <a:p>
            <a:pPr lvl="1"/>
            <a:r>
              <a:rPr lang="en-US" dirty="0"/>
              <a:t>Be careful to check when destination registers are indeed used. Not all instructions have source registers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356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Powerpoint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22850</TotalTime>
  <Words>1011</Words>
  <Application>Microsoft Macintosh PowerPoint</Application>
  <PresentationFormat>On-screen Show (4:3)</PresentationFormat>
  <Paragraphs>410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AUdimat</vt:lpstr>
      <vt:lpstr>Arial</vt:lpstr>
      <vt:lpstr>Calibri</vt:lpstr>
      <vt:lpstr>Courier New</vt:lpstr>
      <vt:lpstr>Garamond</vt:lpstr>
      <vt:lpstr>Tahoma</vt:lpstr>
      <vt:lpstr>Times New Roman</vt:lpstr>
      <vt:lpstr>2_Powerpoint_FINAL</vt:lpstr>
      <vt:lpstr>3_Powerpoint_FINAL</vt:lpstr>
      <vt:lpstr>1_Powerpoint_FINAL</vt:lpstr>
      <vt:lpstr>CS3220 Processor Design</vt:lpstr>
      <vt:lpstr>Pipelining the pipeline</vt:lpstr>
      <vt:lpstr>PowerPoint Presentation</vt:lpstr>
      <vt:lpstr>An Example LC-3b Pipeline</vt:lpstr>
      <vt:lpstr>5 stage pipeline </vt:lpstr>
      <vt:lpstr>Example: Execution of Four Independent ADDs</vt:lpstr>
      <vt:lpstr>Pipeline Hazard</vt:lpstr>
      <vt:lpstr>Data Dependence Types</vt:lpstr>
      <vt:lpstr>Dependency logic </vt:lpstr>
      <vt:lpstr>FAQ </vt:lpstr>
      <vt:lpstr>Pipeline Latches </vt:lpstr>
      <vt:lpstr>An Example LC-3b Pipeline</vt:lpstr>
      <vt:lpstr>Pipeline Latch</vt:lpstr>
      <vt:lpstr>How to make a pipeline stall? </vt:lpstr>
      <vt:lpstr>How to flush a pipeline</vt:lpstr>
      <vt:lpstr>Front-end Pipeline </vt:lpstr>
      <vt:lpstr>How to handle branch? </vt:lpstr>
      <vt:lpstr>Handling Branches</vt:lpstr>
      <vt:lpstr>Handling Branches- Alt</vt:lpstr>
      <vt:lpstr>Which option to choose? </vt:lpstr>
      <vt:lpstr>Handling Branches: V</vt:lpstr>
      <vt:lpstr>Handling Branches: II</vt:lpstr>
      <vt:lpstr>Assignment #1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Kim, Hyesoon</cp:lastModifiedBy>
  <cp:revision>659</cp:revision>
  <cp:lastPrinted>2017-03-15T21:36:56Z</cp:lastPrinted>
  <dcterms:created xsi:type="dcterms:W3CDTF">2010-09-08T00:51:32Z</dcterms:created>
  <dcterms:modified xsi:type="dcterms:W3CDTF">2021-01-18T11:03:52Z</dcterms:modified>
</cp:coreProperties>
</file>