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38"/>
  </p:notesMasterIdLst>
  <p:sldIdLst>
    <p:sldId id="257" r:id="rId4"/>
    <p:sldId id="332" r:id="rId5"/>
    <p:sldId id="331" r:id="rId6"/>
    <p:sldId id="330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320" r:id="rId18"/>
    <p:sldId id="281" r:id="rId19"/>
    <p:sldId id="282" r:id="rId20"/>
    <p:sldId id="305" r:id="rId21"/>
    <p:sldId id="323" r:id="rId22"/>
    <p:sldId id="324" r:id="rId23"/>
    <p:sldId id="283" r:id="rId24"/>
    <p:sldId id="284" r:id="rId25"/>
    <p:sldId id="306" r:id="rId26"/>
    <p:sldId id="318" r:id="rId27"/>
    <p:sldId id="319" r:id="rId28"/>
    <p:sldId id="307" r:id="rId29"/>
    <p:sldId id="299" r:id="rId30"/>
    <p:sldId id="329" r:id="rId31"/>
    <p:sldId id="327" r:id="rId32"/>
    <p:sldId id="300" r:id="rId33"/>
    <p:sldId id="317" r:id="rId34"/>
    <p:sldId id="301" r:id="rId35"/>
    <p:sldId id="302" r:id="rId36"/>
    <p:sldId id="3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3"/>
    <p:restoredTop sz="94681"/>
  </p:normalViewPr>
  <p:slideViewPr>
    <p:cSldViewPr snapToGrid="0" snapToObjects="1" showGuides="1">
      <p:cViewPr varScale="1">
        <p:scale>
          <a:sx n="128" d="100"/>
          <a:sy n="128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B939-7D53-9149-99D2-8F547F4042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4F9D-D9F0-8C4F-B9E4-F61633D086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false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69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false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false" compatLnSpc="true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174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7044" name="Rectangle 4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250018" y="6616700"/>
            <a:ext cx="5365749" cy="165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false" compatLnSpc="true"/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7045" name="Rectangle 5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11055351" y="6616700"/>
            <a:ext cx="808567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true" noChangeArrowheads="true"/>
          </p:cNvSpPr>
          <p:nvPr>
            <p:ph type="ctrTitle" idx="4294967295"/>
          </p:nvPr>
        </p:nvSpPr>
        <p:spPr>
          <a:xfrm>
            <a:off x="3190875" y="3406776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CS3220 Processor Design</a:t>
            </a:r>
            <a:endParaRPr lang="en-US" sz="3200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true" noChangeArrowheads="true"/>
          </p:cNvSpPr>
          <p:nvPr>
            <p:ph type="subTitle" idx="4294967295"/>
          </p:nvPr>
        </p:nvSpPr>
        <p:spPr>
          <a:xfrm>
            <a:off x="3124201" y="4343400"/>
            <a:ext cx="3200399" cy="60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Prof. </a:t>
            </a:r>
            <a:r>
              <a:rPr lang="en-US" sz="2000" dirty="0" err="1"/>
              <a:t>Hyesoon</a:t>
            </a:r>
            <a:r>
              <a:rPr lang="en-US" sz="2000" dirty="0"/>
              <a:t> Kim </a:t>
            </a:r>
            <a:endParaRPr lang="en-US" sz="20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branches?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 conditional branches</a:t>
            </a:r>
            <a:endParaRPr lang="en-US" dirty="0"/>
          </a:p>
          <a:p>
            <a:pPr lvl="1">
              <a:buNone/>
            </a:pPr>
            <a:r>
              <a:rPr lang="en-US" dirty="0"/>
              <a:t>BEQ R1,R2,Label ; Go to Label if R1==R2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also have BLT, BLE, BNE, BGT, BGE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Need to encode two registers in the instruction</a:t>
            </a:r>
            <a:endParaRPr lang="en-US" dirty="0"/>
          </a:p>
          <a:p>
            <a:pPr lvl="1">
              <a:buNone/>
            </a:pPr>
            <a:r>
              <a:rPr lang="en-US" dirty="0"/>
              <a:t>BEQZ R1, Label ; Go to Label if R1==0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also have BNEZ, BLEZ, etc.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Need to encode only one register in the instruction</a:t>
            </a:r>
            <a:br>
              <a:rPr lang="en-US" dirty="0"/>
            </a:br>
            <a:r>
              <a:rPr lang="en-US" dirty="0"/>
              <a:t>(so we can have a 6-bit offset)</a:t>
            </a:r>
            <a:endParaRPr lang="en-US" dirty="0"/>
          </a:p>
          <a:p>
            <a:r>
              <a:rPr lang="en-US" dirty="0"/>
              <a:t>Could have implicit operand, e.g. always R1</a:t>
            </a:r>
            <a:endParaRPr lang="en-US" dirty="0"/>
          </a:p>
          <a:p>
            <a:pPr lvl="1">
              <a:buNone/>
            </a:pPr>
            <a:r>
              <a:rPr lang="en-US" dirty="0"/>
              <a:t>BEQZ Label ; If R1==0 go to Label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Bad: R1 won’t be very useful for anything else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at least 2 to do ALU operations</a:t>
            </a:r>
            <a:endParaRPr lang="en-US" dirty="0"/>
          </a:p>
          <a:p>
            <a:r>
              <a:rPr lang="en-US" dirty="0"/>
              <a:t>Plus one to be a stack pointer</a:t>
            </a:r>
            <a:endParaRPr lang="en-US" dirty="0"/>
          </a:p>
          <a:p>
            <a:r>
              <a:rPr lang="en-US" dirty="0"/>
              <a:t>Plus one to save return address</a:t>
            </a:r>
            <a:endParaRPr lang="en-US" dirty="0"/>
          </a:p>
          <a:p>
            <a:pPr lvl="1"/>
            <a:r>
              <a:rPr lang="en-US" dirty="0"/>
              <a:t>Unless we want to save it directly to memory</a:t>
            </a:r>
            <a:endParaRPr lang="en-US" dirty="0"/>
          </a:p>
          <a:p>
            <a:r>
              <a:rPr lang="en-US" dirty="0"/>
              <a:t>Nice to have a few extra</a:t>
            </a:r>
            <a:endParaRPr lang="en-US" dirty="0"/>
          </a:p>
          <a:p>
            <a:pPr lvl="1"/>
            <a:r>
              <a:rPr lang="en-US" dirty="0"/>
              <a:t>One for return value (to avoid saving it to stack)</a:t>
            </a:r>
            <a:endParaRPr lang="en-US" dirty="0"/>
          </a:p>
          <a:p>
            <a:pPr lvl="1"/>
            <a:r>
              <a:rPr lang="en-US" dirty="0"/>
              <a:t>Some to pass parameters? Need at least 2 (more is even better)</a:t>
            </a:r>
            <a:endParaRPr lang="en-US" dirty="0"/>
          </a:p>
          <a:p>
            <a:r>
              <a:rPr lang="en-US" dirty="0"/>
              <a:t>Need at least one for system use</a:t>
            </a:r>
            <a:endParaRPr lang="en-US" dirty="0"/>
          </a:p>
          <a:p>
            <a:pPr lvl="1"/>
            <a:r>
              <a:rPr lang="en-US" dirty="0"/>
              <a:t>We’ll work on this in the last two projects</a:t>
            </a:r>
            <a:endParaRPr lang="en-US" dirty="0"/>
          </a:p>
          <a:p>
            <a:r>
              <a:rPr lang="en-US" dirty="0"/>
              <a:t>OK, this is already 8 or more, so </a:t>
            </a:r>
            <a:r>
              <a:rPr lang="en-US" b="1" dirty="0">
                <a:solidFill>
                  <a:srgbClr val="FF0000"/>
                </a:solidFill>
              </a:rPr>
              <a:t>let’s have 16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When writing code in assembler, we’ll see that more is better 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instruction word?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Bits in instruction word? Hmm, let’s see</a:t>
            </a:r>
            <a:endParaRPr lang="en-US" dirty="0"/>
          </a:p>
          <a:p>
            <a:pPr lvl="1"/>
            <a:r>
              <a:rPr lang="en-US" dirty="0"/>
              <a:t>Need room for </a:t>
            </a:r>
            <a:r>
              <a:rPr lang="en-US" dirty="0" err="1"/>
              <a:t>opcode</a:t>
            </a:r>
            <a:endParaRPr lang="en-US" dirty="0"/>
          </a:p>
          <a:p>
            <a:pPr lvl="2"/>
            <a:r>
              <a:rPr lang="en-US" dirty="0"/>
              <a:t>How many types of instructions do we have?</a:t>
            </a:r>
            <a:endParaRPr lang="en-US" dirty="0"/>
          </a:p>
          <a:p>
            <a:pPr lvl="2"/>
            <a:r>
              <a:rPr lang="en-US" dirty="0"/>
              <a:t>Can  have a secondary </a:t>
            </a:r>
            <a:r>
              <a:rPr lang="en-US" dirty="0" err="1"/>
              <a:t>opcode</a:t>
            </a:r>
            <a:r>
              <a:rPr lang="en-US" dirty="0"/>
              <a:t> for some (e.g. for ADD,SUB, etc.)</a:t>
            </a:r>
            <a:endParaRPr lang="en-US" dirty="0"/>
          </a:p>
          <a:p>
            <a:pPr lvl="1"/>
            <a:r>
              <a:rPr lang="en-US" dirty="0"/>
              <a:t>Need room for register operands</a:t>
            </a:r>
            <a:endParaRPr lang="en-US" dirty="0"/>
          </a:p>
          <a:p>
            <a:pPr lvl="2"/>
            <a:r>
              <a:rPr lang="en-US" dirty="0"/>
              <a:t>Do we want 1, 2, or 3 or those? 3!</a:t>
            </a:r>
            <a:endParaRPr lang="en-US" dirty="0"/>
          </a:p>
          <a:p>
            <a:pPr lvl="2"/>
            <a:r>
              <a:rPr lang="en-US" dirty="0"/>
              <a:t>This will use 12 bits in the instruction word</a:t>
            </a:r>
            <a:endParaRPr lang="en-US" dirty="0"/>
          </a:p>
          <a:p>
            <a:pPr lvl="1"/>
            <a:r>
              <a:rPr lang="en-US" dirty="0"/>
              <a:t>Need room for immediate operands</a:t>
            </a:r>
            <a:endParaRPr lang="en-US" dirty="0"/>
          </a:p>
          <a:p>
            <a:pPr lvl="2"/>
            <a:r>
              <a:rPr lang="en-US" dirty="0"/>
              <a:t>The more the better, but too few will be a problem</a:t>
            </a:r>
            <a:endParaRPr lang="en-US" dirty="0"/>
          </a:p>
          <a:p>
            <a:r>
              <a:rPr lang="en-US" dirty="0"/>
              <a:t>Let’s have </a:t>
            </a:r>
            <a:r>
              <a:rPr lang="en-US" b="1" dirty="0">
                <a:solidFill>
                  <a:srgbClr val="FF0000"/>
                </a:solidFill>
              </a:rPr>
              <a:t>32-bit instruction word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8 not really an option (not enough room)</a:t>
            </a:r>
            <a:endParaRPr lang="en-US" dirty="0"/>
          </a:p>
          <a:p>
            <a:pPr lvl="1"/>
            <a:r>
              <a:rPr lang="en-US" dirty="0"/>
              <a:t>16 is very tight (with 16 </a:t>
            </a:r>
            <a:r>
              <a:rPr lang="en-US" dirty="0" err="1"/>
              <a:t>regs</a:t>
            </a:r>
            <a:r>
              <a:rPr lang="en-US" dirty="0"/>
              <a:t>, only 4 bits left for </a:t>
            </a:r>
            <a:r>
              <a:rPr lang="en-US" dirty="0" err="1"/>
              <a:t>opcode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So let’s do 32 (allows large offsets, more </a:t>
            </a:r>
            <a:r>
              <a:rPr lang="en-US" dirty="0" err="1"/>
              <a:t>opcodes</a:t>
            </a:r>
            <a:r>
              <a:rPr lang="en-US" dirty="0"/>
              <a:t>, etc.)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size?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8?</a:t>
            </a:r>
            <a:endParaRPr lang="en-US" dirty="0"/>
          </a:p>
          <a:p>
            <a:pPr lvl="1"/>
            <a:r>
              <a:rPr lang="en-US" dirty="0"/>
              <a:t>Will need multi-word values often (e.g. loop counters)</a:t>
            </a:r>
            <a:endParaRPr lang="en-US" dirty="0"/>
          </a:p>
          <a:p>
            <a:pPr lvl="1"/>
            <a:r>
              <a:rPr lang="en-US" dirty="0"/>
              <a:t>PC must be larger than this, procedure calls get tricky</a:t>
            </a:r>
            <a:endParaRPr lang="en-US" dirty="0"/>
          </a:p>
          <a:p>
            <a:r>
              <a:rPr lang="en-US" dirty="0"/>
              <a:t>Can we do with 16?</a:t>
            </a:r>
            <a:endParaRPr lang="en-US" dirty="0"/>
          </a:p>
          <a:p>
            <a:pPr lvl="1"/>
            <a:r>
              <a:rPr lang="en-US" dirty="0"/>
              <a:t>Most loops and programs will be OK</a:t>
            </a:r>
            <a:endParaRPr lang="en-US" dirty="0"/>
          </a:p>
          <a:p>
            <a:pPr lvl="1"/>
            <a:r>
              <a:rPr lang="en-US" dirty="0"/>
              <a:t>Immediate operand can load entire constant (nice)</a:t>
            </a:r>
            <a:endParaRPr lang="en-US" dirty="0"/>
          </a:p>
          <a:p>
            <a:pPr lvl="1"/>
            <a:r>
              <a:rPr lang="en-US" dirty="0"/>
              <a:t>Can display entire word on HEX display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But it makes sense to have </a:t>
            </a:r>
            <a:r>
              <a:rPr lang="en-US" b="1" dirty="0">
                <a:solidFill>
                  <a:srgbClr val="FF0000"/>
                </a:solidFill>
              </a:rPr>
              <a:t>32-bit registers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Same as instruction word</a:t>
            </a:r>
            <a:endParaRPr lang="en-US" dirty="0"/>
          </a:p>
          <a:p>
            <a:pPr lvl="1"/>
            <a:r>
              <a:rPr lang="en-US" dirty="0"/>
              <a:t>Almost never have to worry about overflows and such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Byte-addressed or word-addressed?</a:t>
            </a:r>
            <a:endParaRPr lang="en-US" dirty="0"/>
          </a:p>
          <a:p>
            <a:r>
              <a:rPr lang="en-US" dirty="0"/>
              <a:t>Word-addressed is simpler</a:t>
            </a:r>
            <a:endParaRPr lang="en-US" dirty="0"/>
          </a:p>
          <a:p>
            <a:pPr lvl="1"/>
            <a:r>
              <a:rPr lang="en-US" dirty="0"/>
              <a:t>Only need LD/ST instruction, vs. LW/SW, LB/SB, etc.</a:t>
            </a:r>
            <a:endParaRPr lang="en-US" dirty="0"/>
          </a:p>
          <a:p>
            <a:pPr lvl="1"/>
            <a:r>
              <a:rPr lang="en-US" dirty="0"/>
              <a:t>Don’t have to worry about alignment</a:t>
            </a:r>
            <a:endParaRPr lang="en-US" dirty="0"/>
          </a:p>
          <a:p>
            <a:r>
              <a:rPr lang="en-US" dirty="0"/>
              <a:t>But</a:t>
            </a:r>
            <a:endParaRPr lang="en-US" dirty="0"/>
          </a:p>
          <a:p>
            <a:pPr lvl="1"/>
            <a:r>
              <a:rPr lang="en-US" dirty="0"/>
              <a:t>Hard to switch apps to byte-addressed later</a:t>
            </a:r>
            <a:endParaRPr lang="en-US" dirty="0"/>
          </a:p>
          <a:p>
            <a:pPr lvl="1"/>
            <a:r>
              <a:rPr lang="en-US" dirty="0"/>
              <a:t>Can’t use e.g. 16-bit memory locations</a:t>
            </a:r>
            <a:endParaRPr lang="en-US" dirty="0"/>
          </a:p>
          <a:p>
            <a:pPr lvl="1"/>
            <a:r>
              <a:rPr lang="en-US" dirty="0"/>
              <a:t>We can achieve most of the HW simplicity</a:t>
            </a:r>
            <a:br>
              <a:rPr lang="en-US" dirty="0"/>
            </a:br>
            <a:r>
              <a:rPr lang="en-US" dirty="0"/>
              <a:t>if we require word-alignment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So we’ll have byte-addressed aligned LW/SW only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drop alignment limitations later if we want to</a:t>
            </a:r>
            <a:endParaRPr lang="en-US" dirty="0"/>
          </a:p>
          <a:p>
            <a:pPr lvl="1"/>
            <a:r>
              <a:rPr lang="en-US" dirty="0"/>
              <a:t>But can add LB/SB, LH/SH later if we want to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Predicated instructions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Vector instructions 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many bits for the </a:t>
            </a:r>
            <a:r>
              <a:rPr lang="en-US" dirty="0" err="1"/>
              <a:t>opcode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insts</a:t>
            </a:r>
            <a:r>
              <a:rPr lang="en-US" dirty="0"/>
              <a:t> w/ 3 </a:t>
            </a:r>
            <a:r>
              <a:rPr lang="en-US" dirty="0" err="1"/>
              <a:t>reg</a:t>
            </a:r>
            <a:r>
              <a:rPr lang="en-US" dirty="0"/>
              <a:t> operands, 12 bits already used</a:t>
            </a:r>
            <a:endParaRPr lang="en-US" dirty="0"/>
          </a:p>
          <a:p>
            <a:pPr lvl="1"/>
            <a:r>
              <a:rPr lang="en-US" dirty="0"/>
              <a:t>Great, leaves 20 bits for </a:t>
            </a:r>
            <a:r>
              <a:rPr lang="en-US" dirty="0" err="1"/>
              <a:t>opcode</a:t>
            </a:r>
            <a:r>
              <a:rPr lang="en-US" dirty="0"/>
              <a:t>! But…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insts</a:t>
            </a:r>
            <a:r>
              <a:rPr lang="en-US" dirty="0"/>
              <a:t> w/ 2 </a:t>
            </a:r>
            <a:r>
              <a:rPr lang="en-US" dirty="0" err="1"/>
              <a:t>reg</a:t>
            </a:r>
            <a:r>
              <a:rPr lang="en-US" dirty="0"/>
              <a:t> and 1 </a:t>
            </a:r>
            <a:r>
              <a:rPr lang="en-US" dirty="0" err="1"/>
              <a:t>imm</a:t>
            </a:r>
            <a:r>
              <a:rPr lang="en-US" dirty="0"/>
              <a:t> operand</a:t>
            </a:r>
            <a:endParaRPr lang="en-US" dirty="0"/>
          </a:p>
          <a:p>
            <a:pPr lvl="1"/>
            <a:r>
              <a:rPr lang="en-US" dirty="0"/>
              <a:t>E.g. LW R1,-4(R2), ADDI R1,R2,64, BNE R1,R2,Label</a:t>
            </a:r>
            <a:endParaRPr lang="en-US" dirty="0"/>
          </a:p>
          <a:p>
            <a:pPr lvl="1"/>
            <a:r>
              <a:rPr lang="en-US" dirty="0" err="1"/>
              <a:t>Imm</a:t>
            </a:r>
            <a:r>
              <a:rPr lang="en-US" dirty="0"/>
              <a:t> and opcode must fit in 24 bits (8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for </a:t>
            </a:r>
            <a:r>
              <a:rPr lang="en-US" dirty="0" err="1"/>
              <a:t>regno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Let’s have a </a:t>
            </a:r>
            <a:r>
              <a:rPr lang="en-US" b="1" dirty="0">
                <a:solidFill>
                  <a:srgbClr val="C00000"/>
                </a:solidFill>
              </a:rPr>
              <a:t>16-bit immediate and 6-bit opcode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Will make register number decoding a bit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Few “reach” issues in branches and LW/SW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Fairly large constants in ADDI, SUBI, ANDI, etc.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We have </a:t>
            </a:r>
            <a:r>
              <a:rPr lang="en-US" b="1" dirty="0">
                <a:solidFill>
                  <a:srgbClr val="C00000"/>
                </a:solidFill>
              </a:rPr>
              <a:t>64 opcodes</a:t>
            </a:r>
            <a:endParaRPr lang="en-US" dirty="0"/>
          </a:p>
          <a:p>
            <a:pPr lvl="2"/>
            <a:r>
              <a:rPr lang="en-US" dirty="0"/>
              <a:t>Sounds like a lot, but it is actually too few:</a:t>
            </a:r>
            <a:endParaRPr lang="en-US" dirty="0"/>
          </a:p>
          <a:p>
            <a:pPr lvl="3"/>
            <a:r>
              <a:rPr lang="en-US" dirty="0"/>
              <a:t>LW, SW, ADD, SUB, AND, OR, NAND, etc. </a:t>
            </a:r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Will need a trick called “secondary opcode” to for &gt;64 instructions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Thus Far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[5:0] op1; // Primary opcode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[3:0] </a:t>
            </a:r>
            <a:r>
              <a:rPr lang="en-US" b="1" dirty="0" err="1">
                <a:solidFill>
                  <a:srgbClr val="C00000"/>
                </a:solidFill>
              </a:rPr>
              <a:t>rd,rs,rt</a:t>
            </a:r>
            <a:r>
              <a:rPr lang="en-US" b="1" dirty="0">
                <a:solidFill>
                  <a:srgbClr val="C00000"/>
                </a:solidFill>
              </a:rPr>
              <a:t>; // Register operands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[15:0] </a:t>
            </a:r>
            <a:r>
              <a:rPr lang="en-US" b="1" dirty="0" err="1">
                <a:solidFill>
                  <a:srgbClr val="C00000"/>
                </a:solidFill>
              </a:rPr>
              <a:t>imm</a:t>
            </a:r>
            <a:r>
              <a:rPr lang="en-US" b="1" dirty="0">
                <a:solidFill>
                  <a:srgbClr val="C00000"/>
                </a:solidFill>
              </a:rPr>
              <a:t>; // 16-bit immediate operand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assign {op1,rd,rs,rt,imm}=</a:t>
            </a:r>
            <a:r>
              <a:rPr lang="en-US" dirty="0" err="1"/>
              <a:t>iword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assign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iword</a:t>
            </a:r>
            <a:r>
              <a:rPr lang="en-US" dirty="0"/>
              <a:t>[8:6];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assign </a:t>
            </a:r>
            <a:r>
              <a:rPr lang="en-US" dirty="0" err="1"/>
              <a:t>imm</a:t>
            </a:r>
            <a:r>
              <a:rPr lang="en-US" dirty="0"/>
              <a:t> = </a:t>
            </a:r>
            <a:r>
              <a:rPr lang="en-US" dirty="0" err="1"/>
              <a:t>iword</a:t>
            </a:r>
            <a:r>
              <a:rPr lang="en-US" dirty="0"/>
              <a:t>[23:8]; // </a:t>
            </a:r>
            <a:r>
              <a:rPr lang="en-US" b="1" dirty="0"/>
              <a:t>overlap with </a:t>
            </a:r>
            <a:r>
              <a:rPr lang="en-US" b="1" dirty="0" err="1"/>
              <a:t>rd</a:t>
            </a:r>
            <a:r>
              <a:rPr lang="en-US" b="1" dirty="0"/>
              <a:t>!!!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Source register numbers are always </a:t>
            </a:r>
            <a:r>
              <a:rPr lang="en-US" dirty="0" err="1"/>
              <a:t>rs</a:t>
            </a:r>
            <a:r>
              <a:rPr lang="en-US" dirty="0"/>
              <a:t> and </a:t>
            </a:r>
            <a:r>
              <a:rPr lang="en-US" dirty="0" err="1"/>
              <a:t>rt</a:t>
            </a:r>
            <a:endParaRPr lang="en-US" dirty="0"/>
          </a:p>
          <a:p>
            <a:r>
              <a:rPr lang="en-US" dirty="0"/>
              <a:t>For 3-register instructions, </a:t>
            </a:r>
            <a:r>
              <a:rPr lang="en-US" dirty="0" err="1"/>
              <a:t>rd</a:t>
            </a:r>
            <a:r>
              <a:rPr lang="en-US" dirty="0"/>
              <a:t> is destination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Rd,Rs,Rt</a:t>
            </a:r>
            <a:endParaRPr lang="en-US" dirty="0"/>
          </a:p>
          <a:p>
            <a:r>
              <a:rPr lang="en-US" dirty="0"/>
              <a:t>What about ADDI </a:t>
            </a:r>
            <a:r>
              <a:rPr lang="en-US" dirty="0" err="1"/>
              <a:t>Reg,Reg,Immed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dirty="0"/>
              <a:t>Only one source register (so it should be </a:t>
            </a:r>
            <a:r>
              <a:rPr lang="en-US" dirty="0" err="1"/>
              <a:t>Rs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But Rd CANNOT be the destination (Why?)</a:t>
            </a:r>
            <a:endParaRPr lang="en-US" dirty="0"/>
          </a:p>
          <a:p>
            <a:pPr lvl="1"/>
            <a:r>
              <a:rPr lang="en-US" dirty="0"/>
              <a:t>ADDI </a:t>
            </a:r>
            <a:r>
              <a:rPr lang="en-US" dirty="0" err="1"/>
              <a:t>Rt,Rs,Imm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Thus Far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[5:0] op1; // Primary opcode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[3:0] </a:t>
            </a:r>
            <a:r>
              <a:rPr lang="en-US" b="1" dirty="0" err="1">
                <a:solidFill>
                  <a:srgbClr val="C00000"/>
                </a:solidFill>
              </a:rPr>
              <a:t>rd,rs,rt</a:t>
            </a:r>
            <a:r>
              <a:rPr lang="en-US" b="1" dirty="0">
                <a:solidFill>
                  <a:srgbClr val="C00000"/>
                </a:solidFill>
              </a:rPr>
              <a:t>; // Register operands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wire [15:0] </a:t>
            </a:r>
            <a:r>
              <a:rPr lang="en-US" b="1" dirty="0" err="1">
                <a:solidFill>
                  <a:srgbClr val="C00000"/>
                </a:solidFill>
              </a:rPr>
              <a:t>imm</a:t>
            </a:r>
            <a:r>
              <a:rPr lang="en-US" b="1" dirty="0">
                <a:solidFill>
                  <a:srgbClr val="C00000"/>
                </a:solidFill>
              </a:rPr>
              <a:t>; // 16-bit immediate operand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assign {op1,rd,rs,rt,imm}=</a:t>
            </a:r>
            <a:r>
              <a:rPr lang="en-US" dirty="0" err="1"/>
              <a:t>iword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assign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iword</a:t>
            </a:r>
            <a:r>
              <a:rPr lang="en-US" dirty="0"/>
              <a:t>[8:6];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assign </a:t>
            </a:r>
            <a:r>
              <a:rPr lang="en-US" dirty="0" err="1"/>
              <a:t>imm</a:t>
            </a:r>
            <a:r>
              <a:rPr lang="en-US" dirty="0"/>
              <a:t> = </a:t>
            </a:r>
            <a:r>
              <a:rPr lang="en-US" dirty="0" err="1"/>
              <a:t>iword</a:t>
            </a:r>
            <a:r>
              <a:rPr lang="en-US" dirty="0"/>
              <a:t>[23:8]; // </a:t>
            </a:r>
            <a:r>
              <a:rPr lang="en-US" b="1" dirty="0"/>
              <a:t>overlap with </a:t>
            </a:r>
            <a:r>
              <a:rPr lang="en-US" b="1" dirty="0" err="1"/>
              <a:t>rd</a:t>
            </a:r>
            <a:r>
              <a:rPr lang="en-US" b="1" dirty="0"/>
              <a:t>!!! </a:t>
            </a:r>
            <a:br>
              <a:rPr lang="en-US" dirty="0"/>
            </a:br>
            <a:r>
              <a:rPr lang="en-US" dirty="0"/>
              <a:t>Only 64 opcodes 	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LW, SW : 2+</a:t>
            </a:r>
            <a:endParaRPr lang="en-US" dirty="0"/>
          </a:p>
          <a:p>
            <a:pPr lvl="2"/>
            <a:r>
              <a:rPr lang="en-US" dirty="0"/>
              <a:t>(and leave room for LHS, LHU, LBS, SBU, SH, SB):  6</a:t>
            </a:r>
            <a:endParaRPr lang="en-US" dirty="0"/>
          </a:p>
          <a:p>
            <a:pPr lvl="1"/>
            <a:r>
              <a:rPr lang="en-US" dirty="0"/>
              <a:t>ADD, SUB, AND, OR, XOR, NAND, NOR, NXOR,EQ, NE, LE, LT, GT, GE, LE 15+</a:t>
            </a:r>
            <a:endParaRPr lang="en-US" dirty="0"/>
          </a:p>
          <a:p>
            <a:pPr lvl="1"/>
            <a:r>
              <a:rPr lang="en-US" dirty="0"/>
              <a:t>(and leave room for MUL, DIV, SXT,SHL, SHR, …) 15 </a:t>
            </a:r>
            <a:endParaRPr lang="en-US" dirty="0"/>
          </a:p>
          <a:p>
            <a:pPr lvl="1"/>
            <a:r>
              <a:rPr lang="en-US" dirty="0"/>
              <a:t>BEQ, BNE, BLT, BGT, BGE, BLE 6+</a:t>
            </a:r>
            <a:endParaRPr lang="en-US" dirty="0"/>
          </a:p>
          <a:p>
            <a:pPr lvl="1"/>
            <a:r>
              <a:rPr lang="en-US" dirty="0"/>
              <a:t>BEQZ, BNEZ, BLTZ, BGTZ, BLEZ, BGEZ</a:t>
            </a:r>
            <a:endParaRPr lang="en-US" dirty="0"/>
          </a:p>
          <a:p>
            <a:pPr lvl="1"/>
            <a:r>
              <a:rPr lang="en-US" dirty="0"/>
              <a:t>JAL 1</a:t>
            </a:r>
            <a:endParaRPr lang="en-US" dirty="0"/>
          </a:p>
          <a:p>
            <a:pPr lvl="1"/>
            <a:r>
              <a:rPr lang="en-US" dirty="0"/>
              <a:t>Will need at least 4-5 system insts5</a:t>
            </a:r>
            <a:endParaRPr lang="en-US" dirty="0"/>
          </a:p>
          <a:p>
            <a:pPr lvl="1"/>
            <a:r>
              <a:rPr lang="en-US" dirty="0"/>
              <a:t>This is already 24, might need to add at least 26</a:t>
            </a:r>
            <a:endParaRPr lang="en-US" dirty="0"/>
          </a:p>
          <a:p>
            <a:pPr lvl="2"/>
            <a:r>
              <a:rPr lang="en-US" dirty="0"/>
              <a:t>Getting kind of tight…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Options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531285" y="1303338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2955"/>
                <a:gridCol w="359045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true"/>
          </p:cNvGraphicFramePr>
          <p:nvPr/>
        </p:nvGraphicFramePr>
        <p:xfrm>
          <a:off x="523986" y="2425569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[23:8]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true"/>
          <p:nvPr/>
        </p:nvSpPr>
        <p:spPr>
          <a:xfrm>
            <a:off x="172284" y="12108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  <a:endParaRPr lang="en-US" dirty="0"/>
          </a:p>
        </p:txBody>
      </p:sp>
      <p:sp>
        <p:nvSpPr>
          <p:cNvPr id="12" name="TextBox 11"/>
          <p:cNvSpPr txBox="true"/>
          <p:nvPr/>
        </p:nvSpPr>
        <p:spPr>
          <a:xfrm>
            <a:off x="6547745" y="1231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en-US" dirty="0"/>
          </a:p>
        </p:txBody>
      </p:sp>
      <p:sp>
        <p:nvSpPr>
          <p:cNvPr id="13" name="TextBox 12"/>
          <p:cNvSpPr txBox="true"/>
          <p:nvPr/>
        </p:nvSpPr>
        <p:spPr>
          <a:xfrm>
            <a:off x="172284" y="1577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US" dirty="0"/>
          </a:p>
        </p:txBody>
      </p:sp>
      <p:sp>
        <p:nvSpPr>
          <p:cNvPr id="14" name="TextBox 13"/>
          <p:cNvSpPr txBox="true"/>
          <p:nvPr/>
        </p:nvSpPr>
        <p:spPr>
          <a:xfrm>
            <a:off x="6663161" y="1588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7" name="TextBox 6"/>
          <p:cNvSpPr txBox="true"/>
          <p:nvPr/>
        </p:nvSpPr>
        <p:spPr>
          <a:xfrm>
            <a:off x="7615767" y="147395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{opcode}</a:t>
            </a:r>
            <a:endParaRPr lang="en-US" dirty="0"/>
          </a:p>
        </p:txBody>
      </p:sp>
      <p:sp>
        <p:nvSpPr>
          <p:cNvPr id="15" name="TextBox 14"/>
          <p:cNvSpPr txBox="true"/>
          <p:nvPr/>
        </p:nvSpPr>
        <p:spPr>
          <a:xfrm>
            <a:off x="7608468" y="33821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</a:t>
            </a:r>
            <a:r>
              <a:rPr lang="en-US"/>
              <a:t>, </a:t>
            </a:r>
            <a:r>
              <a:rPr lang="en-US" dirty="0" err="1"/>
              <a:t>imm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16" name="TextBox 15"/>
          <p:cNvSpPr txBox="true"/>
          <p:nvPr/>
        </p:nvSpPr>
        <p:spPr>
          <a:xfrm>
            <a:off x="7608468" y="2479479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{opcode, </a:t>
            </a:r>
            <a:r>
              <a:rPr lang="en-US"/>
              <a:t>rd,rs,rt}</a:t>
            </a:r>
            <a:endParaRPr lang="en-US"/>
          </a:p>
        </p:txBody>
      </p:sp>
      <p:sp>
        <p:nvSpPr>
          <p:cNvPr id="17" name="TextBox 16"/>
          <p:cNvSpPr txBox="true"/>
          <p:nvPr/>
        </p:nvSpPr>
        <p:spPr>
          <a:xfrm>
            <a:off x="7615767" y="446642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true"/>
          </p:cNvGraphicFramePr>
          <p:nvPr/>
        </p:nvGraphicFramePr>
        <p:xfrm>
          <a:off x="567161" y="3464079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2955"/>
                <a:gridCol w="359045"/>
                <a:gridCol w="381000"/>
                <a:gridCol w="381000"/>
                <a:gridCol w="762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Rd[11:9]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[8:4]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true"/>
          </p:cNvGraphicFramePr>
          <p:nvPr/>
        </p:nvGraphicFramePr>
        <p:xfrm>
          <a:off x="567161" y="4649584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381000"/>
                <a:gridCol w="381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[23:8]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[8:4]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stage pipeline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31286" y="2766348"/>
            <a:ext cx="10349678" cy="3547139"/>
          </a:xfrm>
        </p:spPr>
        <p:txBody>
          <a:bodyPr/>
          <a:lstStyle/>
          <a:p>
            <a:r>
              <a:rPr lang="en-US" dirty="0"/>
              <a:t>IF: Instruction fetch</a:t>
            </a:r>
            <a:endParaRPr lang="en-US" dirty="0"/>
          </a:p>
          <a:p>
            <a:r>
              <a:rPr lang="en-US" dirty="0"/>
              <a:t>ID/RR: instruction decoding &amp; Register reading </a:t>
            </a:r>
            <a:endParaRPr lang="en-US" dirty="0"/>
          </a:p>
          <a:p>
            <a:r>
              <a:rPr lang="en-US" dirty="0"/>
              <a:t>EX: Execution/Address generation</a:t>
            </a:r>
            <a:endParaRPr lang="en-US" dirty="0"/>
          </a:p>
          <a:p>
            <a:r>
              <a:rPr lang="en-US" dirty="0"/>
              <a:t>MEM: memory accesses</a:t>
            </a:r>
            <a:endParaRPr lang="en-US" dirty="0"/>
          </a:p>
          <a:p>
            <a:r>
              <a:rPr lang="en-US" dirty="0"/>
              <a:t>WB: Register writeback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3262" y="1746738"/>
            <a:ext cx="1254369" cy="586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1708" y="1774487"/>
            <a:ext cx="1254369" cy="586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ID/RR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45903" y="1776268"/>
            <a:ext cx="1254369" cy="586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25507" y="1746738"/>
            <a:ext cx="1254369" cy="586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26594" y="1746738"/>
            <a:ext cx="1254369" cy="586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WB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441938" y="2039815"/>
            <a:ext cx="62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17631" y="2067564"/>
            <a:ext cx="62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4579" y="2067564"/>
            <a:ext cx="62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00272" y="2067564"/>
            <a:ext cx="62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979876" y="2025865"/>
            <a:ext cx="62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Instruction Format 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true"/>
          <p:nvPr/>
        </p:nvSpPr>
        <p:spPr>
          <a:xfrm>
            <a:off x="7521465" y="1722611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19" name="TextBox 18"/>
          <p:cNvSpPr txBox="true"/>
          <p:nvPr/>
        </p:nvSpPr>
        <p:spPr>
          <a:xfrm>
            <a:off x="7521465" y="264323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{opcode, OP2, </a:t>
            </a:r>
            <a:r>
              <a:rPr lang="en-US" dirty="0" err="1"/>
              <a:t>rd</a:t>
            </a:r>
            <a:r>
              <a:rPr lang="en-US" dirty="0"/>
              <a:t>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}</a:t>
            </a:r>
            <a:endParaRPr lang="en-US" dirty="0"/>
          </a:p>
          <a:p>
            <a:r>
              <a:rPr lang="en-US" dirty="0"/>
              <a:t>Note: Opcode should be 6’b00000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true"/>
          </p:cNvGraphicFramePr>
          <p:nvPr/>
        </p:nvGraphicFramePr>
        <p:xfrm>
          <a:off x="429684" y="1536437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381000"/>
                <a:gridCol w="381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[23:8]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[7:4]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true"/>
          </p:cNvGraphicFramePr>
          <p:nvPr/>
        </p:nvGraphicFramePr>
        <p:xfrm>
          <a:off x="429684" y="2547884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2955"/>
                <a:gridCol w="359045"/>
                <a:gridCol w="381000"/>
                <a:gridCol w="381000"/>
                <a:gridCol w="762000"/>
                <a:gridCol w="762000"/>
                <a:gridCol w="1524000"/>
                <a:gridCol w="762000"/>
                <a:gridCol w="381000"/>
                <a:gridCol w="381000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Opcode:[31:26]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OP2[25:18]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Rd[11:8]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[7:4]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Primary/Secondary </a:t>
            </a: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Have a smaller primary opcode (6 bits)</a:t>
            </a:r>
            <a:endParaRPr lang="en-US" dirty="0"/>
          </a:p>
          <a:p>
            <a:pPr lvl="1"/>
            <a:r>
              <a:rPr lang="en-US" dirty="0"/>
              <a:t>Instructions without an </a:t>
            </a:r>
            <a:r>
              <a:rPr lang="en-US" dirty="0" err="1"/>
              <a:t>imm</a:t>
            </a:r>
            <a:r>
              <a:rPr lang="en-US" dirty="0"/>
              <a:t> operand have 14 “free” bits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err="1"/>
              <a:t>Rd,Rs,Rt</a:t>
            </a:r>
            <a:r>
              <a:rPr lang="en-US" dirty="0"/>
              <a:t> uses 18 bits for primary opcode and </a:t>
            </a:r>
            <a:r>
              <a:rPr lang="en-US" dirty="0" err="1"/>
              <a:t>regs</a:t>
            </a:r>
            <a:endParaRPr lang="en-US" dirty="0"/>
          </a:p>
          <a:p>
            <a:pPr lvl="1"/>
            <a:r>
              <a:rPr lang="en-US" dirty="0"/>
              <a:t>Instructions with an </a:t>
            </a:r>
            <a:r>
              <a:rPr lang="en-US" dirty="0" err="1"/>
              <a:t>imm</a:t>
            </a:r>
            <a:r>
              <a:rPr lang="en-US" dirty="0"/>
              <a:t> but only two </a:t>
            </a:r>
            <a:r>
              <a:rPr lang="en-US" dirty="0" err="1"/>
              <a:t>regs</a:t>
            </a:r>
            <a:r>
              <a:rPr lang="en-US" dirty="0"/>
              <a:t> have 4 free bits</a:t>
            </a:r>
            <a:endParaRPr lang="en-US" dirty="0"/>
          </a:p>
          <a:p>
            <a:pPr lvl="2"/>
            <a:r>
              <a:rPr lang="en-US" dirty="0"/>
              <a:t>LW </a:t>
            </a:r>
            <a:r>
              <a:rPr lang="en-US" dirty="0" err="1"/>
              <a:t>Rd,Imm</a:t>
            </a:r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/>
              <a:t>) does not use the </a:t>
            </a:r>
            <a:r>
              <a:rPr lang="en-US" dirty="0" err="1"/>
              <a:t>Rt</a:t>
            </a:r>
            <a:r>
              <a:rPr lang="en-US" dirty="0"/>
              <a:t> field</a:t>
            </a:r>
            <a:endParaRPr lang="en-US" dirty="0"/>
          </a:p>
          <a:p>
            <a:pPr lvl="3"/>
            <a:r>
              <a:rPr lang="en-US" dirty="0"/>
              <a:t>Also ADDI </a:t>
            </a:r>
            <a:r>
              <a:rPr lang="en-US" dirty="0" err="1"/>
              <a:t>Rd,Rs,Imm</a:t>
            </a:r>
            <a:r>
              <a:rPr lang="en-US" dirty="0"/>
              <a:t>, SUBI, etc.</a:t>
            </a:r>
            <a:endParaRPr lang="en-US" dirty="0"/>
          </a:p>
          <a:p>
            <a:pPr lvl="2"/>
            <a:r>
              <a:rPr lang="en-US" dirty="0"/>
              <a:t>SW </a:t>
            </a:r>
            <a:r>
              <a:rPr lang="en-US" dirty="0" err="1"/>
              <a:t>Rt,Imm</a:t>
            </a:r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/>
              <a:t>) does not use the Rd field</a:t>
            </a:r>
            <a:endParaRPr lang="en-US" dirty="0"/>
          </a:p>
          <a:p>
            <a:pPr lvl="3"/>
            <a:r>
              <a:rPr lang="en-US" dirty="0"/>
              <a:t>Also BEQ </a:t>
            </a:r>
            <a:r>
              <a:rPr lang="en-US" dirty="0" err="1"/>
              <a:t>Rs,Rt,Imm</a:t>
            </a:r>
            <a:r>
              <a:rPr lang="en-US" dirty="0"/>
              <a:t>, etc.</a:t>
            </a:r>
            <a:endParaRPr lang="en-US" dirty="0"/>
          </a:p>
          <a:p>
            <a:r>
              <a:rPr lang="en-US" dirty="0"/>
              <a:t>Idea: Use these extra bits for a secondary </a:t>
            </a:r>
            <a:r>
              <a:rPr lang="en-US" dirty="0" err="1"/>
              <a:t>opcode</a:t>
            </a:r>
            <a:endParaRPr lang="en-US" dirty="0"/>
          </a:p>
          <a:p>
            <a:pPr lvl="1"/>
            <a:r>
              <a:rPr lang="en-US" dirty="0"/>
              <a:t>Uses only one primary </a:t>
            </a:r>
            <a:r>
              <a:rPr lang="en-US" dirty="0" err="1"/>
              <a:t>opcode</a:t>
            </a:r>
            <a:r>
              <a:rPr lang="en-US" dirty="0"/>
              <a:t> for a family of ALU instructions</a:t>
            </a:r>
            <a:endParaRPr lang="en-US" dirty="0"/>
          </a:p>
          <a:p>
            <a:pPr lvl="1"/>
            <a:r>
              <a:rPr lang="en-US" dirty="0"/>
              <a:t>Secondary </a:t>
            </a:r>
            <a:r>
              <a:rPr lang="en-US" dirty="0" err="1"/>
              <a:t>opcode</a:t>
            </a:r>
            <a:r>
              <a:rPr lang="en-US" dirty="0"/>
              <a:t> =&gt; the actual operation</a:t>
            </a:r>
            <a:endParaRPr lang="en-US" dirty="0"/>
          </a:p>
          <a:p>
            <a:r>
              <a:rPr lang="en-US" dirty="0"/>
              <a:t>Primary opcode of 000000 now means “3-reg ALU </a:t>
            </a:r>
            <a:r>
              <a:rPr lang="en-US" dirty="0" err="1"/>
              <a:t>inst</a:t>
            </a:r>
            <a:r>
              <a:rPr lang="en-US" dirty="0"/>
              <a:t>”</a:t>
            </a:r>
            <a:endParaRPr lang="en-US" dirty="0"/>
          </a:p>
          <a:p>
            <a:pPr lvl="1"/>
            <a:r>
              <a:rPr lang="en-US" dirty="0" err="1"/>
              <a:t>Imm</a:t>
            </a:r>
            <a:r>
              <a:rPr lang="en-US" dirty="0"/>
              <a:t> field unused =&gt; Secondary opcode can be up to 14 bits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Primary </a:t>
            </a:r>
            <a:r>
              <a:rPr lang="en-US" dirty="0" err="1"/>
              <a:t>Opcodes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it matter which </a:t>
            </a:r>
            <a:r>
              <a:rPr lang="en-US" dirty="0" err="1"/>
              <a:t>insts</a:t>
            </a:r>
            <a:r>
              <a:rPr lang="en-US" dirty="0"/>
              <a:t> get which </a:t>
            </a:r>
            <a:r>
              <a:rPr lang="en-US" dirty="0" err="1"/>
              <a:t>opcode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dirty="0"/>
              <a:t>E.g. ALU </a:t>
            </a:r>
            <a:r>
              <a:rPr lang="en-US" dirty="0" err="1"/>
              <a:t>Rd,Rs,Rt</a:t>
            </a:r>
            <a:r>
              <a:rPr lang="en-US" dirty="0"/>
              <a:t> 000000, ALU </a:t>
            </a:r>
            <a:r>
              <a:rPr lang="en-US" dirty="0" err="1"/>
              <a:t>Rd,Rs,Imm</a:t>
            </a:r>
            <a:r>
              <a:rPr lang="en-US" dirty="0"/>
              <a:t> is 000001, etc.?</a:t>
            </a:r>
            <a:endParaRPr lang="en-US" dirty="0"/>
          </a:p>
          <a:p>
            <a:r>
              <a:rPr lang="en-US" dirty="0"/>
              <a:t>Make the decoding easy!</a:t>
            </a:r>
            <a:endParaRPr lang="en-US" dirty="0"/>
          </a:p>
          <a:p>
            <a:pPr lvl="1"/>
            <a:r>
              <a:rPr lang="en-US" dirty="0"/>
              <a:t>After we read the primary </a:t>
            </a:r>
            <a:r>
              <a:rPr lang="en-US" dirty="0" err="1"/>
              <a:t>opcode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need to look at secondary </a:t>
            </a:r>
            <a:r>
              <a:rPr lang="en-US" dirty="0" err="1"/>
              <a:t>opcode</a:t>
            </a:r>
            <a:r>
              <a:rPr lang="en-US" dirty="0"/>
              <a:t> to finish decoding</a:t>
            </a:r>
            <a:endParaRPr lang="en-US" dirty="0"/>
          </a:p>
          <a:p>
            <a:pPr lvl="1"/>
            <a:r>
              <a:rPr lang="en-US" dirty="0"/>
              <a:t>Let some </a:t>
            </a:r>
            <a:r>
              <a:rPr lang="en-US" dirty="0" err="1"/>
              <a:t>opcode</a:t>
            </a:r>
            <a:r>
              <a:rPr lang="en-US" dirty="0"/>
              <a:t> bits tell us where the op2 is!</a:t>
            </a:r>
            <a:endParaRPr lang="en-US" dirty="0"/>
          </a:p>
          <a:p>
            <a:r>
              <a:rPr lang="en-US" dirty="0"/>
              <a:t>Assigning </a:t>
            </a:r>
            <a:r>
              <a:rPr lang="en-US" dirty="0" err="1"/>
              <a:t>opcode</a:t>
            </a:r>
            <a:r>
              <a:rPr lang="en-US" dirty="0"/>
              <a:t> numbers as a list is messy</a:t>
            </a:r>
            <a:endParaRPr lang="en-US" dirty="0"/>
          </a:p>
          <a:p>
            <a:pPr lvl="1"/>
            <a:r>
              <a:rPr lang="en-US" dirty="0"/>
              <a:t>So we use an </a:t>
            </a:r>
            <a:r>
              <a:rPr lang="en-US" dirty="0" err="1"/>
              <a:t>opcode</a:t>
            </a:r>
            <a:r>
              <a:rPr lang="en-US" dirty="0"/>
              <a:t> chart 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 Chart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true"/>
          </p:cNvGraphicFramePr>
          <p:nvPr>
            <p:ph idx="1"/>
          </p:nvPr>
        </p:nvGraphicFramePr>
        <p:xfrm>
          <a:off x="586852" y="1468478"/>
          <a:ext cx="10967842" cy="4492175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764704"/>
                <a:gridCol w="860506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</a:tblGrid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EXT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LWU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7619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ALU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ALU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true"/>
          <p:nvPr/>
        </p:nvSpPr>
        <p:spPr>
          <a:xfrm>
            <a:off x="5211404" y="107485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 3 bits </a:t>
            </a:r>
            <a:endParaRPr lang="en-US" b="1" dirty="0"/>
          </a:p>
        </p:txBody>
      </p:sp>
      <p:sp>
        <p:nvSpPr>
          <p:cNvPr id="8" name="TextBox 7"/>
          <p:cNvSpPr txBox="true"/>
          <p:nvPr/>
        </p:nvSpPr>
        <p:spPr>
          <a:xfrm rot="16200000">
            <a:off x="-444145" y="3715794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Upper 3 bits </a:t>
            </a:r>
            <a:endParaRPr lang="en-US" b="1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Opcode Chart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ADD, AND, OR, XOR are in the same place as ADDI etc. </a:t>
            </a:r>
            <a:endParaRPr lang="en-US" sz="2400" dirty="0"/>
          </a:p>
          <a:p>
            <a:r>
              <a:rPr lang="en-US" sz="2400" dirty="0"/>
              <a:t>Same decoding for ALU control just use OP2 instead of OP1</a:t>
            </a:r>
            <a:endParaRPr lang="en-US" sz="2400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4"/>
          <p:cNvGraphicFramePr/>
          <p:nvPr/>
        </p:nvGraphicFramePr>
        <p:xfrm>
          <a:off x="517150" y="2680788"/>
          <a:ext cx="10203138" cy="4003251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860506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</a:tblGrid>
              <a:tr h="4414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true"/>
          <p:nvPr/>
        </p:nvSpPr>
        <p:spPr>
          <a:xfrm rot="16200000">
            <a:off x="-837067" y="375313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significant 5 bits </a:t>
            </a:r>
            <a:endParaRPr lang="en-US" dirty="0"/>
          </a:p>
        </p:txBody>
      </p:sp>
      <p:sp>
        <p:nvSpPr>
          <p:cNvPr id="8" name="TextBox 7"/>
          <p:cNvSpPr txBox="true"/>
          <p:nvPr/>
        </p:nvSpPr>
        <p:spPr>
          <a:xfrm>
            <a:off x="6096000" y="231145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Less significant 3 bits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Opcode Chart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Comparison instructions </a:t>
            </a:r>
            <a:endParaRPr lang="en-US" sz="2400" dirty="0"/>
          </a:p>
          <a:p>
            <a:pPr lvl="1"/>
            <a:r>
              <a:rPr lang="en-US" sz="2000" dirty="0"/>
              <a:t>LT Rd, </a:t>
            </a:r>
            <a:r>
              <a:rPr lang="en-US" sz="2000" dirty="0" err="1"/>
              <a:t>Rs</a:t>
            </a:r>
            <a:r>
              <a:rPr lang="en-US" sz="2000" dirty="0"/>
              <a:t>, </a:t>
            </a:r>
            <a:r>
              <a:rPr lang="en-US" sz="2000" dirty="0" err="1"/>
              <a:t>Rt</a:t>
            </a:r>
            <a:r>
              <a:rPr lang="en-US" sz="2000" dirty="0"/>
              <a:t> =&gt; if (</a:t>
            </a:r>
            <a:r>
              <a:rPr lang="en-US" sz="2000" dirty="0" err="1"/>
              <a:t>Rs</a:t>
            </a:r>
            <a:r>
              <a:rPr lang="en-US" sz="2000" dirty="0"/>
              <a:t> &lt; </a:t>
            </a:r>
            <a:r>
              <a:rPr lang="en-US" sz="2000" dirty="0" err="1"/>
              <a:t>Rt</a:t>
            </a:r>
            <a:r>
              <a:rPr lang="en-US" sz="2000" dirty="0"/>
              <a:t>) the Rd =1 else Rd = 0 </a:t>
            </a:r>
            <a:endParaRPr lang="en-US" sz="2000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4"/>
          <p:cNvGraphicFramePr/>
          <p:nvPr/>
        </p:nvGraphicFramePr>
        <p:xfrm>
          <a:off x="517150" y="2680788"/>
          <a:ext cx="10203138" cy="4003251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860506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  <a:gridCol w="1167829"/>
              </a:tblGrid>
              <a:tr h="4414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RSHF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LSHF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true"/>
          <p:nvPr/>
        </p:nvSpPr>
        <p:spPr>
          <a:xfrm rot="16200000">
            <a:off x="-837067" y="375313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significant 5 bits </a:t>
            </a:r>
            <a:endParaRPr lang="en-US" dirty="0"/>
          </a:p>
        </p:txBody>
      </p:sp>
      <p:sp>
        <p:nvSpPr>
          <p:cNvPr id="8" name="TextBox 7"/>
          <p:cNvSpPr txBox="true"/>
          <p:nvPr/>
        </p:nvSpPr>
        <p:spPr>
          <a:xfrm>
            <a:off x="6096000" y="231145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Less significant 3 bits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{</a:t>
            </a:r>
            <a:r>
              <a:rPr lang="en-US" sz="2000" dirty="0"/>
              <a:t>OP1, OP2, </a:t>
            </a:r>
            <a:r>
              <a:rPr lang="en-US" sz="2000" dirty="0" err="1"/>
              <a:t>rd</a:t>
            </a:r>
            <a:r>
              <a:rPr lang="en-US" sz="2000" dirty="0"/>
              <a:t>, </a:t>
            </a:r>
            <a:r>
              <a:rPr lang="en-US" sz="2000" dirty="0" err="1"/>
              <a:t>rs</a:t>
            </a:r>
            <a:r>
              <a:rPr lang="en-US" sz="2000" dirty="0"/>
              <a:t>, </a:t>
            </a:r>
            <a:r>
              <a:rPr lang="en-US" sz="2000" dirty="0" err="1"/>
              <a:t>rt</a:t>
            </a:r>
            <a:r>
              <a:rPr lang="en-US" sz="2000" dirty="0"/>
              <a:t>}  (In assembly, opcode, Rd, </a:t>
            </a:r>
            <a:r>
              <a:rPr lang="en-US" sz="2000" dirty="0" err="1"/>
              <a:t>Rs</a:t>
            </a:r>
            <a:r>
              <a:rPr lang="en-US" sz="2000" dirty="0"/>
              <a:t>, </a:t>
            </a:r>
            <a:r>
              <a:rPr lang="en-US" sz="2000" dirty="0" err="1"/>
              <a:t>Rt</a:t>
            </a:r>
            <a:r>
              <a:rPr lang="en-US" sz="2000" dirty="0"/>
              <a:t>}</a:t>
            </a:r>
            <a:endParaRPr lang="en-US" sz="2000" dirty="0"/>
          </a:p>
          <a:p>
            <a:pPr lvl="1"/>
            <a:r>
              <a:rPr lang="en-US" sz="1800" dirty="0"/>
              <a:t> This format is used when OP1 is EXT </a:t>
            </a:r>
            <a:endParaRPr lang="en-US" sz="1800" dirty="0"/>
          </a:p>
          <a:p>
            <a:pPr lvl="1"/>
            <a:r>
              <a:rPr lang="en-US" sz="1800" dirty="0" err="1"/>
              <a:t>rd</a:t>
            </a:r>
            <a:r>
              <a:rPr lang="en-US" sz="1800" dirty="0"/>
              <a:t> = </a:t>
            </a:r>
            <a:r>
              <a:rPr lang="en-US" sz="1800" dirty="0" err="1"/>
              <a:t>rs</a:t>
            </a:r>
            <a:r>
              <a:rPr lang="en-US" sz="1800" dirty="0"/>
              <a:t> OP2 </a:t>
            </a:r>
            <a:r>
              <a:rPr lang="en-US" sz="1800" dirty="0" err="1"/>
              <a:t>rt</a:t>
            </a:r>
            <a:r>
              <a:rPr lang="en-US" sz="1800" dirty="0"/>
              <a:t> </a:t>
            </a:r>
            <a:endParaRPr lang="en-US" sz="1800" dirty="0"/>
          </a:p>
          <a:p>
            <a:pPr lvl="1"/>
            <a:r>
              <a:rPr lang="en-US" sz="1800" dirty="0" err="1"/>
              <a:t>rd</a:t>
            </a:r>
            <a:r>
              <a:rPr lang="en-US" sz="1800" dirty="0"/>
              <a:t> = (</a:t>
            </a:r>
            <a:r>
              <a:rPr lang="en-US" sz="1800" dirty="0" err="1"/>
              <a:t>rs</a:t>
            </a:r>
            <a:r>
              <a:rPr lang="en-US" sz="1800" dirty="0"/>
              <a:t> OP2 </a:t>
            </a:r>
            <a:r>
              <a:rPr lang="en-US" sz="1800" dirty="0" err="1"/>
              <a:t>rt</a:t>
            </a:r>
            <a:r>
              <a:rPr lang="en-US" sz="1800" dirty="0"/>
              <a:t>)? 1 : 0 when OP2 is EQ, LT, LE, NE 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{OP1, </a:t>
            </a:r>
            <a:r>
              <a:rPr lang="en-US" sz="2000" dirty="0" err="1"/>
              <a:t>rs</a:t>
            </a:r>
            <a:r>
              <a:rPr lang="en-US" sz="2000" dirty="0"/>
              <a:t>, </a:t>
            </a:r>
            <a:r>
              <a:rPr lang="en-US" sz="2000" dirty="0" err="1"/>
              <a:t>rt</a:t>
            </a:r>
            <a:r>
              <a:rPr lang="en-US" sz="2000" dirty="0"/>
              <a:t>, </a:t>
            </a:r>
            <a:r>
              <a:rPr lang="en-US" sz="2000" dirty="0" err="1"/>
              <a:t>imm</a:t>
            </a:r>
            <a:r>
              <a:rPr lang="en-US" sz="2000" dirty="0"/>
              <a:t>}  (In assembly, opcode, </a:t>
            </a:r>
            <a:r>
              <a:rPr lang="en-US" sz="2000" dirty="0" err="1"/>
              <a:t>rs</a:t>
            </a:r>
            <a:r>
              <a:rPr lang="en-US" sz="2000" dirty="0"/>
              <a:t>, </a:t>
            </a:r>
            <a:r>
              <a:rPr lang="en-US" sz="2000" dirty="0" err="1"/>
              <a:t>rt</a:t>
            </a:r>
            <a:r>
              <a:rPr lang="en-US" sz="2000" dirty="0"/>
              <a:t>, </a:t>
            </a:r>
            <a:r>
              <a:rPr lang="en-US" sz="2000" dirty="0" err="1"/>
              <a:t>imm</a:t>
            </a:r>
            <a:r>
              <a:rPr lang="en-US" sz="2000" dirty="0"/>
              <a:t> or SW/LW, </a:t>
            </a:r>
            <a:r>
              <a:rPr lang="en-US" sz="2000" dirty="0" err="1"/>
              <a:t>rt</a:t>
            </a:r>
            <a:r>
              <a:rPr lang="en-US" sz="2000" dirty="0"/>
              <a:t>, </a:t>
            </a:r>
            <a:r>
              <a:rPr lang="en-US" sz="2000" dirty="0" err="1"/>
              <a:t>imm</a:t>
            </a:r>
            <a:r>
              <a:rPr lang="en-US" sz="2000" dirty="0"/>
              <a:t>(</a:t>
            </a:r>
            <a:r>
              <a:rPr lang="en-US" sz="2000" dirty="0" err="1"/>
              <a:t>rs</a:t>
            </a:r>
            <a:r>
              <a:rPr lang="en-US" sz="2000" dirty="0"/>
              <a:t>)) </a:t>
            </a:r>
            <a:endParaRPr lang="en-US" sz="2000" dirty="0"/>
          </a:p>
          <a:p>
            <a:pPr lvl="1"/>
            <a:r>
              <a:rPr lang="en-US" sz="1800" dirty="0"/>
              <a:t>This format is used for everything else </a:t>
            </a:r>
            <a:endParaRPr lang="en-US" sz="1800" dirty="0"/>
          </a:p>
          <a:p>
            <a:pPr lvl="1"/>
            <a:r>
              <a:rPr lang="en-US" sz="1800" dirty="0"/>
              <a:t>SW: mem[</a:t>
            </a:r>
            <a:r>
              <a:rPr lang="en-US" sz="1800" dirty="0" err="1"/>
              <a:t>rs</a:t>
            </a:r>
            <a:r>
              <a:rPr lang="en-US" sz="1800" dirty="0"/>
              <a:t>+ </a:t>
            </a:r>
            <a:r>
              <a:rPr lang="en-US" sz="1800" dirty="0" err="1"/>
              <a:t>sxt</a:t>
            </a:r>
            <a:r>
              <a:rPr lang="en-US" sz="1800" dirty="0"/>
              <a:t>(</a:t>
            </a:r>
            <a:r>
              <a:rPr lang="en-US" sz="1800" dirty="0" err="1"/>
              <a:t>imm</a:t>
            </a:r>
            <a:r>
              <a:rPr lang="en-US" sz="1800" dirty="0"/>
              <a:t>)] = </a:t>
            </a:r>
            <a:r>
              <a:rPr lang="en-US" sz="1800" dirty="0" err="1"/>
              <a:t>rt</a:t>
            </a:r>
            <a:endParaRPr lang="en-US" sz="1800" dirty="0"/>
          </a:p>
          <a:p>
            <a:pPr lvl="1"/>
            <a:r>
              <a:rPr lang="en-US" sz="1800" dirty="0"/>
              <a:t>LW: </a:t>
            </a:r>
            <a:r>
              <a:rPr lang="en-US" sz="1800" dirty="0" err="1"/>
              <a:t>rt</a:t>
            </a:r>
            <a:r>
              <a:rPr lang="en-US" sz="1800" dirty="0"/>
              <a:t> = mem[</a:t>
            </a:r>
            <a:r>
              <a:rPr lang="en-US" sz="1800" dirty="0" err="1"/>
              <a:t>rs</a:t>
            </a:r>
            <a:r>
              <a:rPr lang="en-US" sz="1800" dirty="0"/>
              <a:t> + </a:t>
            </a:r>
            <a:r>
              <a:rPr lang="en-US" sz="1800" dirty="0" err="1"/>
              <a:t>sxt</a:t>
            </a:r>
            <a:r>
              <a:rPr lang="en-US" sz="1800" dirty="0"/>
              <a:t>(</a:t>
            </a:r>
            <a:r>
              <a:rPr lang="en-US" sz="1800" dirty="0" err="1"/>
              <a:t>imm</a:t>
            </a:r>
            <a:r>
              <a:rPr lang="en-US" sz="1800" dirty="0"/>
              <a:t>)] </a:t>
            </a:r>
            <a:endParaRPr lang="en-US" sz="1800" dirty="0"/>
          </a:p>
          <a:p>
            <a:pPr lvl="1"/>
            <a:r>
              <a:rPr lang="en-US" sz="1800" dirty="0"/>
              <a:t>B*: if (</a:t>
            </a:r>
            <a:r>
              <a:rPr lang="en-US" sz="1800" dirty="0" err="1"/>
              <a:t>rs</a:t>
            </a:r>
            <a:r>
              <a:rPr lang="en-US" sz="1800" dirty="0"/>
              <a:t> OP1 </a:t>
            </a:r>
            <a:r>
              <a:rPr lang="en-US" sz="1800" dirty="0" err="1"/>
              <a:t>rt</a:t>
            </a:r>
            <a:r>
              <a:rPr lang="en-US" sz="1800" dirty="0"/>
              <a:t>) PC = </a:t>
            </a:r>
            <a:r>
              <a:rPr lang="en-US" sz="1800" b="1" dirty="0">
                <a:solidFill>
                  <a:srgbClr val="FF0000"/>
                </a:solidFill>
              </a:rPr>
              <a:t>PC + 4 </a:t>
            </a:r>
            <a:r>
              <a:rPr lang="en-US" sz="1800" dirty="0"/>
              <a:t>+ (</a:t>
            </a:r>
            <a:r>
              <a:rPr lang="en-US" sz="1800" dirty="0" err="1"/>
              <a:t>sxt</a:t>
            </a:r>
            <a:r>
              <a:rPr lang="en-US" sz="1800" dirty="0"/>
              <a:t>(</a:t>
            </a:r>
            <a:r>
              <a:rPr lang="en-US" sz="1800" dirty="0" err="1"/>
              <a:t>imm</a:t>
            </a:r>
            <a:r>
              <a:rPr lang="en-US" sz="1800" dirty="0"/>
              <a:t>)*4) (BEQ, BLT, BLE, BNE) </a:t>
            </a:r>
            <a:endParaRPr lang="en-US" sz="1800" dirty="0"/>
          </a:p>
          <a:p>
            <a:pPr lvl="1"/>
            <a:r>
              <a:rPr lang="en-US" sz="1800" dirty="0"/>
              <a:t>ALUI: </a:t>
            </a:r>
            <a:r>
              <a:rPr lang="en-US" sz="1800" dirty="0" err="1"/>
              <a:t>rt</a:t>
            </a:r>
            <a:r>
              <a:rPr lang="en-US" sz="1800" dirty="0"/>
              <a:t> = </a:t>
            </a:r>
            <a:r>
              <a:rPr lang="en-US" sz="1800" dirty="0" err="1"/>
              <a:t>rs</a:t>
            </a:r>
            <a:r>
              <a:rPr lang="en-US" sz="1800" dirty="0"/>
              <a:t> OP1 </a:t>
            </a:r>
            <a:r>
              <a:rPr lang="en-US" sz="1800" dirty="0" err="1"/>
              <a:t>sxt</a:t>
            </a:r>
            <a:r>
              <a:rPr lang="en-US" sz="1800" dirty="0"/>
              <a:t> (</a:t>
            </a:r>
            <a:r>
              <a:rPr lang="en-US" sz="1800" dirty="0" err="1"/>
              <a:t>imm</a:t>
            </a:r>
            <a:r>
              <a:rPr lang="en-US" sz="1800" dirty="0"/>
              <a:t>) (ADDI, ANDI, ORI, XORI)</a:t>
            </a:r>
            <a:endParaRPr lang="en-US" sz="1800" dirty="0"/>
          </a:p>
          <a:p>
            <a:pPr lvl="1"/>
            <a:r>
              <a:rPr lang="en-US" sz="1800" dirty="0"/>
              <a:t>JAL: </a:t>
            </a:r>
            <a:r>
              <a:rPr lang="en-US" sz="1800" dirty="0" err="1"/>
              <a:t>rt</a:t>
            </a:r>
            <a:r>
              <a:rPr lang="en-US" sz="1800" dirty="0"/>
              <a:t> &lt;= PC+4, PC &lt;= </a:t>
            </a:r>
            <a:r>
              <a:rPr lang="en-US" sz="1800" dirty="0" err="1"/>
              <a:t>rs</a:t>
            </a:r>
            <a:r>
              <a:rPr lang="en-US" sz="1800" dirty="0"/>
              <a:t> + 4*</a:t>
            </a:r>
            <a:r>
              <a:rPr lang="en-US" sz="1800" dirty="0" err="1"/>
              <a:t>sxt</a:t>
            </a:r>
            <a:r>
              <a:rPr lang="en-US" sz="1800" dirty="0"/>
              <a:t>(</a:t>
            </a:r>
            <a:r>
              <a:rPr lang="en-US" sz="1800" dirty="0" err="1"/>
              <a:t>imm</a:t>
            </a:r>
            <a:r>
              <a:rPr lang="en-US" sz="1800" dirty="0"/>
              <a:t>); </a:t>
            </a:r>
            <a:endParaRPr lang="en-US" sz="1800" dirty="0"/>
          </a:p>
          <a:p>
            <a:pPr lvl="2"/>
            <a:r>
              <a:rPr lang="en-US" sz="1600" dirty="0"/>
              <a:t>Question: what should JAL R1, 0(R1) do? </a:t>
            </a:r>
            <a:endParaRPr lang="en-US" sz="1600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syntax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.ORG &lt;number&gt;</a:t>
            </a:r>
            <a:endParaRPr lang="en-US" dirty="0"/>
          </a:p>
          <a:p>
            <a:pPr lvl="1"/>
            <a:r>
              <a:rPr lang="en-US" dirty="0"/>
              <a:t>Changes “current” address to &lt;number&gt;</a:t>
            </a:r>
            <a:endParaRPr lang="en-US" dirty="0"/>
          </a:p>
          <a:p>
            <a:r>
              <a:rPr lang="en-US" dirty="0"/>
              <a:t>.WORD &lt;value&gt;</a:t>
            </a:r>
            <a:endParaRPr lang="en-US" dirty="0"/>
          </a:p>
          <a:p>
            <a:pPr lvl="1"/>
            <a:r>
              <a:rPr lang="en-US" dirty="0"/>
              <a:t>Places 32-bit word &lt;value&gt; at the current address</a:t>
            </a:r>
            <a:endParaRPr lang="en-US" dirty="0"/>
          </a:p>
          <a:p>
            <a:pPr lvl="1"/>
            <a:r>
              <a:rPr lang="en-US" dirty="0"/>
              <a:t>&lt;value&gt; can be a number or a label name</a:t>
            </a:r>
            <a:endParaRPr lang="en-US" dirty="0"/>
          </a:p>
          <a:p>
            <a:pPr lvl="1"/>
            <a:r>
              <a:rPr lang="en-US" dirty="0"/>
              <a:t>If label name, value is the full 32-bit </a:t>
            </a:r>
            <a:r>
              <a:rPr lang="en-US" dirty="0" err="1"/>
              <a:t>label_addr</a:t>
            </a:r>
            <a:endParaRPr lang="en-US" dirty="0"/>
          </a:p>
          <a:p>
            <a:r>
              <a:rPr lang="en-US" dirty="0"/>
              <a:t>.NAME &lt;name&gt;=&lt;value&gt;</a:t>
            </a:r>
            <a:endParaRPr lang="en-US" dirty="0"/>
          </a:p>
          <a:p>
            <a:pPr lvl="1"/>
            <a:r>
              <a:rPr lang="en-US" dirty="0"/>
              <a:t>Defines a name (label) with a given value </a:t>
            </a:r>
            <a:r>
              <a:rPr lang="en-US"/>
              <a:t>(number)</a:t>
            </a:r>
            <a:endParaRPr lang="en-US" dirty="0"/>
          </a:p>
          <a:p>
            <a:pPr lvl="1"/>
            <a:r>
              <a:rPr lang="en-US" dirty="0"/>
              <a:t>Otherwise we would have to name constants using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.ORG 1</a:t>
            </a:r>
            <a:br>
              <a:rPr lang="en-US" dirty="0"/>
            </a:br>
            <a:r>
              <a:rPr lang="en-US" dirty="0"/>
              <a:t>	One: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RSHF, LSHF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LSHF (Left shift and insert zeros for lower bits) </a:t>
            </a:r>
            <a:endParaRPr lang="en-US" dirty="0"/>
          </a:p>
          <a:p>
            <a:pPr lvl="1"/>
            <a:r>
              <a:rPr lang="en-US" dirty="0" err="1"/>
              <a:t>rd</a:t>
            </a:r>
            <a:r>
              <a:rPr lang="en-US" dirty="0"/>
              <a:t>  = </a:t>
            </a:r>
            <a:r>
              <a:rPr lang="en-US" dirty="0" err="1"/>
              <a:t>rs</a:t>
            </a:r>
            <a:r>
              <a:rPr lang="en-US" dirty="0"/>
              <a:t> &lt;&lt; (</a:t>
            </a:r>
            <a:r>
              <a:rPr lang="en-US" dirty="0" err="1"/>
              <a:t>rt</a:t>
            </a:r>
            <a:r>
              <a:rPr lang="en-US" dirty="0"/>
              <a:t>) </a:t>
            </a:r>
            <a:endParaRPr lang="en-US" dirty="0"/>
          </a:p>
          <a:p>
            <a:r>
              <a:rPr lang="en-US" dirty="0"/>
              <a:t>RSHF (Arithmetic right shift. Right shift and then sign extensions) </a:t>
            </a:r>
            <a:endParaRPr lang="en-US" dirty="0"/>
          </a:p>
          <a:p>
            <a:pPr lvl="1"/>
            <a:r>
              <a:rPr lang="en-US" dirty="0" err="1"/>
              <a:t>rd</a:t>
            </a:r>
            <a:r>
              <a:rPr lang="en-US" dirty="0"/>
              <a:t> = SEXT(</a:t>
            </a:r>
            <a:r>
              <a:rPr lang="en-US" dirty="0" err="1"/>
              <a:t>rs</a:t>
            </a:r>
            <a:r>
              <a:rPr lang="en-US" dirty="0"/>
              <a:t> &gt;&gt; (</a:t>
            </a:r>
            <a:r>
              <a:rPr lang="en-US" dirty="0" err="1"/>
              <a:t>rt</a:t>
            </a:r>
            <a:r>
              <a:rPr lang="en-US" dirty="0"/>
              <a:t>) 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register has multiple names</a:t>
            </a:r>
            <a:endParaRPr lang="en-US" dirty="0"/>
          </a:p>
          <a:p>
            <a:pPr lvl="2"/>
            <a:r>
              <a:rPr lang="en-US" dirty="0"/>
              <a:t>R0 is reserved for zero </a:t>
            </a:r>
            <a:endParaRPr lang="en-US" dirty="0"/>
          </a:p>
          <a:p>
            <a:pPr lvl="2"/>
            <a:r>
              <a:rPr lang="en-US" dirty="0"/>
              <a:t>R1..R4 are also A0..A3 (function arguments, caller saved)</a:t>
            </a:r>
            <a:endParaRPr lang="en-US" dirty="0"/>
          </a:p>
          <a:p>
            <a:pPr lvl="2"/>
            <a:r>
              <a:rPr lang="en-US" dirty="0"/>
              <a:t>R4 is also RV (return value, caller saved)</a:t>
            </a:r>
            <a:endParaRPr lang="en-US" dirty="0"/>
          </a:p>
          <a:p>
            <a:pPr lvl="2"/>
            <a:r>
              <a:rPr lang="en-US" dirty="0"/>
              <a:t>R5..R6 are also T0..T1 (temporaries, caller saved)</a:t>
            </a:r>
            <a:endParaRPr lang="en-US" dirty="0"/>
          </a:p>
          <a:p>
            <a:pPr lvl="2"/>
            <a:r>
              <a:rPr lang="en-US" dirty="0"/>
              <a:t>R7..R9 are also S0..S2 (</a:t>
            </a:r>
            <a:r>
              <a:rPr lang="en-US" dirty="0" err="1"/>
              <a:t>callee</a:t>
            </a:r>
            <a:r>
              <a:rPr lang="en-US" dirty="0"/>
              <a:t>-saved values)</a:t>
            </a:r>
            <a:endParaRPr lang="en-US" dirty="0"/>
          </a:p>
          <a:p>
            <a:pPr lvl="2"/>
            <a:r>
              <a:rPr lang="en-US" dirty="0"/>
              <a:t>R10  reserved for assembler use</a:t>
            </a:r>
            <a:endParaRPr lang="en-US" dirty="0"/>
          </a:p>
          <a:p>
            <a:pPr lvl="2"/>
            <a:r>
              <a:rPr lang="en-US" dirty="0"/>
              <a:t>R11..R12 reserved for system use (we’ll see later for what)</a:t>
            </a:r>
            <a:endParaRPr lang="en-US" dirty="0"/>
          </a:p>
          <a:p>
            <a:pPr lvl="2"/>
            <a:r>
              <a:rPr lang="en-US" dirty="0"/>
              <a:t>R13 is FP (frame pointer)</a:t>
            </a:r>
            <a:endParaRPr lang="en-US" dirty="0"/>
          </a:p>
          <a:p>
            <a:pPr lvl="2"/>
            <a:r>
              <a:rPr lang="en-US" dirty="0"/>
              <a:t>R14 is SP (stack pointer)</a:t>
            </a:r>
            <a:endParaRPr lang="en-US" dirty="0"/>
          </a:p>
          <a:p>
            <a:pPr lvl="2"/>
            <a:r>
              <a:rPr lang="en-US" dirty="0"/>
              <a:t>R15 is RA (return address)</a:t>
            </a:r>
            <a:endParaRPr lang="en-US" dirty="0"/>
          </a:p>
          <a:p>
            <a:pPr lvl="1"/>
            <a:r>
              <a:rPr lang="en-US" dirty="0"/>
              <a:t>Stack grows down, SP points to lowest in-use address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Design a 5-stage pipeline (just draw a diagram) and explain your design</a:t>
            </a:r>
            <a:endParaRPr lang="en-US" sz="2800" dirty="0"/>
          </a:p>
          <a:p>
            <a:pPr lvl="1"/>
            <a:r>
              <a:rPr lang="en-US" sz="2400" dirty="0"/>
              <a:t>You can use any software to draw the diagram or hand-drawing is fine. </a:t>
            </a:r>
            <a:endParaRPr lang="en-US" sz="2400" dirty="0"/>
          </a:p>
          <a:p>
            <a:r>
              <a:rPr lang="en-US" sz="2800" dirty="0"/>
              <a:t>All control signals need to be included (indicate the number of bits) </a:t>
            </a:r>
            <a:endParaRPr lang="en-US" sz="2800" dirty="0"/>
          </a:p>
          <a:p>
            <a:r>
              <a:rPr lang="en-US" sz="2800" dirty="0"/>
              <a:t>Clear differentiation between combinational logic vs. latches/flip-flop</a:t>
            </a:r>
            <a:endParaRPr lang="en-US" sz="2800" dirty="0"/>
          </a:p>
          <a:p>
            <a:r>
              <a:rPr lang="en-US" sz="2800" dirty="0"/>
              <a:t>No data forwarding </a:t>
            </a:r>
            <a:endParaRPr lang="en-US" sz="2800" dirty="0"/>
          </a:p>
          <a:p>
            <a:pPr lvl="1"/>
            <a:r>
              <a:rPr lang="en-US" sz="2400" dirty="0"/>
              <a:t>Register can be written in the first half cycle and can be read in the second half cycle </a:t>
            </a:r>
            <a:endParaRPr lang="en-US" sz="2400" dirty="0"/>
          </a:p>
          <a:p>
            <a:r>
              <a:rPr lang="en-US" sz="2800" dirty="0"/>
              <a:t>No branch prediction: Stall at a branch </a:t>
            </a:r>
            <a:endParaRPr lang="en-US" sz="2800" dirty="0"/>
          </a:p>
          <a:p>
            <a:r>
              <a:rPr lang="en-US" sz="2800" dirty="0"/>
              <a:t>What to submit? A video of explaining your pipeline design.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actually exist in the ISA</a:t>
            </a:r>
            <a:endParaRPr lang="en-US" dirty="0"/>
          </a:p>
          <a:p>
            <a:pPr lvl="1"/>
            <a:r>
              <a:rPr lang="en-US" dirty="0"/>
              <a:t>Translate into existing instructions</a:t>
            </a:r>
            <a:endParaRPr lang="en-US" dirty="0"/>
          </a:p>
          <a:p>
            <a:pPr lvl="1"/>
            <a:r>
              <a:rPr lang="en-US" dirty="0"/>
              <a:t>Can use R10 (see below)</a:t>
            </a:r>
            <a:endParaRPr lang="en-US" dirty="0"/>
          </a:p>
          <a:p>
            <a:pPr lvl="2"/>
            <a:r>
              <a:rPr lang="en-US" dirty="0"/>
              <a:t>That’s why we reserved it for assembler use</a:t>
            </a:r>
            <a:endParaRPr lang="en-US" dirty="0"/>
          </a:p>
          <a:p>
            <a:r>
              <a:rPr lang="en-US" dirty="0"/>
              <a:t>We will have (for now)</a:t>
            </a:r>
            <a:endParaRPr lang="en-US" dirty="0"/>
          </a:p>
          <a:p>
            <a:pPr>
              <a:buNone/>
            </a:pPr>
            <a:r>
              <a:rPr lang="en-US" dirty="0"/>
              <a:t>	NOT </a:t>
            </a:r>
            <a:r>
              <a:rPr lang="en-US" dirty="0" err="1"/>
              <a:t>Ri,Rj</a:t>
            </a:r>
            <a:r>
              <a:rPr lang="en-US" dirty="0"/>
              <a:t>		=&gt;	NAND	</a:t>
            </a:r>
            <a:r>
              <a:rPr lang="en-US" dirty="0" err="1"/>
              <a:t>Ri,Rj,Rj</a:t>
            </a:r>
            <a:endParaRPr lang="en-US" dirty="0"/>
          </a:p>
          <a:p>
            <a:pPr>
              <a:buNone/>
            </a:pPr>
            <a:r>
              <a:rPr lang="en-US" dirty="0"/>
              <a:t>	CALL </a:t>
            </a:r>
            <a:r>
              <a:rPr lang="en-US" dirty="0" err="1"/>
              <a:t>Imm</a:t>
            </a:r>
            <a:r>
              <a:rPr lang="en-US" dirty="0"/>
              <a:t>(</a:t>
            </a:r>
            <a:r>
              <a:rPr lang="en-US" dirty="0" err="1"/>
              <a:t>Ri</a:t>
            </a:r>
            <a:r>
              <a:rPr lang="en-US" dirty="0"/>
              <a:t>)	=&gt;	JAL	RA, </a:t>
            </a:r>
            <a:r>
              <a:rPr lang="en-US" dirty="0" err="1"/>
              <a:t>Imm</a:t>
            </a:r>
            <a:r>
              <a:rPr lang="en-US" dirty="0"/>
              <a:t>(</a:t>
            </a:r>
            <a:r>
              <a:rPr lang="en-US" dirty="0" err="1"/>
              <a:t>Ri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	RET		=&gt;	         JAL	R10, 0(RA)</a:t>
            </a:r>
            <a:endParaRPr lang="en-US" dirty="0"/>
          </a:p>
          <a:p>
            <a:pPr>
              <a:buNone/>
            </a:pPr>
            <a:r>
              <a:rPr lang="en-US" dirty="0"/>
              <a:t>	JMP   </a:t>
            </a:r>
            <a:r>
              <a:rPr lang="en-US" dirty="0" err="1"/>
              <a:t>Imm</a:t>
            </a:r>
            <a:r>
              <a:rPr lang="en-US" dirty="0"/>
              <a:t>(</a:t>
            </a:r>
            <a:r>
              <a:rPr lang="en-US" dirty="0" err="1"/>
              <a:t>Ri</a:t>
            </a:r>
            <a:r>
              <a:rPr lang="en-US" dirty="0"/>
              <a:t>)	=&gt;	JAL	R10,Imm(</a:t>
            </a:r>
            <a:r>
              <a:rPr lang="en-US" dirty="0" err="1"/>
              <a:t>Ri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pseudo-instructions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BGT Ry, Rx, Label =&gt; BLT Rx, Ry, Label </a:t>
            </a:r>
            <a:endParaRPr lang="en-US" dirty="0"/>
          </a:p>
          <a:p>
            <a:r>
              <a:rPr lang="en-US" dirty="0"/>
              <a:t>BGE Ry, Rx, Label </a:t>
            </a:r>
            <a:r>
              <a:rPr lang="en-US" dirty="0">
                <a:sym typeface="Wingdings" panose="05000000000000000000"/>
              </a:rPr>
              <a:t>=&gt; BLE Rx, Ry, Label 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BR Label =&gt; BEQ, Zero, Zero, Label 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GT </a:t>
            </a:r>
            <a:r>
              <a:rPr lang="en-US" dirty="0" err="1">
                <a:sym typeface="Wingdings" panose="05000000000000000000"/>
              </a:rPr>
              <a:t>Rz</a:t>
            </a:r>
            <a:r>
              <a:rPr lang="en-US" dirty="0">
                <a:sym typeface="Wingdings" panose="05000000000000000000"/>
              </a:rPr>
              <a:t>, Ry, Rx =&gt; LT </a:t>
            </a:r>
            <a:r>
              <a:rPr lang="en-US" dirty="0" err="1">
                <a:sym typeface="Wingdings" panose="05000000000000000000"/>
              </a:rPr>
              <a:t>Rz</a:t>
            </a:r>
            <a:r>
              <a:rPr lang="en-US" dirty="0">
                <a:sym typeface="Wingdings" panose="05000000000000000000"/>
              </a:rPr>
              <a:t>, Rx, Ry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GE </a:t>
            </a:r>
            <a:r>
              <a:rPr lang="en-US" dirty="0" err="1">
                <a:sym typeface="Wingdings" panose="05000000000000000000"/>
              </a:rPr>
              <a:t>Rz</a:t>
            </a:r>
            <a:r>
              <a:rPr lang="en-US" dirty="0">
                <a:sym typeface="Wingdings" panose="05000000000000000000"/>
              </a:rPr>
              <a:t>, Ry, Rx =&gt; LE </a:t>
            </a:r>
            <a:r>
              <a:rPr lang="en-US" dirty="0" err="1">
                <a:sym typeface="Wingdings" panose="05000000000000000000"/>
              </a:rPr>
              <a:t>Rz</a:t>
            </a:r>
            <a:r>
              <a:rPr lang="en-US" dirty="0">
                <a:sym typeface="Wingdings" panose="05000000000000000000"/>
              </a:rPr>
              <a:t>, Rx, Ry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SUBI Ry, Rx, </a:t>
            </a:r>
            <a:r>
              <a:rPr lang="en-US" dirty="0" err="1">
                <a:sym typeface="Wingdings" panose="05000000000000000000"/>
              </a:rPr>
              <a:t>Imm</a:t>
            </a:r>
            <a:r>
              <a:rPr lang="en-US" dirty="0">
                <a:sym typeface="Wingdings" panose="05000000000000000000"/>
              </a:rPr>
              <a:t> =&gt; ADDI Ry, Rx – </a:t>
            </a:r>
            <a:r>
              <a:rPr lang="en-US" dirty="0" err="1">
                <a:sym typeface="Wingdings" panose="05000000000000000000"/>
              </a:rPr>
              <a:t>Imm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</a:t>
            </a:r>
            <a:r>
              <a:rPr lang="en-US" dirty="0" err="1"/>
              <a:t>inst</a:t>
            </a:r>
            <a:r>
              <a:rPr lang="en-US" dirty="0"/>
              <a:t> and data memory?</a:t>
            </a:r>
            <a:endParaRPr lang="en-US" dirty="0"/>
          </a:p>
          <a:p>
            <a:pPr lvl="1"/>
            <a:r>
              <a:rPr lang="en-US" dirty="0"/>
              <a:t>Good: Our design will be faster, cheaper </a:t>
            </a:r>
            <a:endParaRPr lang="en-US" dirty="0"/>
          </a:p>
          <a:p>
            <a:pPr lvl="1"/>
            <a:r>
              <a:rPr lang="en-US" dirty="0"/>
              <a:t>Bad: How does one load programs into memory?</a:t>
            </a:r>
            <a:endParaRPr lang="en-US" dirty="0"/>
          </a:p>
          <a:p>
            <a:r>
              <a:rPr lang="en-US" dirty="0"/>
              <a:t>We’ll have separate </a:t>
            </a:r>
            <a:r>
              <a:rPr lang="en-US" dirty="0" err="1"/>
              <a:t>imem</a:t>
            </a:r>
            <a:r>
              <a:rPr lang="en-US" dirty="0"/>
              <a:t> and </a:t>
            </a:r>
            <a:r>
              <a:rPr lang="en-US" dirty="0" err="1"/>
              <a:t>dmem</a:t>
            </a:r>
            <a:r>
              <a:rPr lang="en-US" dirty="0"/>
              <a:t> for now</a:t>
            </a:r>
            <a:endParaRPr lang="en-US" dirty="0"/>
          </a:p>
          <a:p>
            <a:pPr lvl="1"/>
            <a:r>
              <a:rPr lang="en-US" dirty="0"/>
              <a:t>We’ll see later how to unify them</a:t>
            </a:r>
            <a:endParaRPr lang="en-US" dirty="0"/>
          </a:p>
          <a:p>
            <a:r>
              <a:rPr lang="en-US" dirty="0"/>
              <a:t>How much memory?</a:t>
            </a:r>
            <a:endParaRPr lang="en-US" dirty="0"/>
          </a:p>
          <a:p>
            <a:pPr lvl="1"/>
            <a:r>
              <a:rPr lang="en-US" dirty="0"/>
              <a:t>There are 239,616 memory bits on-chip, so</a:t>
            </a:r>
            <a:endParaRPr lang="en-US" dirty="0"/>
          </a:p>
          <a:p>
            <a:pPr lvl="1"/>
            <a:r>
              <a:rPr lang="en-US" dirty="0"/>
              <a:t>8kB (2048 32-bit words) of </a:t>
            </a:r>
            <a:r>
              <a:rPr lang="en-US" dirty="0" err="1"/>
              <a:t>imem</a:t>
            </a:r>
            <a:endParaRPr lang="en-US" dirty="0"/>
          </a:p>
          <a:p>
            <a:pPr lvl="1"/>
            <a:r>
              <a:rPr lang="en-US"/>
              <a:t>8kB (2048 </a:t>
            </a:r>
            <a:r>
              <a:rPr lang="en-US" dirty="0"/>
              <a:t>32-bit words) of </a:t>
            </a:r>
            <a:r>
              <a:rPr lang="en-US" dirty="0" err="1"/>
              <a:t>dmem</a:t>
            </a:r>
            <a:endParaRPr lang="en-US" dirty="0"/>
          </a:p>
          <a:p>
            <a:pPr lvl="1"/>
            <a:r>
              <a:rPr lang="en-US" dirty="0"/>
              <a:t>Leaves about half of memory bits on the FPGA chip</a:t>
            </a:r>
            <a:br>
              <a:rPr lang="en-US" dirty="0"/>
            </a:br>
            <a:r>
              <a:rPr lang="en-US" dirty="0"/>
              <a:t>(for register file, debugging  in </a:t>
            </a:r>
            <a:r>
              <a:rPr lang="en-US" dirty="0" err="1"/>
              <a:t>SignalTap</a:t>
            </a:r>
            <a:r>
              <a:rPr lang="en-US" dirty="0"/>
              <a:t>, etc.)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want our programs to</a:t>
            </a:r>
            <a:endParaRPr lang="en-US" dirty="0"/>
          </a:p>
          <a:p>
            <a:pPr lvl="1"/>
            <a:r>
              <a:rPr lang="en-US" dirty="0"/>
              <a:t>Read SW, KEY (so we can interact with it)</a:t>
            </a:r>
            <a:endParaRPr lang="en-US" dirty="0"/>
          </a:p>
          <a:p>
            <a:pPr lvl="1"/>
            <a:r>
              <a:rPr lang="en-US" dirty="0"/>
              <a:t>Write to HEX, LEDR</a:t>
            </a:r>
            <a:endParaRPr lang="en-US" dirty="0"/>
          </a:p>
          <a:p>
            <a:pPr lvl="1"/>
            <a:r>
              <a:rPr lang="en-US" dirty="0"/>
              <a:t>Maybe some more I/O</a:t>
            </a:r>
            <a:endParaRPr lang="en-US" dirty="0"/>
          </a:p>
          <a:p>
            <a:r>
              <a:rPr lang="en-US" dirty="0"/>
              <a:t>Need instructions for this!</a:t>
            </a:r>
            <a:endParaRPr lang="en-US" dirty="0"/>
          </a:p>
          <a:p>
            <a:pPr lvl="1"/>
            <a:r>
              <a:rPr lang="en-US" dirty="0"/>
              <a:t>Special instruction for each device, e.g. “WRLEDR”</a:t>
            </a:r>
            <a:endParaRPr lang="en-US" dirty="0"/>
          </a:p>
          <a:p>
            <a:pPr lvl="2"/>
            <a:r>
              <a:rPr lang="en-US" dirty="0"/>
              <a:t>Extensions are hard (change processor as each device added)</a:t>
            </a:r>
            <a:endParaRPr lang="en-US" dirty="0"/>
          </a:p>
          <a:p>
            <a:pPr lvl="1"/>
            <a:r>
              <a:rPr lang="en-US" dirty="0"/>
              <a:t>Special IN/OUT instructions</a:t>
            </a:r>
            <a:endParaRPr lang="en-US" dirty="0"/>
          </a:p>
          <a:p>
            <a:pPr lvl="2"/>
            <a:r>
              <a:rPr lang="en-US" dirty="0"/>
              <a:t>Assign “addresses” to devices, then use IN/OUT to read/write</a:t>
            </a:r>
            <a:endParaRPr lang="en-US" dirty="0"/>
          </a:p>
          <a:p>
            <a:pPr lvl="1"/>
            <a:r>
              <a:rPr lang="en-US" dirty="0"/>
              <a:t>Memory-mapped I/O (this is what we’ll use)</a:t>
            </a:r>
            <a:endParaRPr lang="en-US" dirty="0"/>
          </a:p>
          <a:p>
            <a:pPr lvl="2"/>
            <a:r>
              <a:rPr lang="en-US" dirty="0"/>
              <a:t>Each device gets a memory address,</a:t>
            </a:r>
            <a:br>
              <a:rPr lang="en-US" dirty="0"/>
            </a:br>
            <a:r>
              <a:rPr lang="en-US" dirty="0"/>
              <a:t>LW/SW can be used for I/O</a:t>
            </a:r>
            <a:endParaRPr lang="en-US" dirty="0"/>
          </a:p>
          <a:p>
            <a:pPr lvl="2"/>
            <a:r>
              <a:rPr lang="en-US" dirty="0"/>
              <a:t>Can’t use those memory locations as normal memory!</a:t>
            </a:r>
            <a:endParaRPr lang="en-US" dirty="0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IO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true"/>
          </p:cNvGraphicFramePr>
          <p:nvPr>
            <p:ph sz="half" idx="2"/>
          </p:nvPr>
        </p:nvGraphicFramePr>
        <p:xfrm>
          <a:off x="923498" y="2576830"/>
          <a:ext cx="10117540" cy="1854200"/>
        </p:xfrm>
        <a:graphic>
          <a:graphicData uri="http://schemas.openxmlformats.org/drawingml/2006/table">
            <a:tbl>
              <a:tblPr firstRow="true" bandRow="true">
                <a:tableStyleId>{284E427A-3D55-4303-BF80-6455036E1DE7}</a:tableStyleId>
              </a:tblPr>
              <a:tblGrid>
                <a:gridCol w="2023508"/>
                <a:gridCol w="874367"/>
                <a:gridCol w="1555845"/>
                <a:gridCol w="1733266"/>
                <a:gridCol w="39305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</a:t>
                      </a:r>
                      <a:endParaRPr lang="en-US" dirty="0"/>
                    </a:p>
                  </a:txBody>
                  <a:tcPr marL="44259" marR="44259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bits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0xFFFFF080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~ F : {28’b0, ~KEY} 0: no key, </a:t>
                      </a:r>
                      <a:endParaRPr lang="en-US" dirty="0"/>
                    </a:p>
                  </a:txBody>
                  <a:tcPr marL="44259" marR="44259"/>
                </a:tc>
              </a:tr>
              <a:tr h="370840">
                <a:tc vMerge="true"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bits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0xFFFFF090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~</a:t>
                      </a:r>
                      <a:r>
                        <a:rPr lang="en-US" baseline="0" dirty="0"/>
                        <a:t> 2^10-1: {22’d0, </a:t>
                      </a:r>
                      <a:r>
                        <a:rPr lang="en-US" baseline="0" dirty="0" err="1"/>
                        <a:t>SWd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 marL="44259" marR="44259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LEDR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bits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0xFFFFF020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value [9:0]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44259" marR="44259"/>
                </a:tc>
              </a:tr>
              <a:tr h="370840">
                <a:tc vMerge="true"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4*6</a:t>
                      </a:r>
                      <a:r>
                        <a:rPr lang="en-US" baseline="0" dirty="0"/>
                        <a:t> = 24 bits 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0xFFFFF000</a:t>
                      </a:r>
                      <a:endParaRPr lang="en-US" dirty="0"/>
                    </a:p>
                  </a:txBody>
                  <a:tcPr marL="44259" marR="44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value [23:0] </a:t>
                      </a:r>
                      <a:endParaRPr lang="en-US" dirty="0"/>
                    </a:p>
                  </a:txBody>
                  <a:tcPr marL="44259" marR="44259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true"/>
          </p:cNvSpPr>
          <p:nvPr>
            <p:ph type="body" sz="quarter" idx="3"/>
          </p:nvPr>
        </p:nvSpPr>
        <p:spPr>
          <a:xfrm>
            <a:off x="609600" y="1535113"/>
            <a:ext cx="10972801" cy="522287"/>
          </a:xfrm>
        </p:spPr>
        <p:txBody>
          <a:bodyPr/>
          <a:lstStyle/>
          <a:p>
            <a:r>
              <a:rPr lang="en-US" dirty="0"/>
              <a:t>I/O accesses are done with </a:t>
            </a:r>
            <a:r>
              <a:rPr lang="en-US"/>
              <a:t>Load/Store instructions </a:t>
            </a:r>
            <a:endParaRPr lang="en-US"/>
          </a:p>
        </p:txBody>
      </p:sp>
      <p:sp>
        <p:nvSpPr>
          <p:cNvPr id="8" name="Content Placeholder 7"/>
          <p:cNvSpPr>
            <a:spLocks noGrp="true"/>
          </p:cNvSpPr>
          <p:nvPr>
            <p:ph sz="quarter" idx="4"/>
          </p:nvPr>
        </p:nvSpPr>
        <p:spPr>
          <a:xfrm>
            <a:off x="4023374" y="6699250"/>
            <a:ext cx="5389033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true"/>
          <p:nvPr/>
        </p:nvSpPr>
        <p:spPr>
          <a:xfrm>
            <a:off x="704242" y="4950460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SWd</a:t>
            </a:r>
            <a:r>
              <a:rPr lang="en-US" dirty="0"/>
              <a:t>:  </a:t>
            </a:r>
            <a:r>
              <a:rPr lang="en-US" dirty="0" err="1"/>
              <a:t>debounced</a:t>
            </a:r>
            <a:r>
              <a:rPr lang="en-US" dirty="0"/>
              <a:t> value of SW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Design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Processor needs an ISA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ISA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design an ISA </a:t>
            </a:r>
            <a:endParaRPr lang="en-US" dirty="0"/>
          </a:p>
          <a:p>
            <a:r>
              <a:rPr lang="en-US" dirty="0"/>
              <a:t>ISA requirement </a:t>
            </a:r>
            <a:endParaRPr lang="en-US" dirty="0"/>
          </a:p>
          <a:p>
            <a:pPr lvl="1"/>
            <a:r>
              <a:rPr lang="en-US" dirty="0"/>
              <a:t>Easy to decode (you have to write this in </a:t>
            </a:r>
            <a:r>
              <a:rPr lang="en-US" dirty="0" err="1"/>
              <a:t>verilog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Easy to write assembler </a:t>
            </a:r>
            <a:endParaRPr lang="en-US" dirty="0"/>
          </a:p>
          <a:p>
            <a:pPr lvl="1"/>
            <a:r>
              <a:rPr lang="en-US" dirty="0"/>
              <a:t>Easy to write applications (you will do this too!)</a:t>
            </a:r>
            <a:endParaRPr lang="en-US" dirty="0"/>
          </a:p>
          <a:p>
            <a:r>
              <a:rPr lang="en-US" dirty="0"/>
              <a:t>Similar tradeoff involved in designing real CPUs</a:t>
            </a:r>
            <a:endParaRPr lang="en-US" dirty="0"/>
          </a:p>
          <a:p>
            <a:pPr lvl="1"/>
            <a:r>
              <a:rPr lang="en-US" dirty="0"/>
              <a:t>Plus backward compatibility </a:t>
            </a:r>
            <a:endParaRPr lang="en-US" dirty="0"/>
          </a:p>
          <a:p>
            <a:pPr lvl="1"/>
            <a:r>
              <a:rPr lang="en-US" dirty="0"/>
              <a:t>But CS3220, we don’t want backward compatibility! 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decisions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 vs. RISC? </a:t>
            </a:r>
            <a:endParaRPr lang="en-US" dirty="0"/>
          </a:p>
          <a:p>
            <a:pPr lvl="1"/>
            <a:r>
              <a:rPr lang="en-US" dirty="0"/>
              <a:t>Definitely RISC (much easier to design)</a:t>
            </a:r>
            <a:endParaRPr lang="en-US" dirty="0"/>
          </a:p>
          <a:p>
            <a:r>
              <a:rPr lang="en-US" dirty="0"/>
              <a:t>Fixed-size or variable size ?</a:t>
            </a:r>
            <a:endParaRPr lang="en-US" dirty="0"/>
          </a:p>
          <a:p>
            <a:pPr lvl="1"/>
            <a:r>
              <a:rPr lang="en-US" dirty="0"/>
              <a:t>Definitely fixed (fetch and decode design is much easier)</a:t>
            </a:r>
            <a:endParaRPr lang="en-US" dirty="0"/>
          </a:p>
          <a:p>
            <a:r>
              <a:rPr lang="en-US" dirty="0"/>
              <a:t>How many things can be read or written ? </a:t>
            </a:r>
            <a:endParaRPr lang="en-US" dirty="0"/>
          </a:p>
          <a:p>
            <a:pPr lvl="1"/>
            <a:r>
              <a:rPr lang="en-US" dirty="0"/>
              <a:t>Each register read (&gt;1) complicates register file </a:t>
            </a:r>
            <a:endParaRPr lang="en-US" dirty="0"/>
          </a:p>
          <a:p>
            <a:pPr lvl="1"/>
            <a:r>
              <a:rPr lang="en-US" dirty="0"/>
              <a:t>Each register write (&gt;1) complicates register file a lot!</a:t>
            </a:r>
            <a:endParaRPr lang="en-US" dirty="0"/>
          </a:p>
          <a:p>
            <a:pPr lvl="1"/>
            <a:r>
              <a:rPr lang="en-US" dirty="0"/>
              <a:t>Each memory read or write (&gt;1) creates lots of problems (memory ports, pipeline stages, hazards) 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instructions? Memory!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we access memory?</a:t>
            </a:r>
            <a:endParaRPr lang="en-US" dirty="0"/>
          </a:p>
          <a:p>
            <a:pPr lvl="1"/>
            <a:r>
              <a:rPr lang="en-US" dirty="0"/>
              <a:t>Do we use only LD/ST or do we allow memory operations in other kinds of instructions?</a:t>
            </a:r>
            <a:endParaRPr lang="en-US" dirty="0"/>
          </a:p>
          <a:p>
            <a:r>
              <a:rPr lang="en-US" dirty="0"/>
              <a:t>Only LD/ST is far simple to implement because </a:t>
            </a:r>
            <a:endParaRPr lang="en-US" dirty="0"/>
          </a:p>
          <a:p>
            <a:pPr lvl="1"/>
            <a:r>
              <a:rPr lang="en-US" dirty="0"/>
              <a:t>Mem operations in ADD, SUB, etc. require many ”flavors” for each instruction (hard to decode)</a:t>
            </a:r>
            <a:endParaRPr lang="en-US" dirty="0"/>
          </a:p>
          <a:p>
            <a:pPr lvl="2"/>
            <a:r>
              <a:rPr lang="en-US" dirty="0"/>
              <a:t>And we need to describe the entire decoding logic in </a:t>
            </a:r>
            <a:r>
              <a:rPr lang="en-US" dirty="0" err="1"/>
              <a:t>verilog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Don’t want multiple memory accesses per </a:t>
            </a:r>
            <a:r>
              <a:rPr lang="en-US" dirty="0" err="1"/>
              <a:t>inst</a:t>
            </a:r>
            <a:r>
              <a:rPr lang="en-US" dirty="0"/>
              <a:t>! </a:t>
            </a:r>
            <a:endParaRPr lang="en-US" dirty="0"/>
          </a:p>
          <a:p>
            <a:pPr lvl="2"/>
            <a:r>
              <a:rPr lang="en-US" dirty="0"/>
              <a:t>Even one memory stage in the pipeline is complex enough </a:t>
            </a:r>
            <a:endParaRPr lang="en-US" dirty="0"/>
          </a:p>
          <a:p>
            <a:r>
              <a:rPr lang="en-US" dirty="0"/>
              <a:t>OK, we will have LW, SW! 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instructions? ALU!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have some arithmetic</a:t>
            </a:r>
            <a:endParaRPr lang="en-US" sz="2400" dirty="0"/>
          </a:p>
          <a:p>
            <a:pPr lvl="1"/>
            <a:r>
              <a:rPr lang="en-US" sz="2000" dirty="0"/>
              <a:t>ADD, SUB, what else?</a:t>
            </a:r>
            <a:endParaRPr lang="en-US" sz="2000" dirty="0"/>
          </a:p>
          <a:p>
            <a:r>
              <a:rPr lang="en-US" sz="2400" dirty="0"/>
              <a:t>How about some logic?</a:t>
            </a:r>
            <a:endParaRPr lang="en-US" sz="2400" dirty="0"/>
          </a:p>
          <a:p>
            <a:pPr lvl="1"/>
            <a:r>
              <a:rPr lang="en-US" sz="2000" dirty="0"/>
              <a:t>Option 1: AND, OR, NOT, XOR, etc.</a:t>
            </a:r>
            <a:endParaRPr lang="en-US" sz="2000" dirty="0"/>
          </a:p>
          <a:p>
            <a:pPr lvl="1"/>
            <a:r>
              <a:rPr lang="en-US" sz="2000" dirty="0"/>
              <a:t>Option 2: Let’s just have one! Which one? NAND!</a:t>
            </a:r>
            <a:endParaRPr lang="en-US" sz="2000" dirty="0"/>
          </a:p>
          <a:p>
            <a:r>
              <a:rPr lang="en-US" sz="2400" dirty="0"/>
              <a:t>Can “fake” others using NAND, e.g. “NOT A” is “A NAND A”</a:t>
            </a:r>
            <a:endParaRPr lang="en-US" sz="2400" dirty="0"/>
          </a:p>
          <a:p>
            <a:pPr lvl="1"/>
            <a:r>
              <a:rPr lang="en-US" sz="2000" dirty="0"/>
              <a:t>Let’s use Option 1 but not go overboard</a:t>
            </a:r>
            <a:endParaRPr lang="en-US" sz="2000" dirty="0"/>
          </a:p>
          <a:p>
            <a:pPr lvl="2"/>
            <a:r>
              <a:rPr lang="en-US" sz="1800" dirty="0"/>
              <a:t>Easier to write assembler, easier to decode</a:t>
            </a:r>
            <a:endParaRPr lang="en-US" sz="1800" dirty="0"/>
          </a:p>
          <a:p>
            <a:pPr lvl="2"/>
            <a:r>
              <a:rPr lang="en-US" sz="1800" dirty="0"/>
              <a:t>But leave room (unused opcodes) for more</a:t>
            </a:r>
            <a:endParaRPr lang="en-US" sz="1800" dirty="0"/>
          </a:p>
          <a:p>
            <a:r>
              <a:rPr lang="en-US" sz="2400" dirty="0"/>
              <a:t>Comparisons? It depends…</a:t>
            </a:r>
            <a:endParaRPr lang="en-US" sz="2400" dirty="0"/>
          </a:p>
          <a:p>
            <a:pPr lvl="1"/>
            <a:r>
              <a:rPr lang="en-US" sz="2000" dirty="0"/>
              <a:t>Option 1: Conditional branches do comparisons</a:t>
            </a:r>
            <a:endParaRPr lang="en-US" sz="2000" dirty="0"/>
          </a:p>
          <a:p>
            <a:pPr lvl="1"/>
            <a:r>
              <a:rPr lang="en-US" sz="2000" dirty="0"/>
              <a:t>Option 2: Comparison instructions, one cond. branch</a:t>
            </a:r>
            <a:endParaRPr lang="en-US" sz="2000" dirty="0"/>
          </a:p>
          <a:p>
            <a:pPr lvl="1"/>
            <a:r>
              <a:rPr lang="en-US" sz="2000" dirty="0"/>
              <a:t>Option 3: Mix of the two 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Branches… 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branches</a:t>
            </a:r>
            <a:endParaRPr lang="en-US" sz="2400" dirty="0"/>
          </a:p>
          <a:p>
            <a:pPr lvl="1"/>
            <a:r>
              <a:rPr lang="en-US" sz="2000" dirty="0"/>
              <a:t>PC relative, need decent-sized offset operand</a:t>
            </a:r>
            <a:endParaRPr lang="en-US" sz="2000" dirty="0"/>
          </a:p>
          <a:p>
            <a:pPr lvl="1"/>
            <a:r>
              <a:rPr lang="en-US" sz="2000" dirty="0"/>
              <a:t>Hard to write if-then-else and loops if branch only goes e.g. 3 instructions forward or back</a:t>
            </a:r>
            <a:endParaRPr lang="en-US" sz="2000" dirty="0"/>
          </a:p>
          <a:p>
            <a:r>
              <a:rPr lang="en-US" sz="2400" dirty="0"/>
              <a:t>How will we call procedures?</a:t>
            </a:r>
            <a:endParaRPr lang="en-US" sz="2400" dirty="0"/>
          </a:p>
          <a:p>
            <a:pPr lvl="1"/>
            <a:r>
              <a:rPr lang="en-US" sz="2000" dirty="0"/>
              <a:t>Option 1: Special branch that saves return address</a:t>
            </a:r>
            <a:endParaRPr lang="en-US" sz="2000" dirty="0"/>
          </a:p>
          <a:p>
            <a:pPr lvl="1"/>
            <a:r>
              <a:rPr lang="en-US" sz="2000" dirty="0"/>
              <a:t>Option 2: Save RA in SW, use normal branch</a:t>
            </a:r>
            <a:endParaRPr lang="en-US" sz="2000" dirty="0"/>
          </a:p>
          <a:p>
            <a:r>
              <a:rPr lang="en-US" sz="2400" dirty="0"/>
              <a:t>How will we return from procedures?</a:t>
            </a:r>
            <a:endParaRPr lang="en-US" sz="2400" dirty="0"/>
          </a:p>
          <a:p>
            <a:pPr lvl="1"/>
            <a:r>
              <a:rPr lang="en-US" sz="2000" dirty="0"/>
              <a:t>Option 1: Specialized “RET”</a:t>
            </a:r>
            <a:endParaRPr lang="en-US" sz="2000" dirty="0"/>
          </a:p>
          <a:p>
            <a:pPr lvl="1"/>
            <a:r>
              <a:rPr lang="en-US" sz="2000" dirty="0"/>
              <a:t>Option 2: Jump-to-address-in-register (JR)</a:t>
            </a:r>
            <a:endParaRPr lang="en-US" sz="2000" dirty="0"/>
          </a:p>
          <a:p>
            <a:r>
              <a:rPr lang="en-US" sz="2400" dirty="0"/>
              <a:t>Let’s have only two call/jump/return </a:t>
            </a:r>
            <a:r>
              <a:rPr lang="en-US" sz="2400" dirty="0" err="1"/>
              <a:t>insts</a:t>
            </a:r>
            <a:r>
              <a:rPr lang="en-US" sz="2400" dirty="0"/>
              <a:t> for now!</a:t>
            </a:r>
            <a:endParaRPr lang="en-US" sz="2400" dirty="0"/>
          </a:p>
          <a:p>
            <a:pPr lvl="1"/>
            <a:r>
              <a:rPr lang="en-US" sz="2000" dirty="0"/>
              <a:t>Both are similar to JAL instruction from CS 2200</a:t>
            </a:r>
            <a:endParaRPr lang="en-US" sz="2000" dirty="0"/>
          </a:p>
          <a:p>
            <a:pPr lvl="1"/>
            <a:r>
              <a:rPr lang="en-US" sz="2000" dirty="0"/>
              <a:t>JALI </a:t>
            </a:r>
            <a:r>
              <a:rPr lang="en-US" sz="2000" dirty="0" err="1"/>
              <a:t>Rdst,Imm</a:t>
            </a:r>
            <a:r>
              <a:rPr lang="en-US" sz="2000" dirty="0"/>
              <a:t> and JAL </a:t>
            </a:r>
            <a:r>
              <a:rPr lang="en-US" sz="2000" dirty="0" err="1"/>
              <a:t>Rdst,Rsrc</a:t>
            </a:r>
            <a:r>
              <a:rPr lang="en-US" sz="2000" dirty="0"/>
              <a:t> 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12834</Words>
  <Application>WPS Presentation</Application>
  <PresentationFormat>Widescreen</PresentationFormat>
  <Paragraphs>849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SimSun</vt:lpstr>
      <vt:lpstr>Wingdings</vt:lpstr>
      <vt:lpstr>AUdimat</vt:lpstr>
      <vt:lpstr>Gubbi</vt:lpstr>
      <vt:lpstr>Wingdings</vt:lpstr>
      <vt:lpstr>微软雅黑</vt:lpstr>
      <vt:lpstr>Arial Unicode MS</vt:lpstr>
      <vt:lpstr>Calibri</vt:lpstr>
      <vt:lpstr>Bookman Old Style</vt:lpstr>
      <vt:lpstr>AUdimat</vt:lpstr>
      <vt:lpstr>Times New Roman</vt:lpstr>
      <vt:lpstr>1_Powerpoint_FINAL</vt:lpstr>
      <vt:lpstr>2_Powerpoint_FINAL</vt:lpstr>
      <vt:lpstr>CS3220 Processor Design</vt:lpstr>
      <vt:lpstr>5 stage pipeline </vt:lpstr>
      <vt:lpstr>Assignment #1 </vt:lpstr>
      <vt:lpstr>Processor Design</vt:lpstr>
      <vt:lpstr>Project ISA </vt:lpstr>
      <vt:lpstr>ISA decisions </vt:lpstr>
      <vt:lpstr>Which instructions? Memory!</vt:lpstr>
      <vt:lpstr>Which instructions? ALU!</vt:lpstr>
      <vt:lpstr>Branches… </vt:lpstr>
      <vt:lpstr>Conditional branches?</vt:lpstr>
      <vt:lpstr>How many registers?</vt:lpstr>
      <vt:lpstr>Size of instruction word?</vt:lpstr>
      <vt:lpstr>Register size?</vt:lpstr>
      <vt:lpstr>Memory addressing?</vt:lpstr>
      <vt:lpstr>Other options </vt:lpstr>
      <vt:lpstr>ISA definition</vt:lpstr>
      <vt:lpstr>Instruction Format Thus Far</vt:lpstr>
      <vt:lpstr>Instruction Format Thus Far</vt:lpstr>
      <vt:lpstr>Instruction Format Options </vt:lpstr>
      <vt:lpstr>Final Instruction Format </vt:lpstr>
      <vt:lpstr>Primary/Secondary Opcode</vt:lpstr>
      <vt:lpstr>Assign Primary Opcodes</vt:lpstr>
      <vt:lpstr>Opcode Chart</vt:lpstr>
      <vt:lpstr>Secondary Opcode Chart</vt:lpstr>
      <vt:lpstr>Secondary Opcode Chart</vt:lpstr>
      <vt:lpstr>Instruction Format</vt:lpstr>
      <vt:lpstr>Assembler syntax</vt:lpstr>
      <vt:lpstr>RSHF, LSHF </vt:lpstr>
      <vt:lpstr>Register Names</vt:lpstr>
      <vt:lpstr>Pseudo-instructions</vt:lpstr>
      <vt:lpstr>More pseudo-instructions</vt:lpstr>
      <vt:lpstr>Memory?</vt:lpstr>
      <vt:lpstr>Input/Output?</vt:lpstr>
      <vt:lpstr>Memory mapped 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CS3220 Processor Design</dc:title>
  <dc:creator>Kim, Hyesoon</dc:creator>
  <cp:lastModifiedBy>cx872</cp:lastModifiedBy>
  <cp:revision>137</cp:revision>
  <dcterms:created xsi:type="dcterms:W3CDTF">2021-03-16T21:51:25Z</dcterms:created>
  <dcterms:modified xsi:type="dcterms:W3CDTF">2021-03-16T21:51:25Z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