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2"/>
  </p:notesMasterIdLst>
  <p:sldIdLst>
    <p:sldId id="256" r:id="rId2"/>
    <p:sldId id="257" r:id="rId3"/>
    <p:sldId id="305" r:id="rId4"/>
    <p:sldId id="296" r:id="rId5"/>
    <p:sldId id="299" r:id="rId6"/>
    <p:sldId id="262" r:id="rId7"/>
    <p:sldId id="303" r:id="rId8"/>
    <p:sldId id="302" r:id="rId9"/>
    <p:sldId id="258" r:id="rId10"/>
    <p:sldId id="278" r:id="rId11"/>
  </p:sldIdLst>
  <p:sldSz cx="9144000" cy="5143500" type="screen16x9"/>
  <p:notesSz cx="6858000" cy="9144000"/>
  <p:embeddedFontLst>
    <p:embeddedFont>
      <p:font typeface="Lexend Deca" pitchFamily="2" charset="-78"/>
      <p:regular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l, Sayantan" initials="PS" lastIdx="1" clrIdx="0">
    <p:extLst>
      <p:ext uri="{19B8F6BF-5375-455C-9EA6-DF929625EA0E}">
        <p15:presenceInfo xmlns:p15="http://schemas.microsoft.com/office/powerpoint/2012/main" userId="S::sayantan.pal01@sap.com::fc985e82-5d91-4220-b301-8dca89b1e6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138BE6-E374-4A1A-BE6D-9E52B14417BE}">
  <a:tblStyle styleId="{1A138BE6-E374-4A1A-BE6D-9E52B14417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286F9A-8295-4760-8310-7838FB866F3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61" d="100"/>
          <a:sy n="161"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5004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904462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 id="2147483657"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A458FF">
                <a:lumMod val="0"/>
              </a:srgbClr>
            </a:gs>
            <a:gs pos="39000">
              <a:srgbClr val="3544FF"/>
            </a:gs>
            <a:gs pos="100000">
              <a:srgbClr val="0A2F9E"/>
            </a:gs>
          </a:gsLst>
          <a:lin ang="8100019" scaled="0"/>
        </a:gradFill>
        <a:effectLst/>
      </p:bgPr>
    </p:bg>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275313" y="360739"/>
            <a:ext cx="8593373" cy="2772769"/>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800"/>
              <a:t>CROSS PLATFORM APPLCATION DEVELOPMENT ASSIGNMENT – 1</a:t>
            </a:r>
            <a:br>
              <a:rPr lang="en-US" sz="2800"/>
            </a:br>
            <a:br>
              <a:rPr lang="en-US" sz="2800"/>
            </a:br>
            <a:r>
              <a:rPr lang="en-US" sz="2800"/>
              <a:t>TOURISM APPLICATION</a:t>
            </a:r>
            <a:br>
              <a:rPr lang="en-US" sz="3200"/>
            </a:br>
            <a:endParaRPr lang="en-IN" sz="3200"/>
          </a:p>
        </p:txBody>
      </p:sp>
      <p:pic>
        <p:nvPicPr>
          <p:cNvPr id="61" name="Google Shape;61;p13"/>
          <p:cNvPicPr preferRelativeResize="0"/>
          <p:nvPr/>
        </p:nvPicPr>
        <p:blipFill>
          <a:blip r:embed="rId3">
            <a:alphaModFix/>
          </a:blip>
          <a:stretch>
            <a:fillRect/>
          </a:stretch>
        </p:blipFill>
        <p:spPr>
          <a:xfrm>
            <a:off x="6173125" y="1142084"/>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446219" y="158061"/>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8083249" y="1398705"/>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4694909" y="4096460"/>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
        <p:nvSpPr>
          <p:cNvPr id="4" name="TextBox 3">
            <a:extLst>
              <a:ext uri="{FF2B5EF4-FFF2-40B4-BE49-F238E27FC236}">
                <a16:creationId xmlns:a16="http://schemas.microsoft.com/office/drawing/2014/main" id="{0D4292AF-61D1-044B-A00F-53F1687BD51B}"/>
              </a:ext>
            </a:extLst>
          </p:cNvPr>
          <p:cNvSpPr txBox="1"/>
          <p:nvPr/>
        </p:nvSpPr>
        <p:spPr>
          <a:xfrm>
            <a:off x="275313" y="3298366"/>
            <a:ext cx="2623335" cy="1815882"/>
          </a:xfrm>
          <a:prstGeom prst="rect">
            <a:avLst/>
          </a:prstGeom>
          <a:noFill/>
        </p:spPr>
        <p:txBody>
          <a:bodyPr wrap="square" lIns="91440" tIns="45720" rIns="91440" bIns="45720" rtlCol="0" anchor="t">
            <a:spAutoFit/>
          </a:bodyPr>
          <a:lstStyle/>
          <a:p>
            <a:pPr algn="just"/>
            <a:r>
              <a:rPr lang="en-US" sz="1200" b="1">
                <a:solidFill>
                  <a:schemeClr val="bg1"/>
                </a:solidFill>
              </a:rPr>
              <a:t>Presented By – Group#1</a:t>
            </a:r>
          </a:p>
          <a:p>
            <a:pPr algn="just"/>
            <a:endParaRPr lang="en-US" sz="1200" b="1">
              <a:solidFill>
                <a:schemeClr val="bg1"/>
              </a:solidFill>
            </a:endParaRPr>
          </a:p>
          <a:p>
            <a:pPr algn="just"/>
            <a:r>
              <a:rPr lang="en-US" sz="1200">
                <a:solidFill>
                  <a:schemeClr val="bg1"/>
                </a:solidFill>
              </a:rPr>
              <a:t>Delia M Dsouza –  2020SP93051</a:t>
            </a:r>
          </a:p>
          <a:p>
            <a:pPr algn="just"/>
            <a:r>
              <a:rPr lang="en-US" sz="1200">
                <a:solidFill>
                  <a:schemeClr val="bg1"/>
                </a:solidFill>
              </a:rPr>
              <a:t>Prakash Raj       –  2020SP93048</a:t>
            </a:r>
          </a:p>
          <a:p>
            <a:pPr algn="just"/>
            <a:r>
              <a:rPr lang="en-US" sz="1200">
                <a:solidFill>
                  <a:schemeClr val="bg1"/>
                </a:solidFill>
              </a:rPr>
              <a:t>Sameer              –  2020SP93028</a:t>
            </a:r>
          </a:p>
          <a:p>
            <a:pPr algn="just"/>
            <a:r>
              <a:rPr lang="en-US" sz="1200" err="1">
                <a:solidFill>
                  <a:schemeClr val="bg1"/>
                </a:solidFill>
              </a:rPr>
              <a:t>Sayantan</a:t>
            </a:r>
            <a:r>
              <a:rPr lang="en-US" sz="1200">
                <a:solidFill>
                  <a:schemeClr val="bg1"/>
                </a:solidFill>
              </a:rPr>
              <a:t> Pal     –  2020SP93050</a:t>
            </a:r>
          </a:p>
          <a:p>
            <a:pPr algn="just"/>
            <a:r>
              <a:rPr lang="en-US" sz="1200">
                <a:solidFill>
                  <a:schemeClr val="bg1"/>
                </a:solidFill>
              </a:rPr>
              <a:t>Utkarsh Verma   – 2020SP93057</a:t>
            </a:r>
          </a:p>
          <a:p>
            <a:pPr algn="just"/>
            <a:endParaRPr lang="en-US">
              <a:solidFill>
                <a:schemeClr val="bg1"/>
              </a:solidFill>
            </a:endParaRPr>
          </a:p>
          <a:p>
            <a:pPr algn="just"/>
            <a:endParaRPr 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A458FF">
                <a:lumMod val="0"/>
              </a:srgbClr>
            </a:gs>
            <a:gs pos="39000">
              <a:srgbClr val="3544FF"/>
            </a:gs>
            <a:gs pos="100000">
              <a:srgbClr val="0A2F9E"/>
            </a:gs>
          </a:gsLst>
          <a:lin ang="8100019" scaled="0"/>
        </a:gradFill>
        <a:effectLst/>
      </p:bgPr>
    </p:bg>
    <p:spTree>
      <p:nvGrpSpPr>
        <p:cNvPr id="1" name="Shape 366"/>
        <p:cNvGrpSpPr/>
        <p:nvPr/>
      </p:nvGrpSpPr>
      <p:grpSpPr>
        <a:xfrm>
          <a:off x="0" y="0"/>
          <a:ext cx="0" cy="0"/>
          <a:chOff x="0" y="0"/>
          <a:chExt cx="0" cy="0"/>
        </a:xfrm>
      </p:grpSpPr>
      <p:sp>
        <p:nvSpPr>
          <p:cNvPr id="367" name="Google Shape;367;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368" name="Google Shape;368;p35"/>
          <p:cNvSpPr txBox="1">
            <a:spLocks noGrp="1"/>
          </p:cNvSpPr>
          <p:nvPr>
            <p:ph type="ctrTitle" idx="4294967295"/>
          </p:nvPr>
        </p:nvSpPr>
        <p:spPr>
          <a:xfrm>
            <a:off x="551468" y="2173149"/>
            <a:ext cx="5404104"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7200" i="1"/>
              <a:t>Thank You !</a:t>
            </a:r>
          </a:p>
        </p:txBody>
      </p:sp>
      <p:pic>
        <p:nvPicPr>
          <p:cNvPr id="370" name="Google Shape;370;p35"/>
          <p:cNvPicPr preferRelativeResize="0"/>
          <p:nvPr/>
        </p:nvPicPr>
        <p:blipFill>
          <a:blip r:embed="rId3">
            <a:alphaModFix/>
          </a:blip>
          <a:stretch>
            <a:fillRect/>
          </a:stretch>
        </p:blipFill>
        <p:spPr>
          <a:xfrm>
            <a:off x="5586759" y="2860076"/>
            <a:ext cx="3171324" cy="1889775"/>
          </a:xfrm>
          <a:prstGeom prst="rect">
            <a:avLst/>
          </a:prstGeom>
          <a:noFill/>
          <a:ln>
            <a:noFill/>
          </a:ln>
        </p:spPr>
      </p:pic>
      <p:pic>
        <p:nvPicPr>
          <p:cNvPr id="371" name="Google Shape;371;p35"/>
          <p:cNvPicPr preferRelativeResize="0"/>
          <p:nvPr/>
        </p:nvPicPr>
        <p:blipFill>
          <a:blip r:embed="rId4">
            <a:alphaModFix/>
          </a:blip>
          <a:stretch>
            <a:fillRect/>
          </a:stretch>
        </p:blipFill>
        <p:spPr>
          <a:xfrm>
            <a:off x="6898071" y="2061225"/>
            <a:ext cx="548700" cy="1597701"/>
          </a:xfrm>
          <a:prstGeom prst="rect">
            <a:avLst/>
          </a:prstGeom>
          <a:noFill/>
          <a:ln>
            <a:noFill/>
          </a:ln>
        </p:spPr>
      </p:pic>
      <p:pic>
        <p:nvPicPr>
          <p:cNvPr id="372" name="Google Shape;372;p35"/>
          <p:cNvPicPr preferRelativeResize="0"/>
          <p:nvPr/>
        </p:nvPicPr>
        <p:blipFill>
          <a:blip r:embed="rId5">
            <a:alphaModFix/>
          </a:blip>
          <a:stretch>
            <a:fillRect/>
          </a:stretch>
        </p:blipFill>
        <p:spPr>
          <a:xfrm>
            <a:off x="6806921" y="785149"/>
            <a:ext cx="1279700" cy="149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A458FF">
                <a:lumMod val="0"/>
              </a:srgbClr>
            </a:gs>
            <a:gs pos="39000">
              <a:srgbClr val="3544FF"/>
            </a:gs>
            <a:gs pos="100000">
              <a:srgbClr val="0A2F9E"/>
            </a:gs>
          </a:gsLst>
          <a:lin ang="8100019" scaled="0"/>
        </a:gradFill>
        <a:effectLst/>
      </p:bgPr>
    </p:bg>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About the application</a:t>
            </a:r>
            <a:endParaRPr/>
          </a:p>
        </p:txBody>
      </p:sp>
      <p:sp>
        <p:nvSpPr>
          <p:cNvPr id="73" name="Google Shape;73;p14"/>
          <p:cNvSpPr txBox="1">
            <a:spLocks noGrp="1"/>
          </p:cNvSpPr>
          <p:nvPr>
            <p:ph type="body" idx="1"/>
          </p:nvPr>
        </p:nvSpPr>
        <p:spPr>
          <a:xfrm>
            <a:off x="580550" y="1375535"/>
            <a:ext cx="6392744" cy="3291012"/>
          </a:xfrm>
          <a:prstGeom prst="rect">
            <a:avLst/>
          </a:prstGeom>
        </p:spPr>
        <p:txBody>
          <a:bodyPr spcFirstLastPara="1" wrap="square" lIns="0" tIns="0" rIns="0" bIns="0" anchor="t" anchorCtr="0">
            <a:noAutofit/>
          </a:bodyPr>
          <a:lstStyle/>
          <a:p>
            <a:r>
              <a:rPr lang="en-IN" sz="1200">
                <a:latin typeface="Arial" panose="020B0604020202020204" pitchFamily="34" charset="0"/>
                <a:cs typeface="Arial" panose="020B0604020202020204" pitchFamily="34" charset="0"/>
              </a:rPr>
              <a:t>An application that helps users find their next best travel destination and book tourism packages.</a:t>
            </a:r>
          </a:p>
          <a:p>
            <a:pPr marL="101600" indent="0">
              <a:buNone/>
            </a:pPr>
            <a:r>
              <a:rPr lang="en-IN" sz="1200" b="1">
                <a:latin typeface="Arial" panose="020B0604020202020204" pitchFamily="34" charset="0"/>
                <a:cs typeface="Arial" panose="020B0604020202020204" pitchFamily="34" charset="0"/>
              </a:rPr>
              <a:t>App Features:</a:t>
            </a:r>
          </a:p>
          <a:p>
            <a:r>
              <a:rPr lang="en-IN" sz="1200">
                <a:latin typeface="Arial" panose="020B0604020202020204" pitchFamily="34" charset="0"/>
                <a:cs typeface="Arial" panose="020B0604020202020204" pitchFamily="34" charset="0"/>
              </a:rPr>
              <a:t>One stop destination to look for different places to visit .</a:t>
            </a:r>
          </a:p>
          <a:p>
            <a:r>
              <a:rPr lang="en-IN" sz="1200">
                <a:latin typeface="Arial" panose="020B0604020202020204" pitchFamily="34" charset="0"/>
                <a:cs typeface="Arial" panose="020B0604020202020204" pitchFamily="34" charset="0"/>
              </a:rPr>
              <a:t>A short description about the place for example what its famous for, </a:t>
            </a:r>
          </a:p>
          <a:p>
            <a:r>
              <a:rPr lang="en-IN" sz="1200">
                <a:latin typeface="Arial" panose="020B0604020202020204" pitchFamily="34" charset="0"/>
                <a:cs typeface="Arial" panose="020B0604020202020204" pitchFamily="34" charset="0"/>
              </a:rPr>
              <a:t>Users can look for famous tourist spots based on different criteria. (Trekking spots, hill station, beaches etc)</a:t>
            </a:r>
          </a:p>
          <a:p>
            <a:r>
              <a:rPr lang="en-IN" sz="1200">
                <a:latin typeface="Arial" panose="020B0604020202020204" pitchFamily="34" charset="0"/>
                <a:cs typeface="Arial" panose="020B0604020202020204" pitchFamily="34" charset="0"/>
              </a:rPr>
              <a:t>App provides tourism packages available across different price range.</a:t>
            </a:r>
          </a:p>
          <a:p>
            <a:r>
              <a:rPr lang="en-IN" sz="1200">
                <a:latin typeface="Arial" panose="020B0604020202020204" pitchFamily="34" charset="0"/>
                <a:cs typeface="Arial" panose="020B0604020202020204" pitchFamily="34" charset="0"/>
              </a:rPr>
              <a:t>App also allows users to post reviews about the places.</a:t>
            </a:r>
          </a:p>
          <a:p>
            <a:pPr marL="0" lvl="0" indent="0" algn="l" rtl="0">
              <a:spcBef>
                <a:spcPts val="600"/>
              </a:spcBef>
              <a:spcAft>
                <a:spcPts val="0"/>
              </a:spcAft>
              <a:buClr>
                <a:schemeClr val="dk1"/>
              </a:buClr>
              <a:buSzPts val="1100"/>
              <a:buFont typeface="Arial"/>
              <a:buNone/>
            </a:pPr>
            <a:endParaRPr>
              <a:latin typeface=""/>
            </a:endParaRPr>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A458FF">
                <a:lumMod val="0"/>
              </a:srgbClr>
            </a:gs>
            <a:gs pos="39000">
              <a:srgbClr val="3544FF"/>
            </a:gs>
            <a:gs pos="100000">
              <a:srgbClr val="0A2F9E"/>
            </a:gs>
          </a:gsLst>
          <a:lin ang="8100019" scaled="0"/>
        </a:gradFill>
        <a:effectLst/>
      </p:bgPr>
    </p:bg>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580549" y="205975"/>
            <a:ext cx="6909579"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List Of Screens In The Application</a:t>
            </a:r>
            <a:endParaRPr dirty="0"/>
          </a:p>
        </p:txBody>
      </p:sp>
      <p:sp>
        <p:nvSpPr>
          <p:cNvPr id="73" name="Google Shape;73;p14"/>
          <p:cNvSpPr txBox="1">
            <a:spLocks noGrp="1"/>
          </p:cNvSpPr>
          <p:nvPr>
            <p:ph type="body" idx="1"/>
          </p:nvPr>
        </p:nvSpPr>
        <p:spPr>
          <a:xfrm>
            <a:off x="580550" y="1375535"/>
            <a:ext cx="6392744" cy="3291012"/>
          </a:xfrm>
          <a:prstGeom prst="rect">
            <a:avLst/>
          </a:prstGeom>
        </p:spPr>
        <p:txBody>
          <a:bodyPr spcFirstLastPara="1" wrap="square" lIns="0" tIns="0" rIns="0" bIns="0" anchor="t" anchorCtr="0">
            <a:noAutofit/>
          </a:bodyPr>
          <a:lstStyle/>
          <a:p>
            <a:r>
              <a:rPr lang="en-IN" sz="1200" dirty="0">
                <a:latin typeface="Arial" panose="020B0604020202020204" pitchFamily="34" charset="0"/>
                <a:cs typeface="Arial" panose="020B0604020202020204" pitchFamily="34" charset="0"/>
              </a:rPr>
              <a:t>Login / Sign up </a:t>
            </a:r>
          </a:p>
          <a:p>
            <a:r>
              <a:rPr lang="en-IN" sz="1200" dirty="0">
                <a:latin typeface="Arial" panose="020B0604020202020204" pitchFamily="34" charset="0"/>
                <a:cs typeface="Arial" panose="020B0604020202020204" pitchFamily="34" charset="0"/>
              </a:rPr>
              <a:t>Home Page </a:t>
            </a:r>
          </a:p>
          <a:p>
            <a:r>
              <a:rPr lang="en-IN" sz="1200" dirty="0">
                <a:latin typeface="Arial" panose="020B0604020202020204" pitchFamily="34" charset="0"/>
                <a:cs typeface="Arial" panose="020B0604020202020204" pitchFamily="34" charset="0"/>
              </a:rPr>
              <a:t>Description Page (Consisting description about a particular place)</a:t>
            </a:r>
          </a:p>
          <a:p>
            <a:r>
              <a:rPr lang="en-IN" sz="1200" dirty="0">
                <a:latin typeface="Arial" panose="020B0604020202020204" pitchFamily="34" charset="0"/>
                <a:cs typeface="Arial" panose="020B0604020202020204" pitchFamily="34" charset="0"/>
              </a:rPr>
              <a:t>Payment Screen</a:t>
            </a:r>
          </a:p>
          <a:p>
            <a:r>
              <a:rPr lang="en-IN" sz="1200" dirty="0">
                <a:latin typeface="Arial" panose="020B0604020202020204" pitchFamily="34" charset="0"/>
                <a:cs typeface="Arial" panose="020B0604020202020204" pitchFamily="34" charset="0"/>
              </a:rPr>
              <a:t>Review Screen</a:t>
            </a:r>
          </a:p>
          <a:p>
            <a:r>
              <a:rPr lang="en-IN" sz="1200" dirty="0">
                <a:latin typeface="Arial" panose="020B0604020202020204" pitchFamily="34" charset="0"/>
                <a:cs typeface="Arial" panose="020B0604020202020204" pitchFamily="34" charset="0"/>
              </a:rPr>
              <a:t>User Profile Page</a:t>
            </a:r>
          </a:p>
          <a:p>
            <a:pPr marL="0" lvl="0" indent="0" algn="l" rtl="0">
              <a:spcBef>
                <a:spcPts val="600"/>
              </a:spcBef>
              <a:spcAft>
                <a:spcPts val="0"/>
              </a:spcAft>
              <a:buClr>
                <a:schemeClr val="dk1"/>
              </a:buClr>
              <a:buSzPts val="1100"/>
              <a:buFont typeface="Arial"/>
              <a:buNone/>
            </a:pPr>
            <a:endParaRPr dirty="0">
              <a:latin typeface=""/>
            </a:endParaRPr>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860568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A458FF">
                <a:lumMod val="0"/>
              </a:srgbClr>
            </a:gs>
            <a:gs pos="39000">
              <a:srgbClr val="3544FF"/>
            </a:gs>
            <a:gs pos="100000">
              <a:srgbClr val="0A2F9E"/>
            </a:gs>
          </a:gsLst>
          <a:lin ang="8100019"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5414-FCB0-E643-89BB-501A613D2E1E}"/>
              </a:ext>
            </a:extLst>
          </p:cNvPr>
          <p:cNvSpPr>
            <a:spLocks noGrp="1"/>
          </p:cNvSpPr>
          <p:nvPr>
            <p:ph type="title"/>
          </p:nvPr>
        </p:nvSpPr>
        <p:spPr>
          <a:xfrm>
            <a:off x="580550" y="105391"/>
            <a:ext cx="6480650" cy="857400"/>
          </a:xfrm>
        </p:spPr>
        <p:txBody>
          <a:bodyPr/>
          <a:lstStyle/>
          <a:p>
            <a:r>
              <a:rPr lang="en-US"/>
              <a:t>Flutter</a:t>
            </a:r>
          </a:p>
        </p:txBody>
      </p:sp>
      <p:sp>
        <p:nvSpPr>
          <p:cNvPr id="3" name="Text Placeholder 2">
            <a:extLst>
              <a:ext uri="{FF2B5EF4-FFF2-40B4-BE49-F238E27FC236}">
                <a16:creationId xmlns:a16="http://schemas.microsoft.com/office/drawing/2014/main" id="{2E0503AF-7214-E840-8BC1-6627F1AF00DD}"/>
              </a:ext>
            </a:extLst>
          </p:cNvPr>
          <p:cNvSpPr>
            <a:spLocks noGrp="1"/>
          </p:cNvSpPr>
          <p:nvPr>
            <p:ph type="body" idx="1"/>
          </p:nvPr>
        </p:nvSpPr>
        <p:spPr>
          <a:xfrm>
            <a:off x="580550" y="1057784"/>
            <a:ext cx="6480650" cy="3744632"/>
          </a:xfrm>
        </p:spPr>
        <p:txBody>
          <a:bodyPr/>
          <a:lstStyle/>
          <a:p>
            <a:pPr marL="457200" marR="0" lvl="0" indent="-355600" algn="l" defTabSz="914400" rtl="0" eaLnBrk="1" fontAlgn="auto" latinLnBrk="0" hangingPunct="1">
              <a:lnSpc>
                <a:spcPct val="115000"/>
              </a:lnSpc>
              <a:spcBef>
                <a:spcPts val="600"/>
              </a:spcBef>
              <a:spcAft>
                <a:spcPts val="0"/>
              </a:spcAft>
              <a:buClr>
                <a:srgbClr val="A458FF"/>
              </a:buClr>
              <a:buSzPts val="2000"/>
              <a:buFont typeface="Muli"/>
              <a:buChar char="⬡"/>
              <a:tabLst/>
              <a:defRPr/>
            </a:pPr>
            <a:r>
              <a:rPr kumimoji="0" lang="en-IN" sz="1400" b="1" i="0" u="none" strike="noStrike" kern="0" cap="none" spc="0" normalizeH="0" baseline="0" noProof="0">
                <a:ln>
                  <a:noFill/>
                </a:ln>
                <a:solidFill>
                  <a:srgbClr val="FFFFFF"/>
                </a:solidFill>
                <a:effectLst/>
                <a:uLnTx/>
                <a:uFillTx/>
                <a:latin typeface="Arial"/>
                <a:cs typeface="Arial"/>
                <a:sym typeface="Arial"/>
              </a:rPr>
              <a:t>Flutter Overview: </a:t>
            </a:r>
            <a:endParaRPr lang="en-US" sz="1400" b="0" i="0">
              <a:solidFill>
                <a:schemeClr val="bg1"/>
              </a:solidFill>
              <a:effectLst/>
              <a:latin typeface="-apple-system"/>
            </a:endParaRPr>
          </a:p>
          <a:p>
            <a:pPr marL="914400" marR="0" lvl="1" indent="-355600" algn="l" defTabSz="914400" rtl="0" eaLnBrk="1" fontAlgn="auto" latinLnBrk="0" hangingPunct="1">
              <a:lnSpc>
                <a:spcPct val="115000"/>
              </a:lnSpc>
              <a:spcBef>
                <a:spcPts val="0"/>
              </a:spcBef>
              <a:spcAft>
                <a:spcPts val="0"/>
              </a:spcAft>
              <a:buClr>
                <a:srgbClr val="A458FF"/>
              </a:buClr>
              <a:buSzPts val="2000"/>
              <a:buFont typeface="Muli"/>
              <a:buChar char="∙"/>
              <a:tabLst/>
              <a:defRPr/>
            </a:pPr>
            <a:r>
              <a:rPr kumimoji="0" lang="en-IN" sz="1400" b="1" i="0" u="none" strike="noStrike" kern="0" cap="none" spc="0" normalizeH="0" baseline="0" noProof="0">
                <a:ln>
                  <a:noFill/>
                </a:ln>
                <a:solidFill>
                  <a:srgbClr val="FFFFFF"/>
                </a:solidFill>
                <a:effectLst/>
                <a:uLnTx/>
                <a:uFillTx/>
                <a:latin typeface="Arial"/>
                <a:cs typeface="Arial"/>
                <a:sym typeface="Arial"/>
              </a:rPr>
              <a:t>Real-time Database </a:t>
            </a:r>
            <a:r>
              <a:rPr kumimoji="0" lang="en-IN" sz="1400" b="0" i="0" u="none" strike="noStrike" kern="0" cap="none" spc="0" normalizeH="0" baseline="0" noProof="0">
                <a:ln>
                  <a:noFill/>
                </a:ln>
                <a:solidFill>
                  <a:srgbClr val="FFFFFF"/>
                </a:solidFill>
                <a:effectLst/>
                <a:uLnTx/>
                <a:uFillTx/>
                <a:latin typeface="Arial"/>
                <a:cs typeface="Arial"/>
                <a:sym typeface="Arial"/>
              </a:rPr>
              <a:t>− Firebase supports JSON data and all users connected to it receive live updates after every change.</a:t>
            </a:r>
            <a:endParaRPr lang="en-IN" sz="1400">
              <a:solidFill>
                <a:srgbClr val="FFFFFF"/>
              </a:solidFill>
              <a:latin typeface="Arial"/>
              <a:cs typeface="Arial"/>
            </a:endParaRPr>
          </a:p>
          <a:p>
            <a:pPr marL="914400" marR="0" lvl="1" indent="-355600" algn="l" defTabSz="914400" rtl="0" eaLnBrk="1" fontAlgn="auto" latinLnBrk="0" hangingPunct="1">
              <a:lnSpc>
                <a:spcPct val="115000"/>
              </a:lnSpc>
              <a:spcBef>
                <a:spcPts val="0"/>
              </a:spcBef>
              <a:spcAft>
                <a:spcPts val="0"/>
              </a:spcAft>
              <a:buClr>
                <a:srgbClr val="A458FF"/>
              </a:buClr>
              <a:buSzPts val="2000"/>
              <a:buFont typeface="Muli"/>
              <a:buChar char="∙"/>
              <a:tabLst/>
              <a:defRPr/>
            </a:pPr>
            <a:r>
              <a:rPr lang="en-US" sz="1400" b="1" i="0">
                <a:solidFill>
                  <a:schemeClr val="bg1"/>
                </a:solidFill>
                <a:effectLst/>
                <a:latin typeface="inherit"/>
              </a:rPr>
              <a:t>Flutter SDK</a:t>
            </a:r>
            <a:r>
              <a:rPr lang="en-US" sz="1400" b="1">
                <a:solidFill>
                  <a:schemeClr val="bg1"/>
                </a:solidFill>
                <a:latin typeface="inherit"/>
              </a:rPr>
              <a:t> i</a:t>
            </a:r>
            <a:r>
              <a:rPr lang="en-US" sz="1400" b="0" i="0">
                <a:solidFill>
                  <a:schemeClr val="bg1"/>
                </a:solidFill>
                <a:effectLst/>
                <a:latin typeface="-apple-system"/>
              </a:rPr>
              <a:t>s a collection of tools that allows you to build any kind of app for both Android &amp; iOS platform in one codebase.</a:t>
            </a:r>
          </a:p>
          <a:p>
            <a:pPr marL="914400" marR="0" lvl="1" indent="-355600" algn="l" defTabSz="914400" rtl="0" eaLnBrk="1" fontAlgn="auto" latinLnBrk="0" hangingPunct="1">
              <a:lnSpc>
                <a:spcPct val="115000"/>
              </a:lnSpc>
              <a:spcBef>
                <a:spcPts val="0"/>
              </a:spcBef>
              <a:spcAft>
                <a:spcPts val="0"/>
              </a:spcAft>
              <a:buClr>
                <a:srgbClr val="A458FF"/>
              </a:buClr>
              <a:buSzPts val="2000"/>
              <a:buFont typeface="Muli"/>
              <a:buChar char="∙"/>
              <a:tabLst/>
              <a:defRPr/>
            </a:pPr>
            <a:r>
              <a:rPr lang="en-US" sz="1400" b="1" i="0">
                <a:solidFill>
                  <a:schemeClr val="bg1"/>
                </a:solidFill>
                <a:effectLst/>
                <a:latin typeface="inherit"/>
              </a:rPr>
              <a:t>Flutter Framework:</a:t>
            </a:r>
            <a:r>
              <a:rPr lang="en-US" sz="1400" b="0" i="0">
                <a:solidFill>
                  <a:schemeClr val="bg1"/>
                </a:solidFill>
                <a:effectLst/>
                <a:latin typeface="-apple-system"/>
              </a:rPr>
              <a:t> </a:t>
            </a:r>
            <a:r>
              <a:rPr lang="en-US" sz="1400">
                <a:solidFill>
                  <a:schemeClr val="bg1"/>
                </a:solidFill>
                <a:latin typeface="-apple-system"/>
              </a:rPr>
              <a:t>P</a:t>
            </a:r>
            <a:r>
              <a:rPr lang="en-US" sz="1400" b="0" i="0">
                <a:solidFill>
                  <a:schemeClr val="bg1"/>
                </a:solidFill>
                <a:effectLst/>
                <a:latin typeface="-apple-system"/>
              </a:rPr>
              <a:t>rovides all the predefined widgets/widget library, utility functions &amp; packages.</a:t>
            </a:r>
          </a:p>
          <a:p>
            <a:pPr marL="914400" marR="0" lvl="1" indent="-355600" algn="l" defTabSz="914400" rtl="0" eaLnBrk="1" fontAlgn="auto" latinLnBrk="0" hangingPunct="1">
              <a:lnSpc>
                <a:spcPct val="115000"/>
              </a:lnSpc>
              <a:spcBef>
                <a:spcPts val="0"/>
              </a:spcBef>
              <a:spcAft>
                <a:spcPts val="0"/>
              </a:spcAft>
              <a:buClr>
                <a:srgbClr val="A458FF"/>
              </a:buClr>
              <a:buSzPts val="2000"/>
              <a:buFont typeface="Muli"/>
              <a:buChar char="∙"/>
              <a:tabLst/>
              <a:defRPr/>
            </a:pPr>
            <a:r>
              <a:rPr lang="en-US" sz="1400" b="1" i="0">
                <a:solidFill>
                  <a:schemeClr val="bg1"/>
                </a:solidFill>
                <a:effectLst/>
                <a:latin typeface="inherit"/>
              </a:rPr>
              <a:t>Flutter uses Dart</a:t>
            </a:r>
            <a:endParaRPr lang="en-US" sz="1400">
              <a:solidFill>
                <a:schemeClr val="bg1"/>
              </a:solidFill>
              <a:latin typeface="-apple-system"/>
            </a:endParaRPr>
          </a:p>
          <a:p>
            <a:pPr marL="914400" marR="0" lvl="1" indent="-355600" algn="l" defTabSz="914400" rtl="0" eaLnBrk="1" fontAlgn="auto" latinLnBrk="0" hangingPunct="1">
              <a:lnSpc>
                <a:spcPct val="115000"/>
              </a:lnSpc>
              <a:spcBef>
                <a:spcPts val="0"/>
              </a:spcBef>
              <a:spcAft>
                <a:spcPts val="0"/>
              </a:spcAft>
              <a:buClr>
                <a:srgbClr val="A458FF"/>
              </a:buClr>
              <a:buSzPts val="2000"/>
              <a:buFont typeface="Muli"/>
              <a:buChar char="∙"/>
              <a:tabLst/>
              <a:defRPr/>
            </a:pPr>
            <a:r>
              <a:rPr lang="en-US" sz="1400" b="0" i="0">
                <a:solidFill>
                  <a:schemeClr val="bg1"/>
                </a:solidFill>
                <a:effectLst/>
                <a:latin typeface="-apple-system"/>
              </a:rPr>
              <a:t>Because Dart is strongly typed Object Oriented programming language. And it has features of Ahead of time compilation and Just in Time Compilation.</a:t>
            </a:r>
          </a:p>
          <a:p>
            <a:pPr marL="914400" marR="0" lvl="1" indent="-355600" algn="l" defTabSz="914400" rtl="0" eaLnBrk="1" fontAlgn="auto" latinLnBrk="0" hangingPunct="1">
              <a:lnSpc>
                <a:spcPct val="115000"/>
              </a:lnSpc>
              <a:spcBef>
                <a:spcPts val="0"/>
              </a:spcBef>
              <a:spcAft>
                <a:spcPts val="0"/>
              </a:spcAft>
              <a:buClr>
                <a:srgbClr val="A458FF"/>
              </a:buClr>
              <a:buSzPts val="2000"/>
              <a:buFont typeface="Muli"/>
              <a:buChar char="∙"/>
              <a:tabLst/>
              <a:defRPr/>
            </a:pPr>
            <a:r>
              <a:rPr lang="en-US" sz="1400" b="0" i="0">
                <a:solidFill>
                  <a:schemeClr val="bg1"/>
                </a:solidFill>
                <a:effectLst/>
                <a:latin typeface="-apple-system"/>
              </a:rPr>
              <a:t>Ahead of time compilation make Flutter SDK and Dart eligible to generate Native ARM Code which can be compiled on Android and iOS.</a:t>
            </a:r>
          </a:p>
          <a:p>
            <a:pPr marL="101600" indent="0">
              <a:buNone/>
            </a:pPr>
            <a:endParaRPr lang="en-IN" sz="1400">
              <a:latin typeface=""/>
            </a:endParaRPr>
          </a:p>
        </p:txBody>
      </p:sp>
      <p:sp>
        <p:nvSpPr>
          <p:cNvPr id="5" name="Slide Number Placeholder 4">
            <a:extLst>
              <a:ext uri="{FF2B5EF4-FFF2-40B4-BE49-F238E27FC236}">
                <a16:creationId xmlns:a16="http://schemas.microsoft.com/office/drawing/2014/main" id="{E452DD58-C076-7349-A197-97CBB354C2A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7" name="Google Shape;61;p13">
            <a:extLst>
              <a:ext uri="{FF2B5EF4-FFF2-40B4-BE49-F238E27FC236}">
                <a16:creationId xmlns:a16="http://schemas.microsoft.com/office/drawing/2014/main" id="{6075E26B-F417-AD43-AAFD-D84FDBEC7616}"/>
              </a:ext>
            </a:extLst>
          </p:cNvPr>
          <p:cNvPicPr preferRelativeResize="0"/>
          <p:nvPr/>
        </p:nvPicPr>
        <p:blipFill>
          <a:blip r:embed="rId2">
            <a:alphaModFix/>
          </a:blip>
          <a:stretch>
            <a:fillRect/>
          </a:stretch>
        </p:blipFill>
        <p:spPr>
          <a:xfrm>
            <a:off x="6972084" y="898350"/>
            <a:ext cx="1782850" cy="2031750"/>
          </a:xfrm>
          <a:prstGeom prst="rect">
            <a:avLst/>
          </a:prstGeom>
          <a:noFill/>
          <a:ln>
            <a:noFill/>
          </a:ln>
        </p:spPr>
      </p:pic>
      <p:pic>
        <p:nvPicPr>
          <p:cNvPr id="1026" name="Picture 2" descr="Flutter Logo Vector (SVG, PDF, Ai, EPS, CDR) Free Download - Logowik.com">
            <a:extLst>
              <a:ext uri="{FF2B5EF4-FFF2-40B4-BE49-F238E27FC236}">
                <a16:creationId xmlns:a16="http://schemas.microsoft.com/office/drawing/2014/main" id="{A0C6F71C-76F8-A648-95EC-1DFA917525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6494" y="3193341"/>
            <a:ext cx="697786" cy="523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512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A458FF">
                <a:lumMod val="0"/>
              </a:srgbClr>
            </a:gs>
            <a:gs pos="39000">
              <a:srgbClr val="3544FF"/>
            </a:gs>
            <a:gs pos="100000">
              <a:srgbClr val="0A2F9E"/>
            </a:gs>
          </a:gsLst>
          <a:lin ang="8100019" scaled="0"/>
        </a:gra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9E6B2ED7-DC34-453E-A6EB-B0E3C028DB98}"/>
              </a:ext>
            </a:extLst>
          </p:cNvPr>
          <p:cNvSpPr/>
          <p:nvPr/>
        </p:nvSpPr>
        <p:spPr>
          <a:xfrm>
            <a:off x="1331896" y="2918379"/>
            <a:ext cx="6480207" cy="1707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6CC3C7F-D411-CB42-B1E6-BEF5C3C6725F}"/>
              </a:ext>
            </a:extLst>
          </p:cNvPr>
          <p:cNvSpPr>
            <a:spLocks noGrp="1"/>
          </p:cNvSpPr>
          <p:nvPr>
            <p:ph type="title"/>
          </p:nvPr>
        </p:nvSpPr>
        <p:spPr>
          <a:xfrm>
            <a:off x="580550" y="317205"/>
            <a:ext cx="6014400" cy="508135"/>
          </a:xfrm>
        </p:spPr>
        <p:txBody>
          <a:bodyPr/>
          <a:lstStyle/>
          <a:p>
            <a:r>
              <a:rPr lang="en-US"/>
              <a:t>Flutter</a:t>
            </a:r>
          </a:p>
        </p:txBody>
      </p:sp>
      <p:sp>
        <p:nvSpPr>
          <p:cNvPr id="3" name="Text Placeholder 2">
            <a:extLst>
              <a:ext uri="{FF2B5EF4-FFF2-40B4-BE49-F238E27FC236}">
                <a16:creationId xmlns:a16="http://schemas.microsoft.com/office/drawing/2014/main" id="{C3E7BDAB-EC99-1F4B-9892-4CA26515026E}"/>
              </a:ext>
            </a:extLst>
          </p:cNvPr>
          <p:cNvSpPr>
            <a:spLocks noGrp="1"/>
          </p:cNvSpPr>
          <p:nvPr>
            <p:ph type="body" idx="1"/>
          </p:nvPr>
        </p:nvSpPr>
        <p:spPr>
          <a:xfrm>
            <a:off x="476333" y="833209"/>
            <a:ext cx="7462014" cy="4123672"/>
          </a:xfrm>
        </p:spPr>
        <p:txBody>
          <a:bodyPr/>
          <a:lstStyle/>
          <a:p>
            <a:pPr marL="101600" indent="0">
              <a:buNone/>
            </a:pPr>
            <a:r>
              <a:rPr lang="en-US" b="1"/>
              <a:t>Flutter Dart :</a:t>
            </a:r>
          </a:p>
          <a:p>
            <a:endParaRPr lang="en-US" b="1"/>
          </a:p>
        </p:txBody>
      </p:sp>
      <p:sp>
        <p:nvSpPr>
          <p:cNvPr id="5" name="Slide Number Placeholder 4">
            <a:extLst>
              <a:ext uri="{FF2B5EF4-FFF2-40B4-BE49-F238E27FC236}">
                <a16:creationId xmlns:a16="http://schemas.microsoft.com/office/drawing/2014/main" id="{CBE3A20B-1548-3847-96A6-95F1E6CD8C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6" name="Google Shape;61;p13">
            <a:extLst>
              <a:ext uri="{FF2B5EF4-FFF2-40B4-BE49-F238E27FC236}">
                <a16:creationId xmlns:a16="http://schemas.microsoft.com/office/drawing/2014/main" id="{3BA03965-085D-7147-8C00-B01BF5FEE4B1}"/>
              </a:ext>
            </a:extLst>
          </p:cNvPr>
          <p:cNvPicPr preferRelativeResize="0"/>
          <p:nvPr/>
        </p:nvPicPr>
        <p:blipFill>
          <a:blip r:embed="rId3">
            <a:alphaModFix/>
          </a:blip>
          <a:stretch>
            <a:fillRect/>
          </a:stretch>
        </p:blipFill>
        <p:spPr>
          <a:xfrm>
            <a:off x="7190538" y="820318"/>
            <a:ext cx="1782850" cy="2031750"/>
          </a:xfrm>
          <a:prstGeom prst="rect">
            <a:avLst/>
          </a:prstGeom>
          <a:noFill/>
          <a:ln>
            <a:noFill/>
          </a:ln>
        </p:spPr>
      </p:pic>
      <p:sp>
        <p:nvSpPr>
          <p:cNvPr id="4" name="Rectangle: Rounded Corners 3">
            <a:extLst>
              <a:ext uri="{FF2B5EF4-FFF2-40B4-BE49-F238E27FC236}">
                <a16:creationId xmlns:a16="http://schemas.microsoft.com/office/drawing/2014/main" id="{36BE6982-FBD8-49CA-A13F-A6D8DEDBF891}"/>
              </a:ext>
            </a:extLst>
          </p:cNvPr>
          <p:cNvSpPr/>
          <p:nvPr/>
        </p:nvSpPr>
        <p:spPr>
          <a:xfrm>
            <a:off x="3124199" y="1287288"/>
            <a:ext cx="2223656" cy="501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BAEBA7B-D638-456A-91AB-6739B9A417E4}"/>
              </a:ext>
            </a:extLst>
          </p:cNvPr>
          <p:cNvSpPr/>
          <p:nvPr/>
        </p:nvSpPr>
        <p:spPr>
          <a:xfrm>
            <a:off x="3129331" y="2297258"/>
            <a:ext cx="2223656" cy="501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6048823F-86A2-4FEE-98DC-7F4C776E89BF}"/>
              </a:ext>
            </a:extLst>
          </p:cNvPr>
          <p:cNvSpPr/>
          <p:nvPr/>
        </p:nvSpPr>
        <p:spPr>
          <a:xfrm>
            <a:off x="1748916" y="3643312"/>
            <a:ext cx="2551268" cy="357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C0F4BFF0-91BE-45DE-8D57-833923E3E08F}"/>
              </a:ext>
            </a:extLst>
          </p:cNvPr>
          <p:cNvSpPr/>
          <p:nvPr/>
        </p:nvSpPr>
        <p:spPr>
          <a:xfrm>
            <a:off x="4599398" y="3592146"/>
            <a:ext cx="2223656" cy="357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C0D378BA-93C6-4980-BF06-1EA113F3C0BD}"/>
              </a:ext>
            </a:extLst>
          </p:cNvPr>
          <p:cNvCxnSpPr>
            <a:cxnSpLocks/>
            <a:stCxn id="4" idx="2"/>
          </p:cNvCxnSpPr>
          <p:nvPr/>
        </p:nvCxnSpPr>
        <p:spPr>
          <a:xfrm>
            <a:off x="4236027" y="1789279"/>
            <a:ext cx="0" cy="492133"/>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1BD9593-1E04-43CB-BEC7-DC43863C7920}"/>
              </a:ext>
            </a:extLst>
          </p:cNvPr>
          <p:cNvCxnSpPr>
            <a:cxnSpLocks/>
          </p:cNvCxnSpPr>
          <p:nvPr/>
        </p:nvCxnSpPr>
        <p:spPr>
          <a:xfrm>
            <a:off x="3318164" y="2799249"/>
            <a:ext cx="0" cy="81980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FB15016-6216-48FB-86D9-EE5271904028}"/>
              </a:ext>
            </a:extLst>
          </p:cNvPr>
          <p:cNvCxnSpPr>
            <a:cxnSpLocks/>
          </p:cNvCxnSpPr>
          <p:nvPr/>
        </p:nvCxnSpPr>
        <p:spPr>
          <a:xfrm flipH="1">
            <a:off x="5227117" y="2818017"/>
            <a:ext cx="8593" cy="79948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810F4117-137A-4375-A1BA-730F39324A45}"/>
              </a:ext>
            </a:extLst>
          </p:cNvPr>
          <p:cNvSpPr txBox="1"/>
          <p:nvPr/>
        </p:nvSpPr>
        <p:spPr>
          <a:xfrm>
            <a:off x="3587750" y="1353599"/>
            <a:ext cx="1337541" cy="308040"/>
          </a:xfrm>
          <a:prstGeom prst="rect">
            <a:avLst/>
          </a:prstGeom>
          <a:noFill/>
        </p:spPr>
        <p:txBody>
          <a:bodyPr wrap="square" rtlCol="0">
            <a:spAutoFit/>
          </a:bodyPr>
          <a:lstStyle/>
          <a:p>
            <a:r>
              <a:rPr lang="en-IN">
                <a:solidFill>
                  <a:schemeClr val="bg1"/>
                </a:solidFill>
              </a:rPr>
              <a:t>  Flutter API</a:t>
            </a:r>
          </a:p>
        </p:txBody>
      </p:sp>
      <p:sp>
        <p:nvSpPr>
          <p:cNvPr id="46" name="TextBox 45">
            <a:extLst>
              <a:ext uri="{FF2B5EF4-FFF2-40B4-BE49-F238E27FC236}">
                <a16:creationId xmlns:a16="http://schemas.microsoft.com/office/drawing/2014/main" id="{6B3CFAC4-1E3E-4237-9908-39E146F1A2FA}"/>
              </a:ext>
            </a:extLst>
          </p:cNvPr>
          <p:cNvSpPr txBox="1"/>
          <p:nvPr/>
        </p:nvSpPr>
        <p:spPr>
          <a:xfrm>
            <a:off x="3517845" y="2384532"/>
            <a:ext cx="1337541" cy="308040"/>
          </a:xfrm>
          <a:prstGeom prst="rect">
            <a:avLst/>
          </a:prstGeom>
          <a:noFill/>
        </p:spPr>
        <p:txBody>
          <a:bodyPr wrap="square" rtlCol="0">
            <a:spAutoFit/>
          </a:bodyPr>
          <a:lstStyle/>
          <a:p>
            <a:r>
              <a:rPr lang="en-IN">
                <a:solidFill>
                  <a:schemeClr val="bg1"/>
                </a:solidFill>
              </a:rPr>
              <a:t>  DART CODE</a:t>
            </a:r>
          </a:p>
        </p:txBody>
      </p:sp>
      <p:sp>
        <p:nvSpPr>
          <p:cNvPr id="47" name="TextBox 46">
            <a:extLst>
              <a:ext uri="{FF2B5EF4-FFF2-40B4-BE49-F238E27FC236}">
                <a16:creationId xmlns:a16="http://schemas.microsoft.com/office/drawing/2014/main" id="{EEFD275A-2FA8-4B82-AE98-FB556B0339E6}"/>
              </a:ext>
            </a:extLst>
          </p:cNvPr>
          <p:cNvSpPr txBox="1"/>
          <p:nvPr/>
        </p:nvSpPr>
        <p:spPr>
          <a:xfrm>
            <a:off x="1856963" y="3672737"/>
            <a:ext cx="2350377" cy="307777"/>
          </a:xfrm>
          <a:prstGeom prst="rect">
            <a:avLst/>
          </a:prstGeom>
          <a:noFill/>
        </p:spPr>
        <p:txBody>
          <a:bodyPr wrap="square" rtlCol="0">
            <a:spAutoFit/>
          </a:bodyPr>
          <a:lstStyle/>
          <a:p>
            <a:r>
              <a:rPr lang="en-IN">
                <a:solidFill>
                  <a:schemeClr val="bg1"/>
                </a:solidFill>
              </a:rPr>
              <a:t>ANDROID NATIVE CODE</a:t>
            </a:r>
          </a:p>
        </p:txBody>
      </p:sp>
      <p:sp>
        <p:nvSpPr>
          <p:cNvPr id="48" name="TextBox 47">
            <a:extLst>
              <a:ext uri="{FF2B5EF4-FFF2-40B4-BE49-F238E27FC236}">
                <a16:creationId xmlns:a16="http://schemas.microsoft.com/office/drawing/2014/main" id="{24A13806-5B11-4742-A512-33C495180C35}"/>
              </a:ext>
            </a:extLst>
          </p:cNvPr>
          <p:cNvSpPr txBox="1"/>
          <p:nvPr/>
        </p:nvSpPr>
        <p:spPr>
          <a:xfrm>
            <a:off x="4855386" y="3642499"/>
            <a:ext cx="1884150" cy="307777"/>
          </a:xfrm>
          <a:prstGeom prst="rect">
            <a:avLst/>
          </a:prstGeom>
          <a:noFill/>
        </p:spPr>
        <p:txBody>
          <a:bodyPr wrap="square" rtlCol="0">
            <a:spAutoFit/>
          </a:bodyPr>
          <a:lstStyle/>
          <a:p>
            <a:r>
              <a:rPr lang="en-IN">
                <a:solidFill>
                  <a:schemeClr val="bg1"/>
                </a:solidFill>
              </a:rPr>
              <a:t>IOS NATIVE CODE</a:t>
            </a:r>
          </a:p>
        </p:txBody>
      </p:sp>
      <p:sp>
        <p:nvSpPr>
          <p:cNvPr id="49" name="Rectangle: Rounded Corners 48">
            <a:extLst>
              <a:ext uri="{FF2B5EF4-FFF2-40B4-BE49-F238E27FC236}">
                <a16:creationId xmlns:a16="http://schemas.microsoft.com/office/drawing/2014/main" id="{C87BC4FE-A4A0-43B3-9ABB-8576EFD56CDC}"/>
              </a:ext>
            </a:extLst>
          </p:cNvPr>
          <p:cNvSpPr/>
          <p:nvPr/>
        </p:nvSpPr>
        <p:spPr>
          <a:xfrm>
            <a:off x="259148" y="2281412"/>
            <a:ext cx="2223656" cy="501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Our Widgets/Code </a:t>
            </a:r>
          </a:p>
        </p:txBody>
      </p:sp>
      <p:cxnSp>
        <p:nvCxnSpPr>
          <p:cNvPr id="45" name="Straight Connector 44">
            <a:extLst>
              <a:ext uri="{FF2B5EF4-FFF2-40B4-BE49-F238E27FC236}">
                <a16:creationId xmlns:a16="http://schemas.microsoft.com/office/drawing/2014/main" id="{18939EE1-941A-4041-8EA0-18A056F02D26}"/>
              </a:ext>
            </a:extLst>
          </p:cNvPr>
          <p:cNvCxnSpPr>
            <a:cxnSpLocks/>
            <a:endCxn id="9" idx="1"/>
          </p:cNvCxnSpPr>
          <p:nvPr/>
        </p:nvCxnSpPr>
        <p:spPr>
          <a:xfrm>
            <a:off x="2509354" y="2545447"/>
            <a:ext cx="619977" cy="28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24A31E2-CA13-4CFB-9593-D60798858787}"/>
              </a:ext>
            </a:extLst>
          </p:cNvPr>
          <p:cNvCxnSpPr>
            <a:cxnSpLocks/>
          </p:cNvCxnSpPr>
          <p:nvPr/>
        </p:nvCxnSpPr>
        <p:spPr>
          <a:xfrm>
            <a:off x="7268471" y="2918379"/>
            <a:ext cx="0" cy="17077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D909EC1E-1F2F-48C0-99DC-0A71D885A9B2}"/>
              </a:ext>
            </a:extLst>
          </p:cNvPr>
          <p:cNvSpPr txBox="1"/>
          <p:nvPr/>
        </p:nvSpPr>
        <p:spPr>
          <a:xfrm rot="16200000">
            <a:off x="6990900" y="3673598"/>
            <a:ext cx="1106620" cy="307777"/>
          </a:xfrm>
          <a:prstGeom prst="rect">
            <a:avLst/>
          </a:prstGeom>
          <a:noFill/>
        </p:spPr>
        <p:txBody>
          <a:bodyPr wrap="square" rtlCol="0">
            <a:spAutoFit/>
          </a:bodyPr>
          <a:lstStyle/>
          <a:p>
            <a:r>
              <a:rPr lang="en-IN">
                <a:solidFill>
                  <a:schemeClr val="bg1"/>
                </a:solidFill>
              </a:rPr>
              <a:t>Flutter SDK</a:t>
            </a:r>
          </a:p>
        </p:txBody>
      </p:sp>
      <p:sp>
        <p:nvSpPr>
          <p:cNvPr id="62" name="Rectangle: Rounded Corners 61">
            <a:extLst>
              <a:ext uri="{FF2B5EF4-FFF2-40B4-BE49-F238E27FC236}">
                <a16:creationId xmlns:a16="http://schemas.microsoft.com/office/drawing/2014/main" id="{E4C137A4-B107-4070-B635-54590D661D68}"/>
              </a:ext>
            </a:extLst>
          </p:cNvPr>
          <p:cNvSpPr/>
          <p:nvPr/>
        </p:nvSpPr>
        <p:spPr>
          <a:xfrm>
            <a:off x="3193873" y="1855358"/>
            <a:ext cx="933561" cy="237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Utility</a:t>
            </a:r>
          </a:p>
        </p:txBody>
      </p:sp>
      <p:sp>
        <p:nvSpPr>
          <p:cNvPr id="63" name="Rectangle: Rounded Corners 62">
            <a:extLst>
              <a:ext uri="{FF2B5EF4-FFF2-40B4-BE49-F238E27FC236}">
                <a16:creationId xmlns:a16="http://schemas.microsoft.com/office/drawing/2014/main" id="{A4048B50-4DAF-41FB-98D3-369A8AD991C3}"/>
              </a:ext>
            </a:extLst>
          </p:cNvPr>
          <p:cNvSpPr/>
          <p:nvPr/>
        </p:nvSpPr>
        <p:spPr>
          <a:xfrm>
            <a:off x="4364835" y="1833272"/>
            <a:ext cx="933561" cy="237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Widgets</a:t>
            </a:r>
          </a:p>
        </p:txBody>
      </p:sp>
      <p:sp>
        <p:nvSpPr>
          <p:cNvPr id="1027" name="Rectangle 1026">
            <a:extLst>
              <a:ext uri="{FF2B5EF4-FFF2-40B4-BE49-F238E27FC236}">
                <a16:creationId xmlns:a16="http://schemas.microsoft.com/office/drawing/2014/main" id="{64E38911-3604-4937-977C-045F5BEAC6B2}"/>
              </a:ext>
            </a:extLst>
          </p:cNvPr>
          <p:cNvSpPr/>
          <p:nvPr/>
        </p:nvSpPr>
        <p:spPr>
          <a:xfrm>
            <a:off x="3506998" y="3030433"/>
            <a:ext cx="1569954" cy="3984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Code Compilation</a:t>
            </a:r>
          </a:p>
        </p:txBody>
      </p:sp>
      <p:pic>
        <p:nvPicPr>
          <p:cNvPr id="2054" name="Picture 6" descr="Android, os, logo Free Icon of Operating System (Flat)">
            <a:extLst>
              <a:ext uri="{FF2B5EF4-FFF2-40B4-BE49-F238E27FC236}">
                <a16:creationId xmlns:a16="http://schemas.microsoft.com/office/drawing/2014/main" id="{AAFB8D23-252C-41A2-AD67-96D28B287C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5153" y="4000947"/>
            <a:ext cx="585104" cy="58510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1028">
            <a:extLst>
              <a:ext uri="{FF2B5EF4-FFF2-40B4-BE49-F238E27FC236}">
                <a16:creationId xmlns:a16="http://schemas.microsoft.com/office/drawing/2014/main" id="{ECC67D64-1030-4F47-8303-2F9823993995}"/>
              </a:ext>
            </a:extLst>
          </p:cNvPr>
          <p:cNvPicPr>
            <a:picLocks noChangeAspect="1"/>
          </p:cNvPicPr>
          <p:nvPr/>
        </p:nvPicPr>
        <p:blipFill>
          <a:blip r:embed="rId5"/>
          <a:stretch>
            <a:fillRect/>
          </a:stretch>
        </p:blipFill>
        <p:spPr>
          <a:xfrm>
            <a:off x="5589380" y="3980514"/>
            <a:ext cx="416873" cy="511375"/>
          </a:xfrm>
          <a:prstGeom prst="rect">
            <a:avLst/>
          </a:prstGeom>
        </p:spPr>
      </p:pic>
    </p:spTree>
    <p:extLst>
      <p:ext uri="{BB962C8B-B14F-4D97-AF65-F5344CB8AC3E}">
        <p14:creationId xmlns:p14="http://schemas.microsoft.com/office/powerpoint/2010/main" val="2819742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A458FF">
                <a:lumMod val="0"/>
              </a:srgbClr>
            </a:gs>
            <a:gs pos="39000">
              <a:srgbClr val="3544FF"/>
            </a:gs>
            <a:gs pos="100000">
              <a:srgbClr val="0A2F9E"/>
            </a:gs>
          </a:gsLst>
          <a:lin ang="8100019" scaled="0"/>
        </a:gradFill>
        <a:effectLst/>
      </p:bgPr>
    </p:bg>
    <p:spTree>
      <p:nvGrpSpPr>
        <p:cNvPr id="1" name="Shape 109"/>
        <p:cNvGrpSpPr/>
        <p:nvPr/>
      </p:nvGrpSpPr>
      <p:grpSpPr>
        <a:xfrm>
          <a:off x="0" y="0"/>
          <a:ext cx="0" cy="0"/>
          <a:chOff x="0" y="0"/>
          <a:chExt cx="0" cy="0"/>
        </a:xfrm>
      </p:grpSpPr>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37" name="Text Placeholder 2">
            <a:extLst>
              <a:ext uri="{FF2B5EF4-FFF2-40B4-BE49-F238E27FC236}">
                <a16:creationId xmlns:a16="http://schemas.microsoft.com/office/drawing/2014/main" id="{79C92609-636A-994C-827C-0F3442BFC183}"/>
              </a:ext>
            </a:extLst>
          </p:cNvPr>
          <p:cNvSpPr txBox="1">
            <a:spLocks/>
          </p:cNvSpPr>
          <p:nvPr/>
        </p:nvSpPr>
        <p:spPr>
          <a:xfrm>
            <a:off x="501815" y="917354"/>
            <a:ext cx="6014400" cy="31551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a:p>
        </p:txBody>
      </p:sp>
      <p:sp>
        <p:nvSpPr>
          <p:cNvPr id="38" name="Slide Number Placeholder 4">
            <a:extLst>
              <a:ext uri="{FF2B5EF4-FFF2-40B4-BE49-F238E27FC236}">
                <a16:creationId xmlns:a16="http://schemas.microsoft.com/office/drawing/2014/main" id="{D9112AFF-5B08-6B4E-B096-01244ADA534C}"/>
              </a:ext>
            </a:extLst>
          </p:cNvPr>
          <p:cNvSpPr txBox="1">
            <a:spLocks/>
          </p:cNvSpPr>
          <p:nvPr/>
        </p:nvSpPr>
        <p:spPr>
          <a:xfrm>
            <a:off x="8438135" y="5156483"/>
            <a:ext cx="548700" cy="393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lt1"/>
                </a:solidFill>
                <a:latin typeface="Lexend Deca"/>
                <a:ea typeface="Lexend Deca"/>
                <a:cs typeface="Lexend Deca"/>
                <a:sym typeface="Lexend Deca"/>
              </a:defRPr>
            </a:lvl1pPr>
            <a:lvl2pPr marR="0" lvl="1" algn="r" rtl="0">
              <a:lnSpc>
                <a:spcPct val="100000"/>
              </a:lnSpc>
              <a:spcBef>
                <a:spcPts val="0"/>
              </a:spcBef>
              <a:spcAft>
                <a:spcPts val="0"/>
              </a:spcAft>
              <a:buClr>
                <a:srgbClr val="000000"/>
              </a:buClr>
              <a:buFont typeface="Arial"/>
              <a:buNone/>
              <a:defRPr sz="1300" b="0" i="0" u="none" strike="noStrike" cap="none">
                <a:solidFill>
                  <a:schemeClr val="lt1"/>
                </a:solidFill>
                <a:latin typeface="Lexend Deca"/>
                <a:ea typeface="Lexend Deca"/>
                <a:cs typeface="Lexend Deca"/>
                <a:sym typeface="Lexend Deca"/>
              </a:defRPr>
            </a:lvl2pPr>
            <a:lvl3pPr marR="0" lvl="2" algn="r" rtl="0">
              <a:lnSpc>
                <a:spcPct val="100000"/>
              </a:lnSpc>
              <a:spcBef>
                <a:spcPts val="0"/>
              </a:spcBef>
              <a:spcAft>
                <a:spcPts val="0"/>
              </a:spcAft>
              <a:buClr>
                <a:srgbClr val="000000"/>
              </a:buClr>
              <a:buFont typeface="Arial"/>
              <a:buNone/>
              <a:defRPr sz="1300" b="0" i="0" u="none" strike="noStrike" cap="none">
                <a:solidFill>
                  <a:schemeClr val="lt1"/>
                </a:solidFill>
                <a:latin typeface="Lexend Deca"/>
                <a:ea typeface="Lexend Deca"/>
                <a:cs typeface="Lexend Deca"/>
                <a:sym typeface="Lexend Deca"/>
              </a:defRPr>
            </a:lvl3pPr>
            <a:lvl4pPr marR="0" lvl="3" algn="r" rtl="0">
              <a:lnSpc>
                <a:spcPct val="100000"/>
              </a:lnSpc>
              <a:spcBef>
                <a:spcPts val="0"/>
              </a:spcBef>
              <a:spcAft>
                <a:spcPts val="0"/>
              </a:spcAft>
              <a:buClr>
                <a:srgbClr val="000000"/>
              </a:buClr>
              <a:buFont typeface="Arial"/>
              <a:buNone/>
              <a:defRPr sz="1300" b="0" i="0" u="none" strike="noStrike" cap="none">
                <a:solidFill>
                  <a:schemeClr val="lt1"/>
                </a:solidFill>
                <a:latin typeface="Lexend Deca"/>
                <a:ea typeface="Lexend Deca"/>
                <a:cs typeface="Lexend Deca"/>
                <a:sym typeface="Lexend Deca"/>
              </a:defRPr>
            </a:lvl4pPr>
            <a:lvl5pPr marR="0" lvl="4" algn="r" rtl="0">
              <a:lnSpc>
                <a:spcPct val="100000"/>
              </a:lnSpc>
              <a:spcBef>
                <a:spcPts val="0"/>
              </a:spcBef>
              <a:spcAft>
                <a:spcPts val="0"/>
              </a:spcAft>
              <a:buClr>
                <a:srgbClr val="000000"/>
              </a:buClr>
              <a:buFont typeface="Arial"/>
              <a:buNone/>
              <a:defRPr sz="1300" b="0" i="0" u="none" strike="noStrike" cap="none">
                <a:solidFill>
                  <a:schemeClr val="lt1"/>
                </a:solidFill>
                <a:latin typeface="Lexend Deca"/>
                <a:ea typeface="Lexend Deca"/>
                <a:cs typeface="Lexend Deca"/>
                <a:sym typeface="Lexend Deca"/>
              </a:defRPr>
            </a:lvl5pPr>
            <a:lvl6pPr marR="0" lvl="5" algn="r" rtl="0">
              <a:lnSpc>
                <a:spcPct val="100000"/>
              </a:lnSpc>
              <a:spcBef>
                <a:spcPts val="0"/>
              </a:spcBef>
              <a:spcAft>
                <a:spcPts val="0"/>
              </a:spcAft>
              <a:buClr>
                <a:srgbClr val="000000"/>
              </a:buClr>
              <a:buFont typeface="Arial"/>
              <a:buNone/>
              <a:defRPr sz="1300" b="0" i="0" u="none" strike="noStrike" cap="none">
                <a:solidFill>
                  <a:schemeClr val="lt1"/>
                </a:solidFill>
                <a:latin typeface="Lexend Deca"/>
                <a:ea typeface="Lexend Deca"/>
                <a:cs typeface="Lexend Deca"/>
                <a:sym typeface="Lexend Deca"/>
              </a:defRPr>
            </a:lvl6pPr>
            <a:lvl7pPr marR="0" lvl="6" algn="r" rtl="0">
              <a:lnSpc>
                <a:spcPct val="100000"/>
              </a:lnSpc>
              <a:spcBef>
                <a:spcPts val="0"/>
              </a:spcBef>
              <a:spcAft>
                <a:spcPts val="0"/>
              </a:spcAft>
              <a:buClr>
                <a:srgbClr val="000000"/>
              </a:buClr>
              <a:buFont typeface="Arial"/>
              <a:buNone/>
              <a:defRPr sz="1300" b="0" i="0" u="none" strike="noStrike" cap="none">
                <a:solidFill>
                  <a:schemeClr val="lt1"/>
                </a:solidFill>
                <a:latin typeface="Lexend Deca"/>
                <a:ea typeface="Lexend Deca"/>
                <a:cs typeface="Lexend Deca"/>
                <a:sym typeface="Lexend Deca"/>
              </a:defRPr>
            </a:lvl7pPr>
            <a:lvl8pPr marR="0" lvl="7" algn="r" rtl="0">
              <a:lnSpc>
                <a:spcPct val="100000"/>
              </a:lnSpc>
              <a:spcBef>
                <a:spcPts val="0"/>
              </a:spcBef>
              <a:spcAft>
                <a:spcPts val="0"/>
              </a:spcAft>
              <a:buClr>
                <a:srgbClr val="000000"/>
              </a:buClr>
              <a:buFont typeface="Arial"/>
              <a:buNone/>
              <a:defRPr sz="1300" b="0" i="0" u="none" strike="noStrike" cap="none">
                <a:solidFill>
                  <a:schemeClr val="lt1"/>
                </a:solidFill>
                <a:latin typeface="Lexend Deca"/>
                <a:ea typeface="Lexend Deca"/>
                <a:cs typeface="Lexend Deca"/>
                <a:sym typeface="Lexend Deca"/>
              </a:defRPr>
            </a:lvl8pPr>
            <a:lvl9pPr marR="0" lvl="8" algn="r" rtl="0">
              <a:lnSpc>
                <a:spcPct val="100000"/>
              </a:lnSpc>
              <a:spcBef>
                <a:spcPts val="0"/>
              </a:spcBef>
              <a:spcAft>
                <a:spcPts val="0"/>
              </a:spcAft>
              <a:buClr>
                <a:srgbClr val="000000"/>
              </a:buClr>
              <a:buFont typeface="Arial"/>
              <a:buNone/>
              <a:defRPr sz="1300" b="0" i="0" u="none" strike="noStrike" cap="none">
                <a:solidFill>
                  <a:schemeClr val="lt1"/>
                </a:solidFill>
                <a:latin typeface="Lexend Deca"/>
                <a:ea typeface="Lexend Deca"/>
                <a:cs typeface="Lexend Deca"/>
                <a:sym typeface="Lexend Deca"/>
              </a:defRPr>
            </a:lvl9pPr>
          </a:lstStyle>
          <a:p>
            <a:fld id="{00000000-1234-1234-1234-123412341234}" type="slidenum">
              <a:rPr lang="en" smtClean="0"/>
              <a:pPr/>
              <a:t>6</a:t>
            </a:fld>
            <a:endParaRPr lang="en"/>
          </a:p>
        </p:txBody>
      </p:sp>
      <p:sp>
        <p:nvSpPr>
          <p:cNvPr id="40" name="Slide Number Placeholder 4">
            <a:extLst>
              <a:ext uri="{FF2B5EF4-FFF2-40B4-BE49-F238E27FC236}">
                <a16:creationId xmlns:a16="http://schemas.microsoft.com/office/drawing/2014/main" id="{9F6AEA2E-D6C4-C141-996D-5BDCD8812A09}"/>
              </a:ext>
            </a:extLst>
          </p:cNvPr>
          <p:cNvSpPr txBox="1">
            <a:spLocks/>
          </p:cNvSpPr>
          <p:nvPr/>
        </p:nvSpPr>
        <p:spPr>
          <a:xfrm>
            <a:off x="8350516" y="5110326"/>
            <a:ext cx="548700" cy="393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lt1"/>
                </a:solidFill>
                <a:latin typeface="Lexend Deca"/>
                <a:ea typeface="Lexend Deca"/>
                <a:cs typeface="Lexend Deca"/>
                <a:sym typeface="Lexend Deca"/>
              </a:defRPr>
            </a:lvl1pPr>
            <a:lvl2pPr marR="0" lvl="1" algn="r" rtl="0">
              <a:lnSpc>
                <a:spcPct val="100000"/>
              </a:lnSpc>
              <a:spcBef>
                <a:spcPts val="0"/>
              </a:spcBef>
              <a:spcAft>
                <a:spcPts val="0"/>
              </a:spcAft>
              <a:buClr>
                <a:srgbClr val="000000"/>
              </a:buClr>
              <a:buFont typeface="Arial"/>
              <a:buNone/>
              <a:defRPr sz="1300" b="0" i="0" u="none" strike="noStrike" cap="none">
                <a:solidFill>
                  <a:schemeClr val="lt1"/>
                </a:solidFill>
                <a:latin typeface="Lexend Deca"/>
                <a:ea typeface="Lexend Deca"/>
                <a:cs typeface="Lexend Deca"/>
                <a:sym typeface="Lexend Deca"/>
              </a:defRPr>
            </a:lvl2pPr>
            <a:lvl3pPr marR="0" lvl="2" algn="r" rtl="0">
              <a:lnSpc>
                <a:spcPct val="100000"/>
              </a:lnSpc>
              <a:spcBef>
                <a:spcPts val="0"/>
              </a:spcBef>
              <a:spcAft>
                <a:spcPts val="0"/>
              </a:spcAft>
              <a:buClr>
                <a:srgbClr val="000000"/>
              </a:buClr>
              <a:buFont typeface="Arial"/>
              <a:buNone/>
              <a:defRPr sz="1300" b="0" i="0" u="none" strike="noStrike" cap="none">
                <a:solidFill>
                  <a:schemeClr val="lt1"/>
                </a:solidFill>
                <a:latin typeface="Lexend Deca"/>
                <a:ea typeface="Lexend Deca"/>
                <a:cs typeface="Lexend Deca"/>
                <a:sym typeface="Lexend Deca"/>
              </a:defRPr>
            </a:lvl3pPr>
            <a:lvl4pPr marR="0" lvl="3" algn="r" rtl="0">
              <a:lnSpc>
                <a:spcPct val="100000"/>
              </a:lnSpc>
              <a:spcBef>
                <a:spcPts val="0"/>
              </a:spcBef>
              <a:spcAft>
                <a:spcPts val="0"/>
              </a:spcAft>
              <a:buClr>
                <a:srgbClr val="000000"/>
              </a:buClr>
              <a:buFont typeface="Arial"/>
              <a:buNone/>
              <a:defRPr sz="1300" b="0" i="0" u="none" strike="noStrike" cap="none">
                <a:solidFill>
                  <a:schemeClr val="lt1"/>
                </a:solidFill>
                <a:latin typeface="Lexend Deca"/>
                <a:ea typeface="Lexend Deca"/>
                <a:cs typeface="Lexend Deca"/>
                <a:sym typeface="Lexend Deca"/>
              </a:defRPr>
            </a:lvl4pPr>
            <a:lvl5pPr marR="0" lvl="4" algn="r" rtl="0">
              <a:lnSpc>
                <a:spcPct val="100000"/>
              </a:lnSpc>
              <a:spcBef>
                <a:spcPts val="0"/>
              </a:spcBef>
              <a:spcAft>
                <a:spcPts val="0"/>
              </a:spcAft>
              <a:buClr>
                <a:srgbClr val="000000"/>
              </a:buClr>
              <a:buFont typeface="Arial"/>
              <a:buNone/>
              <a:defRPr sz="1300" b="0" i="0" u="none" strike="noStrike" cap="none">
                <a:solidFill>
                  <a:schemeClr val="lt1"/>
                </a:solidFill>
                <a:latin typeface="Lexend Deca"/>
                <a:ea typeface="Lexend Deca"/>
                <a:cs typeface="Lexend Deca"/>
                <a:sym typeface="Lexend Deca"/>
              </a:defRPr>
            </a:lvl5pPr>
            <a:lvl6pPr marR="0" lvl="5" algn="r" rtl="0">
              <a:lnSpc>
                <a:spcPct val="100000"/>
              </a:lnSpc>
              <a:spcBef>
                <a:spcPts val="0"/>
              </a:spcBef>
              <a:spcAft>
                <a:spcPts val="0"/>
              </a:spcAft>
              <a:buClr>
                <a:srgbClr val="000000"/>
              </a:buClr>
              <a:buFont typeface="Arial"/>
              <a:buNone/>
              <a:defRPr sz="1300" b="0" i="0" u="none" strike="noStrike" cap="none">
                <a:solidFill>
                  <a:schemeClr val="lt1"/>
                </a:solidFill>
                <a:latin typeface="Lexend Deca"/>
                <a:ea typeface="Lexend Deca"/>
                <a:cs typeface="Lexend Deca"/>
                <a:sym typeface="Lexend Deca"/>
              </a:defRPr>
            </a:lvl6pPr>
            <a:lvl7pPr marR="0" lvl="6" algn="r" rtl="0">
              <a:lnSpc>
                <a:spcPct val="100000"/>
              </a:lnSpc>
              <a:spcBef>
                <a:spcPts val="0"/>
              </a:spcBef>
              <a:spcAft>
                <a:spcPts val="0"/>
              </a:spcAft>
              <a:buClr>
                <a:srgbClr val="000000"/>
              </a:buClr>
              <a:buFont typeface="Arial"/>
              <a:buNone/>
              <a:defRPr sz="1300" b="0" i="0" u="none" strike="noStrike" cap="none">
                <a:solidFill>
                  <a:schemeClr val="lt1"/>
                </a:solidFill>
                <a:latin typeface="Lexend Deca"/>
                <a:ea typeface="Lexend Deca"/>
                <a:cs typeface="Lexend Deca"/>
                <a:sym typeface="Lexend Deca"/>
              </a:defRPr>
            </a:lvl7pPr>
            <a:lvl8pPr marR="0" lvl="7" algn="r" rtl="0">
              <a:lnSpc>
                <a:spcPct val="100000"/>
              </a:lnSpc>
              <a:spcBef>
                <a:spcPts val="0"/>
              </a:spcBef>
              <a:spcAft>
                <a:spcPts val="0"/>
              </a:spcAft>
              <a:buClr>
                <a:srgbClr val="000000"/>
              </a:buClr>
              <a:buFont typeface="Arial"/>
              <a:buNone/>
              <a:defRPr sz="1300" b="0" i="0" u="none" strike="noStrike" cap="none">
                <a:solidFill>
                  <a:schemeClr val="lt1"/>
                </a:solidFill>
                <a:latin typeface="Lexend Deca"/>
                <a:ea typeface="Lexend Deca"/>
                <a:cs typeface="Lexend Deca"/>
                <a:sym typeface="Lexend Deca"/>
              </a:defRPr>
            </a:lvl8pPr>
            <a:lvl9pPr marR="0" lvl="8" algn="r" rtl="0">
              <a:lnSpc>
                <a:spcPct val="100000"/>
              </a:lnSpc>
              <a:spcBef>
                <a:spcPts val="0"/>
              </a:spcBef>
              <a:spcAft>
                <a:spcPts val="0"/>
              </a:spcAft>
              <a:buClr>
                <a:srgbClr val="000000"/>
              </a:buClr>
              <a:buFont typeface="Arial"/>
              <a:buNone/>
              <a:defRPr sz="1300" b="0" i="0" u="none" strike="noStrike" cap="none">
                <a:solidFill>
                  <a:schemeClr val="lt1"/>
                </a:solidFill>
                <a:latin typeface="Lexend Deca"/>
                <a:ea typeface="Lexend Deca"/>
                <a:cs typeface="Lexend Deca"/>
                <a:sym typeface="Lexend Deca"/>
              </a:defRPr>
            </a:lvl9pPr>
          </a:lstStyle>
          <a:p>
            <a:fld id="{00000000-1234-1234-1234-123412341234}" type="slidenum">
              <a:rPr lang="en" smtClean="0"/>
              <a:pPr/>
              <a:t>6</a:t>
            </a:fld>
            <a:endParaRPr lang="en"/>
          </a:p>
        </p:txBody>
      </p:sp>
      <p:sp>
        <p:nvSpPr>
          <p:cNvPr id="25" name="TextBox 24">
            <a:extLst>
              <a:ext uri="{FF2B5EF4-FFF2-40B4-BE49-F238E27FC236}">
                <a16:creationId xmlns:a16="http://schemas.microsoft.com/office/drawing/2014/main" id="{A9C76D01-8BF9-4E9A-9F24-6E2B78FFDDB7}"/>
              </a:ext>
            </a:extLst>
          </p:cNvPr>
          <p:cNvSpPr txBox="1"/>
          <p:nvPr/>
        </p:nvSpPr>
        <p:spPr>
          <a:xfrm>
            <a:off x="544263" y="422646"/>
            <a:ext cx="4572000" cy="523220"/>
          </a:xfrm>
          <a:prstGeom prst="rect">
            <a:avLst/>
          </a:prstGeom>
          <a:noFill/>
        </p:spPr>
        <p:txBody>
          <a:bodyPr wrap="square">
            <a:spAutoFit/>
          </a:bodyPr>
          <a:lstStyle/>
          <a:p>
            <a:r>
              <a:rPr kumimoji="0" lang="en-US" sz="2800" b="1" i="0" u="none" strike="noStrike" kern="0" cap="none" spc="0" normalizeH="0" baseline="0" noProof="0">
                <a:ln>
                  <a:noFill/>
                </a:ln>
                <a:solidFill>
                  <a:srgbClr val="FFFFFF"/>
                </a:solidFill>
                <a:effectLst/>
                <a:uLnTx/>
                <a:uFillTx/>
                <a:latin typeface="Lexend Deca"/>
                <a:cs typeface="Lexend Deca"/>
                <a:sym typeface="Lexend Deca"/>
              </a:rPr>
              <a:t>Firebase</a:t>
            </a:r>
            <a:endParaRPr lang="en-IN"/>
          </a:p>
        </p:txBody>
      </p:sp>
      <p:sp>
        <p:nvSpPr>
          <p:cNvPr id="31" name="Text Placeholder 2">
            <a:extLst>
              <a:ext uri="{FF2B5EF4-FFF2-40B4-BE49-F238E27FC236}">
                <a16:creationId xmlns:a16="http://schemas.microsoft.com/office/drawing/2014/main" id="{67A77F78-C991-41B1-9901-4CC27E06392A}"/>
              </a:ext>
            </a:extLst>
          </p:cNvPr>
          <p:cNvSpPr txBox="1">
            <a:spLocks/>
          </p:cNvSpPr>
          <p:nvPr/>
        </p:nvSpPr>
        <p:spPr>
          <a:xfrm>
            <a:off x="544263" y="1145681"/>
            <a:ext cx="6223681" cy="351402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marR="0" lvl="0" indent="-355600" algn="l" defTabSz="914400" rtl="0" eaLnBrk="1" fontAlgn="auto" latinLnBrk="0" hangingPunct="1">
              <a:lnSpc>
                <a:spcPct val="115000"/>
              </a:lnSpc>
              <a:spcBef>
                <a:spcPts val="600"/>
              </a:spcBef>
              <a:spcAft>
                <a:spcPts val="0"/>
              </a:spcAft>
              <a:buClr>
                <a:srgbClr val="A458FF"/>
              </a:buClr>
              <a:buSzPts val="2000"/>
              <a:buFont typeface="Muli"/>
              <a:buChar char="⬡"/>
              <a:tabLst/>
              <a:defRPr/>
            </a:pPr>
            <a:r>
              <a:rPr kumimoji="0" lang="en-IN" sz="1400" b="1" i="0" u="none" strike="noStrike" kern="0" cap="none" spc="0" normalizeH="0" baseline="0" noProof="0">
                <a:ln>
                  <a:noFill/>
                </a:ln>
                <a:solidFill>
                  <a:srgbClr val="FFFFFF"/>
                </a:solidFill>
                <a:effectLst/>
                <a:uLnTx/>
                <a:uFillTx/>
                <a:latin typeface="Arial"/>
                <a:cs typeface="Arial"/>
                <a:sym typeface="Arial"/>
              </a:rPr>
              <a:t>Firebase Overview </a:t>
            </a:r>
            <a:endParaRPr kumimoji="0" lang="en-US" sz="1400" b="1" i="0" u="sng" strike="noStrike" kern="0" cap="none" spc="0" normalizeH="0" baseline="0" noProof="0">
              <a:ln>
                <a:noFill/>
              </a:ln>
              <a:solidFill>
                <a:srgbClr val="FFFFFF"/>
              </a:solidFill>
              <a:effectLst/>
              <a:uLnTx/>
              <a:uFillTx/>
              <a:latin typeface="Arial"/>
              <a:cs typeface="Arial"/>
              <a:sym typeface="Arial"/>
            </a:endParaRPr>
          </a:p>
          <a:p>
            <a:pPr marL="914400" marR="0" lvl="1" indent="-355600" algn="l" defTabSz="914400" rtl="0" eaLnBrk="1" fontAlgn="auto" latinLnBrk="0" hangingPunct="1">
              <a:lnSpc>
                <a:spcPct val="115000"/>
              </a:lnSpc>
              <a:spcBef>
                <a:spcPts val="0"/>
              </a:spcBef>
              <a:spcAft>
                <a:spcPts val="0"/>
              </a:spcAft>
              <a:buClr>
                <a:srgbClr val="A458FF"/>
              </a:buClr>
              <a:buSzPts val="2000"/>
              <a:buFont typeface="Muli"/>
              <a:buChar char="∙"/>
              <a:tabLst/>
              <a:defRPr/>
            </a:pPr>
            <a:r>
              <a:rPr kumimoji="0" lang="en-IN" sz="1400" b="0" i="0" u="none" strike="noStrike" kern="0" cap="none" spc="0" normalizeH="0" baseline="0" noProof="0">
                <a:ln>
                  <a:noFill/>
                </a:ln>
                <a:solidFill>
                  <a:srgbClr val="FFFFFF"/>
                </a:solidFill>
                <a:effectLst/>
                <a:uLnTx/>
                <a:uFillTx/>
                <a:latin typeface="Arial"/>
                <a:cs typeface="Arial"/>
                <a:sym typeface="Arial"/>
              </a:rPr>
              <a:t>Firebase is a backend platform for building Web, Android and IOS applications. It offers real time database, different APIs, multiple authentication types and hosting platform.</a:t>
            </a:r>
            <a:endParaRPr kumimoji="0" lang="en-IN" sz="1400" b="0" i="0" u="none" strike="noStrike" kern="0" cap="none" spc="0" normalizeH="0" baseline="0" noProof="0">
              <a:ln>
                <a:noFill/>
              </a:ln>
              <a:solidFill>
                <a:srgbClr val="FFFFFF"/>
              </a:solidFill>
              <a:effectLst/>
              <a:uLnTx/>
              <a:uFillTx/>
              <a:latin typeface="Arial"/>
              <a:cs typeface="Arial"/>
              <a:sym typeface="Muli"/>
            </a:endParaRPr>
          </a:p>
          <a:p>
            <a:pPr marL="558800" lvl="1">
              <a:buClr>
                <a:schemeClr val="bg1"/>
              </a:buClr>
            </a:pPr>
            <a:endParaRPr lang="en-IN">
              <a:solidFill>
                <a:srgbClr val="FFFFFF"/>
              </a:solidFill>
            </a:endParaRPr>
          </a:p>
          <a:p>
            <a:pPr marL="457200" marR="0" lvl="0" indent="-355600" algn="l" defTabSz="914400" rtl="0" eaLnBrk="1" fontAlgn="auto" latinLnBrk="0" hangingPunct="1">
              <a:lnSpc>
                <a:spcPct val="115000"/>
              </a:lnSpc>
              <a:spcBef>
                <a:spcPts val="600"/>
              </a:spcBef>
              <a:spcAft>
                <a:spcPts val="0"/>
              </a:spcAft>
              <a:buClr>
                <a:srgbClr val="A458FF"/>
              </a:buClr>
              <a:buSzPts val="2000"/>
              <a:buFont typeface="Muli"/>
              <a:buChar char="⬡"/>
              <a:tabLst/>
              <a:defRPr/>
            </a:pPr>
            <a:r>
              <a:rPr kumimoji="0" lang="en-IN" sz="1400" b="1" i="0" u="none" strike="noStrike" kern="0" cap="none" spc="0" normalizeH="0" baseline="0" noProof="0">
                <a:ln>
                  <a:noFill/>
                </a:ln>
                <a:solidFill>
                  <a:srgbClr val="FFFFFF"/>
                </a:solidFill>
                <a:effectLst/>
                <a:uLnTx/>
                <a:uFillTx/>
                <a:latin typeface="Arial"/>
                <a:cs typeface="Arial"/>
                <a:sym typeface="Arial"/>
              </a:rPr>
              <a:t>Firebase Features </a:t>
            </a:r>
            <a:endParaRPr kumimoji="0" lang="en-IN" sz="1400" b="0" i="0" u="none" strike="noStrike" kern="0" cap="none" spc="0" normalizeH="0" baseline="0" noProof="0">
              <a:ln>
                <a:noFill/>
              </a:ln>
              <a:solidFill>
                <a:srgbClr val="FFFFFF"/>
              </a:solidFill>
              <a:effectLst/>
              <a:uLnTx/>
              <a:uFillTx/>
              <a:latin typeface="Arial"/>
              <a:cs typeface="Arial"/>
              <a:sym typeface="Muli"/>
            </a:endParaRPr>
          </a:p>
          <a:p>
            <a:pPr marL="914400" marR="0" lvl="1" indent="-355600" algn="l" defTabSz="914400" rtl="0" eaLnBrk="1" fontAlgn="auto" latinLnBrk="0" hangingPunct="1">
              <a:lnSpc>
                <a:spcPct val="115000"/>
              </a:lnSpc>
              <a:spcBef>
                <a:spcPts val="0"/>
              </a:spcBef>
              <a:spcAft>
                <a:spcPts val="0"/>
              </a:spcAft>
              <a:buClr>
                <a:srgbClr val="A458FF"/>
              </a:buClr>
              <a:buSzPts val="2000"/>
              <a:buFont typeface="Muli"/>
              <a:buChar char="∙"/>
              <a:tabLst/>
              <a:defRPr/>
            </a:pPr>
            <a:endParaRPr kumimoji="0" lang="en-IN" sz="1400" b="1" i="0" u="none" strike="noStrike" kern="0" cap="none" spc="0" normalizeH="0" baseline="0" noProof="0">
              <a:ln>
                <a:noFill/>
              </a:ln>
              <a:solidFill>
                <a:srgbClr val="FFFFFF"/>
              </a:solidFill>
              <a:effectLst/>
              <a:uLnTx/>
              <a:uFillTx/>
              <a:latin typeface="Arial"/>
              <a:cs typeface="Arial"/>
              <a:sym typeface="Arial"/>
            </a:endParaRPr>
          </a:p>
          <a:p>
            <a:pPr marL="914400" marR="0" lvl="1" indent="-355600" algn="l" defTabSz="914400" rtl="0" eaLnBrk="1" fontAlgn="auto" latinLnBrk="0" hangingPunct="1">
              <a:lnSpc>
                <a:spcPct val="115000"/>
              </a:lnSpc>
              <a:spcBef>
                <a:spcPts val="0"/>
              </a:spcBef>
              <a:spcAft>
                <a:spcPts val="0"/>
              </a:spcAft>
              <a:buClr>
                <a:srgbClr val="A458FF"/>
              </a:buClr>
              <a:buSzPts val="2000"/>
              <a:buFont typeface="Muli"/>
              <a:buChar char="∙"/>
              <a:tabLst/>
              <a:defRPr/>
            </a:pPr>
            <a:r>
              <a:rPr kumimoji="0" lang="en-IN" sz="1400" b="1" i="0" u="none" strike="noStrike" kern="0" cap="none" spc="0" normalizeH="0" baseline="0" noProof="0">
                <a:ln>
                  <a:noFill/>
                </a:ln>
                <a:solidFill>
                  <a:srgbClr val="FFFFFF"/>
                </a:solidFill>
                <a:effectLst/>
                <a:uLnTx/>
                <a:uFillTx/>
                <a:latin typeface="Arial"/>
                <a:cs typeface="Arial"/>
                <a:sym typeface="Arial"/>
              </a:rPr>
              <a:t>Real-time Database </a:t>
            </a:r>
            <a:r>
              <a:rPr kumimoji="0" lang="en-IN" sz="1400" b="0" i="0" u="none" strike="noStrike" kern="0" cap="none" spc="0" normalizeH="0" baseline="0" noProof="0">
                <a:ln>
                  <a:noFill/>
                </a:ln>
                <a:solidFill>
                  <a:srgbClr val="FFFFFF"/>
                </a:solidFill>
                <a:effectLst/>
                <a:uLnTx/>
                <a:uFillTx/>
                <a:latin typeface="Arial"/>
                <a:cs typeface="Arial"/>
                <a:sym typeface="Arial"/>
              </a:rPr>
              <a:t>− Firebase supports JSON data and all users connected to it receive live updates after every change.</a:t>
            </a:r>
            <a:endParaRPr kumimoji="0" lang="en-IN" sz="1400" b="0" i="0" u="none" strike="noStrike" kern="0" cap="none" spc="0" normalizeH="0" baseline="0" noProof="0">
              <a:ln>
                <a:noFill/>
              </a:ln>
              <a:solidFill>
                <a:srgbClr val="FFFFFF"/>
              </a:solidFill>
              <a:effectLst/>
              <a:uLnTx/>
              <a:uFillTx/>
              <a:latin typeface="Arial"/>
              <a:cs typeface="Arial"/>
              <a:sym typeface="Muli"/>
            </a:endParaRPr>
          </a:p>
          <a:p>
            <a:pPr marL="914400" marR="0" lvl="1" indent="-355600" algn="l" defTabSz="914400" rtl="0" eaLnBrk="1" fontAlgn="auto" latinLnBrk="0" hangingPunct="1">
              <a:lnSpc>
                <a:spcPct val="115000"/>
              </a:lnSpc>
              <a:spcBef>
                <a:spcPts val="0"/>
              </a:spcBef>
              <a:spcAft>
                <a:spcPts val="0"/>
              </a:spcAft>
              <a:buClr>
                <a:srgbClr val="A458FF"/>
              </a:buClr>
              <a:buSzPts val="2000"/>
              <a:buFont typeface="Muli"/>
              <a:buChar char="∙"/>
              <a:tabLst/>
              <a:defRPr/>
            </a:pPr>
            <a:r>
              <a:rPr kumimoji="0" lang="en-IN" sz="1400" b="1" i="0" u="none" strike="noStrike" kern="0" cap="none" spc="0" normalizeH="0" baseline="0" noProof="0">
                <a:ln>
                  <a:noFill/>
                </a:ln>
                <a:solidFill>
                  <a:srgbClr val="FFFFFF"/>
                </a:solidFill>
                <a:effectLst/>
                <a:uLnTx/>
                <a:uFillTx/>
                <a:latin typeface="Arial"/>
                <a:cs typeface="Arial"/>
                <a:sym typeface="Arial"/>
              </a:rPr>
              <a:t>Authentication </a:t>
            </a:r>
            <a:r>
              <a:rPr kumimoji="0" lang="en-IN" sz="1400" b="0" i="0" u="none" strike="noStrike" kern="0" cap="none" spc="0" normalizeH="0" baseline="0" noProof="0">
                <a:ln>
                  <a:noFill/>
                </a:ln>
                <a:solidFill>
                  <a:srgbClr val="FFFFFF"/>
                </a:solidFill>
                <a:effectLst/>
                <a:uLnTx/>
                <a:uFillTx/>
                <a:latin typeface="Arial"/>
                <a:cs typeface="Arial"/>
                <a:sym typeface="Arial"/>
              </a:rPr>
              <a:t>− We can use anonymous, password or different social authentications.</a:t>
            </a:r>
            <a:endParaRPr kumimoji="0" lang="en-IN" sz="1400" b="0" i="0" u="none" strike="noStrike" kern="0" cap="none" spc="0" normalizeH="0" baseline="0" noProof="0">
              <a:ln>
                <a:noFill/>
              </a:ln>
              <a:solidFill>
                <a:srgbClr val="FFFFFF"/>
              </a:solidFill>
              <a:effectLst/>
              <a:uLnTx/>
              <a:uFillTx/>
              <a:latin typeface="Arial"/>
              <a:cs typeface="Arial"/>
              <a:sym typeface="Muli"/>
            </a:endParaRPr>
          </a:p>
          <a:p>
            <a:pPr marL="914400" marR="0" lvl="1" indent="-355600" algn="l" defTabSz="914400" rtl="0" eaLnBrk="1" fontAlgn="auto" latinLnBrk="0" hangingPunct="1">
              <a:lnSpc>
                <a:spcPct val="115000"/>
              </a:lnSpc>
              <a:spcBef>
                <a:spcPts val="0"/>
              </a:spcBef>
              <a:spcAft>
                <a:spcPts val="0"/>
              </a:spcAft>
              <a:buClr>
                <a:srgbClr val="A458FF"/>
              </a:buClr>
              <a:buSzPts val="2000"/>
              <a:buFont typeface="Muli"/>
              <a:buChar char="∙"/>
              <a:tabLst/>
              <a:defRPr/>
            </a:pPr>
            <a:r>
              <a:rPr kumimoji="0" lang="en-IN" sz="1400" b="1" i="0" u="none" strike="noStrike" kern="0" cap="none" spc="0" normalizeH="0" baseline="0" noProof="0">
                <a:ln>
                  <a:noFill/>
                </a:ln>
                <a:solidFill>
                  <a:srgbClr val="FFFFFF"/>
                </a:solidFill>
                <a:effectLst/>
                <a:uLnTx/>
                <a:uFillTx/>
                <a:latin typeface="Arial"/>
                <a:cs typeface="Arial"/>
                <a:sym typeface="Arial"/>
              </a:rPr>
              <a:t>Hosting</a:t>
            </a:r>
            <a:r>
              <a:rPr kumimoji="0" lang="en-IN" sz="1400" b="0" i="0" u="none" strike="noStrike" kern="0" cap="none" spc="0" normalizeH="0" baseline="0" noProof="0">
                <a:ln>
                  <a:noFill/>
                </a:ln>
                <a:solidFill>
                  <a:srgbClr val="FFFFFF"/>
                </a:solidFill>
                <a:effectLst/>
                <a:uLnTx/>
                <a:uFillTx/>
                <a:latin typeface="Arial"/>
                <a:cs typeface="Arial"/>
                <a:sym typeface="Arial"/>
              </a:rPr>
              <a:t> − The applications can be deployed over secured connection to Firebase servers.</a:t>
            </a:r>
            <a:endParaRPr kumimoji="0" lang="en-IN" sz="1400" b="0" i="0" u="none" strike="noStrike" kern="0" cap="none" spc="0" normalizeH="0" baseline="0" noProof="0">
              <a:ln>
                <a:noFill/>
              </a:ln>
              <a:solidFill>
                <a:srgbClr val="FFFFFF"/>
              </a:solidFill>
              <a:effectLst/>
              <a:uLnTx/>
              <a:uFillTx/>
              <a:latin typeface="Arial"/>
              <a:cs typeface="Arial"/>
              <a:sym typeface="Muli"/>
            </a:endParaRPr>
          </a:p>
          <a:p>
            <a:pPr lvl="1"/>
            <a:endParaRPr lang="en-IN">
              <a:solidFill>
                <a:srgbClr val="FFFFFF"/>
              </a:solidFill>
            </a:endParaRPr>
          </a:p>
        </p:txBody>
      </p:sp>
      <p:pic>
        <p:nvPicPr>
          <p:cNvPr id="2050" name="Picture 2">
            <a:extLst>
              <a:ext uri="{FF2B5EF4-FFF2-40B4-BE49-F238E27FC236}">
                <a16:creationId xmlns:a16="http://schemas.microsoft.com/office/drawing/2014/main" id="{485CA317-ADC8-5C4B-ABFE-AB60C3943B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5" y="1230483"/>
            <a:ext cx="2528842" cy="25288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A458FF">
                <a:lumMod val="0"/>
              </a:srgbClr>
            </a:gs>
            <a:gs pos="39000">
              <a:srgbClr val="3544FF"/>
            </a:gs>
            <a:gs pos="100000">
              <a:srgbClr val="0A2F9E"/>
            </a:gs>
          </a:gsLst>
          <a:lin ang="8100019" scaled="0"/>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A4843A-A8FE-D742-9EA7-E7EAAB27964E}"/>
              </a:ext>
            </a:extLst>
          </p:cNvPr>
          <p:cNvSpPr>
            <a:spLocks noGrp="1"/>
          </p:cNvSpPr>
          <p:nvPr>
            <p:ph type="body" idx="1"/>
          </p:nvPr>
        </p:nvSpPr>
        <p:spPr>
          <a:xfrm>
            <a:off x="493909" y="501375"/>
            <a:ext cx="6223681" cy="3514023"/>
          </a:xfrm>
        </p:spPr>
        <p:txBody>
          <a:bodyPr/>
          <a:lstStyle/>
          <a:p>
            <a:pPr marL="457200" marR="0" lvl="0" indent="-355600" algn="l" defTabSz="914400" rtl="0" eaLnBrk="1" fontAlgn="auto" latinLnBrk="0" hangingPunct="1">
              <a:lnSpc>
                <a:spcPct val="115000"/>
              </a:lnSpc>
              <a:spcBef>
                <a:spcPts val="600"/>
              </a:spcBef>
              <a:spcAft>
                <a:spcPts val="0"/>
              </a:spcAft>
              <a:buClr>
                <a:srgbClr val="A458FF"/>
              </a:buClr>
              <a:buSzPts val="2000"/>
              <a:buFont typeface="Muli"/>
              <a:buChar char="⬡"/>
              <a:tabLst/>
              <a:defRPr/>
            </a:pPr>
            <a:r>
              <a:rPr kumimoji="0" lang="en-US" sz="1400" b="1" i="0" u="none" strike="noStrike" kern="0" cap="none" spc="0" normalizeH="0" baseline="0" noProof="0">
                <a:ln>
                  <a:noFill/>
                </a:ln>
                <a:solidFill>
                  <a:srgbClr val="FFFFFF"/>
                </a:solidFill>
                <a:effectLst/>
                <a:uLnTx/>
                <a:uFillTx/>
                <a:latin typeface="Arial"/>
                <a:sym typeface="Muli"/>
              </a:rPr>
              <a:t>Cloud Storage - </a:t>
            </a:r>
            <a:r>
              <a:rPr kumimoji="0" lang="en-US" sz="1400" b="0" i="0" u="none" strike="noStrike" kern="0" cap="none" spc="0" normalizeH="0" baseline="0" noProof="0">
                <a:ln>
                  <a:noFill/>
                </a:ln>
                <a:solidFill>
                  <a:srgbClr val="FFFFFF"/>
                </a:solidFill>
                <a:effectLst/>
                <a:uLnTx/>
                <a:uFillTx/>
                <a:latin typeface="Arial"/>
                <a:sym typeface="Muli"/>
              </a:rPr>
              <a:t>Provides scalable file storage. With Cloud Storage for Firebase, you get client SDKs to use in your app that enable you to upload and download files directly to and from your Cloud Storage “bucket”.</a:t>
            </a:r>
          </a:p>
          <a:p>
            <a:r>
              <a:rPr lang="en-IN" sz="1400" b="1">
                <a:latin typeface="+mn-lt"/>
              </a:rPr>
              <a:t>Services which we will be using :-</a:t>
            </a:r>
            <a:endParaRPr lang="en-IN" sz="1400">
              <a:latin typeface="+mn-lt"/>
            </a:endParaRPr>
          </a:p>
          <a:p>
            <a:pPr lvl="1"/>
            <a:r>
              <a:rPr lang="en-IN" sz="1400">
                <a:latin typeface="+mn-lt"/>
              </a:rPr>
              <a:t>User Authentication and account creation :-</a:t>
            </a:r>
          </a:p>
          <a:p>
            <a:pPr lvl="2"/>
            <a:r>
              <a:rPr lang="en-IN" sz="1400">
                <a:latin typeface="+mn-lt"/>
              </a:rPr>
              <a:t>Email</a:t>
            </a:r>
          </a:p>
          <a:p>
            <a:pPr lvl="2"/>
            <a:r>
              <a:rPr lang="en-IN" sz="1400">
                <a:latin typeface="+mn-lt"/>
              </a:rPr>
              <a:t>Google Account</a:t>
            </a:r>
          </a:p>
          <a:p>
            <a:pPr lvl="2"/>
            <a:r>
              <a:rPr lang="en-IN" sz="1400">
                <a:latin typeface="+mn-lt"/>
              </a:rPr>
              <a:t>Facebook Account</a:t>
            </a:r>
          </a:p>
          <a:p>
            <a:pPr lvl="1"/>
            <a:r>
              <a:rPr lang="en-IN" sz="1400">
                <a:latin typeface="+mn-lt"/>
              </a:rPr>
              <a:t>Data operation :-</a:t>
            </a:r>
          </a:p>
          <a:p>
            <a:pPr lvl="2"/>
            <a:r>
              <a:rPr lang="en-IN" sz="1400">
                <a:latin typeface="+mn-lt"/>
              </a:rPr>
              <a:t>Read Data</a:t>
            </a:r>
          </a:p>
          <a:p>
            <a:pPr lvl="2"/>
            <a:r>
              <a:rPr lang="en-IN" sz="1400">
                <a:latin typeface="+mn-lt"/>
              </a:rPr>
              <a:t>Write Data</a:t>
            </a:r>
          </a:p>
          <a:p>
            <a:pPr lvl="2"/>
            <a:r>
              <a:rPr lang="en-IN" sz="1400">
                <a:latin typeface="+mn-lt"/>
              </a:rPr>
              <a:t>Filter data</a:t>
            </a:r>
            <a:endParaRPr kumimoji="0" lang="en-IN" sz="1400" b="0" i="0" u="none" strike="noStrike" kern="0" cap="none" spc="0" normalizeH="0" baseline="0" noProof="0">
              <a:ln>
                <a:noFill/>
              </a:ln>
              <a:solidFill>
                <a:srgbClr val="FFFFFF"/>
              </a:solidFill>
              <a:effectLst/>
              <a:uLnTx/>
              <a:uFillTx/>
              <a:latin typeface="Arial"/>
              <a:sym typeface="Muli"/>
            </a:endParaRPr>
          </a:p>
          <a:p>
            <a:pPr marL="101600" indent="0">
              <a:buClr>
                <a:schemeClr val="bg1"/>
              </a:buClr>
              <a:buSzPct val="100000"/>
              <a:buNone/>
            </a:pPr>
            <a:endParaRPr lang="en-US">
              <a:latin typeface="+mn-lt"/>
            </a:endParaRPr>
          </a:p>
        </p:txBody>
      </p:sp>
      <p:sp>
        <p:nvSpPr>
          <p:cNvPr id="5" name="Slide Number Placeholder 4">
            <a:extLst>
              <a:ext uri="{FF2B5EF4-FFF2-40B4-BE49-F238E27FC236}">
                <a16:creationId xmlns:a16="http://schemas.microsoft.com/office/drawing/2014/main" id="{F7678939-B776-8F43-858E-4C1FEDAAFC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2" name="Picture 19" descr="Icon&#10;&#10;Description automatically generated">
            <a:extLst>
              <a:ext uri="{FF2B5EF4-FFF2-40B4-BE49-F238E27FC236}">
                <a16:creationId xmlns:a16="http://schemas.microsoft.com/office/drawing/2014/main" id="{13D1A8E7-98C9-4B36-B97B-35649840F7E8}"/>
              </a:ext>
            </a:extLst>
          </p:cNvPr>
          <p:cNvPicPr>
            <a:picLocks noChangeAspect="1"/>
          </p:cNvPicPr>
          <p:nvPr/>
        </p:nvPicPr>
        <p:blipFill rotWithShape="1">
          <a:blip r:embed="rId2"/>
          <a:srcRect l="67" b="34877"/>
          <a:stretch/>
        </p:blipFill>
        <p:spPr>
          <a:xfrm>
            <a:off x="5502816" y="501375"/>
            <a:ext cx="4141130" cy="2801693"/>
          </a:xfrm>
          <a:prstGeom prst="rect">
            <a:avLst/>
          </a:prstGeom>
        </p:spPr>
      </p:pic>
      <p:sp>
        <p:nvSpPr>
          <p:cNvPr id="20" name="TextBox 19">
            <a:extLst>
              <a:ext uri="{FF2B5EF4-FFF2-40B4-BE49-F238E27FC236}">
                <a16:creationId xmlns:a16="http://schemas.microsoft.com/office/drawing/2014/main" id="{DA6DE4CE-822E-4673-B71A-3801C27C6570}"/>
              </a:ext>
            </a:extLst>
          </p:cNvPr>
          <p:cNvSpPr txBox="1"/>
          <p:nvPr/>
        </p:nvSpPr>
        <p:spPr>
          <a:xfrm>
            <a:off x="5938718" y="3221791"/>
            <a:ext cx="31623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solidFill>
                  <a:schemeClr val="bg1"/>
                </a:solidFill>
              </a:rPr>
              <a:t>Cloud Storage</a:t>
            </a:r>
          </a:p>
          <a:p>
            <a:pPr algn="ctr"/>
            <a:r>
              <a:rPr lang="en-US" sz="2000">
                <a:solidFill>
                  <a:schemeClr val="bg1"/>
                </a:solidFill>
              </a:rPr>
              <a:t>for Firebase</a:t>
            </a:r>
          </a:p>
        </p:txBody>
      </p:sp>
    </p:spTree>
    <p:extLst>
      <p:ext uri="{BB962C8B-B14F-4D97-AF65-F5344CB8AC3E}">
        <p14:creationId xmlns:p14="http://schemas.microsoft.com/office/powerpoint/2010/main" val="4265246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A458FF">
                <a:lumMod val="0"/>
              </a:srgbClr>
            </a:gs>
            <a:gs pos="39000">
              <a:srgbClr val="3544FF"/>
            </a:gs>
            <a:gs pos="100000">
              <a:srgbClr val="0A2F9E"/>
            </a:gs>
          </a:gsLst>
          <a:lin ang="8100019" scaled="0"/>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A4843A-A8FE-D742-9EA7-E7EAAB27964E}"/>
              </a:ext>
            </a:extLst>
          </p:cNvPr>
          <p:cNvSpPr>
            <a:spLocks noGrp="1"/>
          </p:cNvSpPr>
          <p:nvPr>
            <p:ph type="body" idx="1"/>
          </p:nvPr>
        </p:nvSpPr>
        <p:spPr>
          <a:xfrm>
            <a:off x="544264" y="511302"/>
            <a:ext cx="6770936" cy="4289298"/>
          </a:xfrm>
        </p:spPr>
        <p:txBody>
          <a:bodyPr/>
          <a:lstStyle/>
          <a:p>
            <a:r>
              <a:rPr lang="en-US" sz="1400" b="1">
                <a:latin typeface="+mn-lt"/>
              </a:rPr>
              <a:t>Why REST ? </a:t>
            </a:r>
          </a:p>
          <a:p>
            <a:pPr lvl="1"/>
            <a:r>
              <a:rPr lang="en-US" sz="1400">
                <a:latin typeface="+mn-lt"/>
              </a:rPr>
              <a:t>An architectural style largely viewed as a conventional standard for designing APIs.</a:t>
            </a:r>
          </a:p>
          <a:p>
            <a:pPr lvl="1"/>
            <a:r>
              <a:rPr lang="en-IN" sz="1400">
                <a:latin typeface="+mn-lt"/>
              </a:rPr>
              <a:t>Robust Native Caching.</a:t>
            </a:r>
            <a:endParaRPr lang="en-US" sz="1400">
              <a:latin typeface="+mn-lt"/>
            </a:endParaRPr>
          </a:p>
          <a:p>
            <a:pPr lvl="1"/>
            <a:r>
              <a:rPr lang="en-IN" sz="1400">
                <a:latin typeface="+mn-lt"/>
              </a:rPr>
              <a:t>Supports multiple API versions.</a:t>
            </a:r>
            <a:endParaRPr lang="en-US" sz="1400">
              <a:latin typeface="+mn-lt"/>
            </a:endParaRPr>
          </a:p>
          <a:p>
            <a:pPr lvl="1"/>
            <a:r>
              <a:rPr lang="en-US" sz="1400">
                <a:latin typeface="+mn-lt"/>
              </a:rPr>
              <a:t>Uses HTTP status codes to identify errors easily.</a:t>
            </a:r>
          </a:p>
          <a:p>
            <a:pPr lvl="1"/>
            <a:r>
              <a:rPr lang="en-US" sz="1400">
                <a:latin typeface="+mn-lt"/>
              </a:rPr>
              <a:t>Several mechanisms available for implementing authentication and authorization. </a:t>
            </a:r>
          </a:p>
          <a:p>
            <a:r>
              <a:rPr lang="en-US" sz="1400" b="1">
                <a:latin typeface="+mn-lt"/>
              </a:rPr>
              <a:t>Why Firebase over Netlify?</a:t>
            </a:r>
          </a:p>
          <a:p>
            <a:pPr lvl="1"/>
            <a:r>
              <a:rPr lang="en-US" sz="1400">
                <a:latin typeface="+mn-lt"/>
              </a:rPr>
              <a:t>Firebase supports dynamic websites whereas Netlify supports static websites only.</a:t>
            </a:r>
          </a:p>
          <a:p>
            <a:pPr lvl="1"/>
            <a:r>
              <a:rPr lang="en-US" sz="1400">
                <a:latin typeface="+mn-lt"/>
              </a:rPr>
              <a:t>Ability to perform A/B Testing.</a:t>
            </a:r>
          </a:p>
          <a:p>
            <a:pPr lvl="1"/>
            <a:r>
              <a:rPr lang="en-US" sz="1400">
                <a:latin typeface="+mn-lt"/>
              </a:rPr>
              <a:t>Firebase is packed with all the functionality for rapid application development.</a:t>
            </a:r>
          </a:p>
          <a:p>
            <a:pPr lvl="1"/>
            <a:r>
              <a:rPr lang="en-US" sz="1400">
                <a:latin typeface="+mn-lt"/>
              </a:rPr>
              <a:t>Firebase supports both mobile app development as well as web development.</a:t>
            </a:r>
          </a:p>
        </p:txBody>
      </p:sp>
      <p:sp>
        <p:nvSpPr>
          <p:cNvPr id="5" name="Slide Number Placeholder 4">
            <a:extLst>
              <a:ext uri="{FF2B5EF4-FFF2-40B4-BE49-F238E27FC236}">
                <a16:creationId xmlns:a16="http://schemas.microsoft.com/office/drawing/2014/main" id="{F7678939-B776-8F43-858E-4C1FEDAAFC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316309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A458FF">
                <a:lumMod val="0"/>
              </a:srgbClr>
            </a:gs>
            <a:gs pos="39000">
              <a:srgbClr val="3544FF"/>
            </a:gs>
            <a:gs pos="100000">
              <a:srgbClr val="0A2F9E"/>
            </a:gs>
          </a:gsLst>
          <a:lin ang="8100019" scaled="0"/>
        </a:gradFill>
        <a:effectLst/>
      </p:bgPr>
    </p:bg>
    <p:spTree>
      <p:nvGrpSpPr>
        <p:cNvPr id="1" name="Shape 79"/>
        <p:cNvGrpSpPr/>
        <p:nvPr/>
      </p:nvGrpSpPr>
      <p:grpSpPr>
        <a:xfrm>
          <a:off x="0" y="0"/>
          <a:ext cx="0" cy="0"/>
          <a:chOff x="0" y="0"/>
          <a:chExt cx="0" cy="0"/>
        </a:xfrm>
      </p:grpSpPr>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026" name="Picture 2">
            <a:extLst>
              <a:ext uri="{FF2B5EF4-FFF2-40B4-BE49-F238E27FC236}">
                <a16:creationId xmlns:a16="http://schemas.microsoft.com/office/drawing/2014/main" id="{B1C00C20-5D8D-DE4E-9426-C42A489CA6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9855" y="852927"/>
            <a:ext cx="6004290" cy="40322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DB48AC8-E285-A646-B7E6-96B08EAAF60B}"/>
              </a:ext>
            </a:extLst>
          </p:cNvPr>
          <p:cNvSpPr txBox="1"/>
          <p:nvPr/>
        </p:nvSpPr>
        <p:spPr>
          <a:xfrm>
            <a:off x="210393" y="346189"/>
            <a:ext cx="2377574" cy="369332"/>
          </a:xfrm>
          <a:prstGeom prst="rect">
            <a:avLst/>
          </a:prstGeom>
          <a:noFill/>
        </p:spPr>
        <p:txBody>
          <a:bodyPr wrap="none" rtlCol="0">
            <a:spAutoFit/>
          </a:bodyPr>
          <a:lstStyle/>
          <a:p>
            <a:r>
              <a:rPr lang="en-IN" sz="1800">
                <a:solidFill>
                  <a:schemeClr val="bg1"/>
                </a:solidFill>
              </a:rPr>
              <a:t>Firebase Architecture</a:t>
            </a:r>
            <a:endParaRPr lang="en-US" sz="1800">
              <a:solidFill>
                <a:schemeClr val="bg1"/>
              </a:solidFill>
            </a:endParaRPr>
          </a:p>
        </p:txBody>
      </p:sp>
    </p:spTree>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562</Words>
  <Application>Microsoft Macintosh PowerPoint</Application>
  <PresentationFormat>On-screen Show (16:9)</PresentationFormat>
  <Paragraphs>87</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inherit</vt:lpstr>
      <vt:lpstr>Arial</vt:lpstr>
      <vt:lpstr>Muli</vt:lpstr>
      <vt:lpstr>Lexend Deca</vt:lpstr>
      <vt:lpstr>-apple-system</vt:lpstr>
      <vt:lpstr>Aliena template</vt:lpstr>
      <vt:lpstr>CROSS PLATFORM APPLCATION DEVELOPMENT ASSIGNMENT – 1  TOURISM APPLICATION </vt:lpstr>
      <vt:lpstr>About the application</vt:lpstr>
      <vt:lpstr>List Of Screens In The Application</vt:lpstr>
      <vt:lpstr>Flutter</vt:lpstr>
      <vt:lpstr>Flutter</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PLATFORM APPLCATION DEVELOPMENT ASSIGNMENT – 1  TOURISM APPLICATION </dc:title>
  <cp:lastModifiedBy>Dsouza, Delia</cp:lastModifiedBy>
  <cp:revision>2</cp:revision>
  <dcterms:modified xsi:type="dcterms:W3CDTF">2021-11-02T16:12:32Z</dcterms:modified>
</cp:coreProperties>
</file>