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  <p:sldMasterId id="2147483688" r:id="rId2"/>
  </p:sldMasterIdLst>
  <p:notesMasterIdLst>
    <p:notesMasterId r:id="rId26"/>
  </p:notesMasterIdLst>
  <p:sldIdLst>
    <p:sldId id="279" r:id="rId3"/>
    <p:sldId id="280" r:id="rId4"/>
    <p:sldId id="283" r:id="rId5"/>
    <p:sldId id="281" r:id="rId6"/>
    <p:sldId id="282" r:id="rId7"/>
    <p:sldId id="256" r:id="rId8"/>
    <p:sldId id="257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8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6FA80-AF2A-8DE3-F1D4-CDEBECAD21B7}" v="2053" dt="2021-10-21T15:41:25.577"/>
    <p1510:client id="{6A1B0381-E039-E4C0-6CD4-BC010E99EBF0}" v="420" dt="2021-10-22T04:28:01.339"/>
    <p1510:client id="{7FB0E01E-B2F0-2A13-9E2F-2E3D1AFC0AA0}" v="3699" dt="2021-10-21T15:40:38.542"/>
    <p1510:client id="{C1AE0E6C-8440-448F-A016-154ED1A62BB7}" v="1820" dt="2021-10-21T15:41:00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f01127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f01127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f01127ea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f01127ea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f01127e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f01127e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cf01127ea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cf01127ea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f01127e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f01127e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cf01127ea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cf01127ea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cf01127ea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cf01127ea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cf01127ea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cf01127ea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5cf01127e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5cf01127ea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f01127e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f01127e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f01127e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f01127e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f01127e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f01127e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f01127e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f01127e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f01127e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f01127e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f01127e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f01127e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f01127e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f01127e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f01127ea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f01127ea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51261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6826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8232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2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131B-B630-45DE-BF43-6109FCB72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5A4BE-103E-4B32-BA7B-6752C300D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130A-060E-45DD-BAE4-E6E97E83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438B-2371-4D1F-B62D-4E0E3AC6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9EB9-5FBA-4557-BA5E-AF14F9C3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0490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7AAF-CF7F-4A77-B5E6-D394E21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E2042-7A66-4F16-90BE-F38FA80C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3CD6-445C-440D-882B-6911E35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6BF8-00B9-41FD-9F7E-A0476CF8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BDE9-EB34-4C53-A0E0-ED0209F0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03223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5162-0CC0-49F3-A630-DCC458D6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D3E5-E22F-4FC4-BC7B-16861E40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6BD3-17F8-4B6D-9671-832DCC66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A4310-7851-48AD-AA9A-BE123AC1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E638-2DFE-40D0-9C96-899D1CE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80669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A028-0085-4FBA-A81B-80F7B0C8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6F27-B8AD-46F4-ABB1-8985AE9DC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BB3BB-4EFA-40A6-9AE8-021FE0667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7EA5-E19F-4403-862D-D6B74DDB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17A0C-4468-40C9-9D8C-817F10B8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2DED0-62FB-492B-9E00-14E65374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43451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F7E4-3096-4493-8B0E-8A7855EA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0D8E-3FE5-4BBC-87C9-AC2C5A11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EAEFD-1DB7-4BB6-B986-C80B684D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5F534-9675-41FA-BED2-2EF3153D0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6500-CC95-4DA2-9110-F79074E56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59BDA-49A8-406D-821C-B46667F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F900-10CC-4FD2-886E-21EE57F1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1E006-1ECF-4568-8A86-5C5F44D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035331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585-2BEF-4A49-A123-A3D4A13B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E6A8F-8BE8-42DE-AD22-0C1ADACD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ED78-7703-429C-927B-4AA38433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96701-D4D1-4118-8FF1-64057FBD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861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29937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9BF0-E99A-4A89-B2D6-2356FA79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9A382-480F-40BF-95C0-C1061F00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175A-5681-457E-80E2-A0696AF2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816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09F5-0E96-49D5-BFF8-11816709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68A4-D4CE-4DF5-93A5-891D9D30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60C3-A3D1-4501-AD43-AE76C64FC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4BC97-E2E4-453E-A05B-2C1C8DD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034B-ACC7-4409-BD8C-A544F435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0618-A405-47A9-9418-FE21BC26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3788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5A08-8E3C-4942-B4FE-97979F08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5588C-7FC8-424E-90CE-2E09751F8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DDD9-EC43-4D1D-89FD-867533E2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0A773-76B0-49C7-9007-9E711357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44398-D7B8-4FC0-94F6-602929EC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14E0-B25A-48BF-99E3-50FBFB00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01070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361B-7921-4CE2-A98D-5BB62228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ABA7C-8402-4D1A-A66C-040C0B36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FA01-C1CC-4B7F-806E-2E6EEBE0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039C-2B9A-4E8B-A899-905AFF85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740B-94C6-4212-AC11-0CD8F679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22909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784EA-A7E7-47DC-BD45-723981EB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DC4B4-E17E-4B58-8F66-10A1AA3EB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9FB7-230D-4117-BF6E-F0159470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4A90-30CA-4738-8CC0-42E2D2DF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F6A8-7192-497E-B589-CC9C3C42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19108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735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01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35553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9981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158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20057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10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0488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403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30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1AEA6-FEC4-4D42-8C5D-AC6E8459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520B-258E-4C15-B23F-CC87E45BB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DBEB-F410-4CC1-BB3B-408E857B5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95037-1C8C-4184-84D7-074F5885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2E3-F7E4-4CC3-88BC-7B38FCFE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192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4E9-092D-4858-8BFD-FCB275B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3462"/>
            <a:ext cx="8520600" cy="841800"/>
          </a:xfrm>
        </p:spPr>
        <p:txBody>
          <a:bodyPr/>
          <a:lstStyle/>
          <a:p>
            <a:r>
              <a:rPr lang="en-IN"/>
              <a:t>Cross Platform Application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DB7BE-84D7-4852-A599-1AF1F55AED75}"/>
              </a:ext>
            </a:extLst>
          </p:cNvPr>
          <p:cNvSpPr txBox="1"/>
          <p:nvPr/>
        </p:nvSpPr>
        <p:spPr>
          <a:xfrm>
            <a:off x="2771775" y="1402802"/>
            <a:ext cx="40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/>
              <a:t>Assignment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16A63F-32C5-4C0D-A0C6-0D02930A8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8864"/>
              </p:ext>
            </p:extLst>
          </p:nvPr>
        </p:nvGraphicFramePr>
        <p:xfrm>
          <a:off x="1588294" y="291285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976918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79490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93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Dhiraj Jaiswal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2020Sp93002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9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err="1"/>
                        <a:t>Raviganesh</a:t>
                      </a:r>
                      <a:r>
                        <a:rPr lang="en-IN"/>
                        <a:t>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2020SP93026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Prasansha Sureka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noProof="0">
                          <a:latin typeface="Calibri"/>
                        </a:rPr>
                        <a:t>2020SP93069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2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>
                          <a:latin typeface="Arial"/>
                          <a:cs typeface="Arial"/>
                        </a:rPr>
                        <a:t>Shweta Golani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0" i="0" u="none" strike="noStrike" noProof="0">
                          <a:latin typeface="Arial"/>
                          <a:cs typeface="Arial"/>
                        </a:rPr>
                        <a:t>2020SP93041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772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160834-C51D-43A9-84A5-6D28F5F5A847}"/>
              </a:ext>
            </a:extLst>
          </p:cNvPr>
          <p:cNvSpPr txBox="1"/>
          <p:nvPr/>
        </p:nvSpPr>
        <p:spPr>
          <a:xfrm>
            <a:off x="2771775" y="2080558"/>
            <a:ext cx="40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err="1"/>
              <a:t>FoodZilla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49593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457" y="211521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>
            <a:off x="6125245" y="504271"/>
            <a:ext cx="2256600" cy="368100"/>
          </a:xfrm>
          <a:prstGeom prst="rect">
            <a:avLst/>
          </a:prstGeom>
          <a:solidFill>
            <a:srgbClr val="87CE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</a:t>
            </a:r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6136420" y="4634371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7"/>
          <p:cNvSpPr/>
          <p:nvPr/>
        </p:nvSpPr>
        <p:spPr>
          <a:xfrm>
            <a:off x="7272595" y="9714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Cafe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205795" y="15810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272595" y="15810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Lounge</a:t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205795" y="21906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Dhabas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272595" y="21906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 Life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205795" y="28002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Dining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272595" y="28002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Rooftop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205795" y="34098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Brunch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205795" y="971496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Dining</a:t>
            </a:r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6383944" y="4695826"/>
            <a:ext cx="231900" cy="231900"/>
            <a:chOff x="3643649" y="4313500"/>
            <a:chExt cx="231900" cy="231900"/>
          </a:xfrm>
        </p:grpSpPr>
        <p:sp>
          <p:nvSpPr>
            <p:cNvPr id="159" name="Google Shape;159;p17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0" name="Google Shape;160;p17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7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" name="Google Shape;162;p17"/>
          <p:cNvGrpSpPr/>
          <p:nvPr/>
        </p:nvGrpSpPr>
        <p:grpSpPr>
          <a:xfrm>
            <a:off x="6881694" y="4695826"/>
            <a:ext cx="231900" cy="231900"/>
            <a:chOff x="3643649" y="4313500"/>
            <a:chExt cx="231900" cy="231900"/>
          </a:xfrm>
        </p:grpSpPr>
        <p:sp>
          <p:nvSpPr>
            <p:cNvPr id="163" name="Google Shape;163;p17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6D9EE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17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7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17"/>
          <p:cNvGrpSpPr/>
          <p:nvPr/>
        </p:nvGrpSpPr>
        <p:grpSpPr>
          <a:xfrm>
            <a:off x="7379444" y="4695826"/>
            <a:ext cx="231900" cy="231900"/>
            <a:chOff x="3643649" y="4313500"/>
            <a:chExt cx="231900" cy="231900"/>
          </a:xfrm>
        </p:grpSpPr>
        <p:sp>
          <p:nvSpPr>
            <p:cNvPr id="167" name="Google Shape;167;p17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17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Google Shape;170;p17"/>
          <p:cNvGrpSpPr/>
          <p:nvPr/>
        </p:nvGrpSpPr>
        <p:grpSpPr>
          <a:xfrm>
            <a:off x="7877194" y="4695826"/>
            <a:ext cx="231900" cy="231900"/>
            <a:chOff x="3643649" y="4313500"/>
            <a:chExt cx="231900" cy="231900"/>
          </a:xfrm>
        </p:grpSpPr>
        <p:sp>
          <p:nvSpPr>
            <p:cNvPr id="171" name="Google Shape;171;p17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17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17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988DC1-B7C0-48E4-8247-20DF36D2530B}"/>
              </a:ext>
            </a:extLst>
          </p:cNvPr>
          <p:cNvSpPr txBox="1"/>
          <p:nvPr/>
        </p:nvSpPr>
        <p:spPr>
          <a:xfrm>
            <a:off x="510179" y="556742"/>
            <a:ext cx="3178969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Explore Restaurants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This page show the list of all restaurants from where the service can be provided.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When a user selects a restaurant tile, then the user will be navigated to the detail page of the restaurant.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84" y="158969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679572" y="451719"/>
            <a:ext cx="2256600" cy="368100"/>
          </a:xfrm>
          <a:prstGeom prst="rect">
            <a:avLst/>
          </a:prstGeom>
          <a:solidFill>
            <a:srgbClr val="FFE4E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&amp; Offers</a:t>
            </a:r>
            <a:endParaRPr/>
          </a:p>
        </p:txBody>
      </p:sp>
      <p:cxnSp>
        <p:nvCxnSpPr>
          <p:cNvPr id="180" name="Google Shape;180;p18"/>
          <p:cNvCxnSpPr/>
          <p:nvPr/>
        </p:nvCxnSpPr>
        <p:spPr>
          <a:xfrm>
            <a:off x="690747" y="4581819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8"/>
          <p:cNvSpPr/>
          <p:nvPr/>
        </p:nvSpPr>
        <p:spPr>
          <a:xfrm>
            <a:off x="1826922" y="12237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Food Festival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760122" y="18333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Screening</a:t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826922" y="18333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Music</a:t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60122" y="24429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Ladies Night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826922" y="24429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Corporate Night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60122" y="30525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826922" y="30525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760122" y="36621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760122" y="1223744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Screening</a:t>
            </a:r>
            <a:endParaRPr/>
          </a:p>
        </p:txBody>
      </p:sp>
      <p:grpSp>
        <p:nvGrpSpPr>
          <p:cNvPr id="190" name="Google Shape;190;p18"/>
          <p:cNvGrpSpPr/>
          <p:nvPr/>
        </p:nvGrpSpPr>
        <p:grpSpPr>
          <a:xfrm>
            <a:off x="938271" y="4643274"/>
            <a:ext cx="231900" cy="231900"/>
            <a:chOff x="3643649" y="4313500"/>
            <a:chExt cx="231900" cy="231900"/>
          </a:xfrm>
        </p:grpSpPr>
        <p:sp>
          <p:nvSpPr>
            <p:cNvPr id="191" name="Google Shape;191;p18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18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8"/>
          <p:cNvGrpSpPr/>
          <p:nvPr/>
        </p:nvGrpSpPr>
        <p:grpSpPr>
          <a:xfrm>
            <a:off x="1436021" y="4643274"/>
            <a:ext cx="231900" cy="231900"/>
            <a:chOff x="3643649" y="4313500"/>
            <a:chExt cx="231900" cy="231900"/>
          </a:xfrm>
        </p:grpSpPr>
        <p:sp>
          <p:nvSpPr>
            <p:cNvPr id="195" name="Google Shape;195;p18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18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8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18"/>
          <p:cNvGrpSpPr/>
          <p:nvPr/>
        </p:nvGrpSpPr>
        <p:grpSpPr>
          <a:xfrm>
            <a:off x="1933771" y="4643274"/>
            <a:ext cx="231900" cy="231900"/>
            <a:chOff x="3643649" y="4313500"/>
            <a:chExt cx="231900" cy="231900"/>
          </a:xfrm>
        </p:grpSpPr>
        <p:sp>
          <p:nvSpPr>
            <p:cNvPr id="199" name="Google Shape;199;p18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18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2431521" y="4643274"/>
            <a:ext cx="231900" cy="231900"/>
            <a:chOff x="3643649" y="4313500"/>
            <a:chExt cx="231900" cy="231900"/>
          </a:xfrm>
        </p:grpSpPr>
        <p:sp>
          <p:nvSpPr>
            <p:cNvPr id="203" name="Google Shape;203;p18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18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8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6" name="Google Shape;206;p18"/>
          <p:cNvSpPr txBox="1"/>
          <p:nvPr/>
        </p:nvSpPr>
        <p:spPr>
          <a:xfrm>
            <a:off x="729122" y="788369"/>
            <a:ext cx="20412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Events</a:t>
            </a:r>
            <a:r>
              <a:rPr lang="en"/>
              <a:t>        Offers</a:t>
            </a:r>
            <a:endParaRPr/>
          </a:p>
        </p:txBody>
      </p:sp>
      <p:cxnSp>
        <p:nvCxnSpPr>
          <p:cNvPr id="207" name="Google Shape;207;p18"/>
          <p:cNvCxnSpPr/>
          <p:nvPr/>
        </p:nvCxnSpPr>
        <p:spPr>
          <a:xfrm rot="10800000" flipH="1">
            <a:off x="748597" y="1153069"/>
            <a:ext cx="2033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5A4677-E406-4D10-8B59-1EAD1D630AF3}"/>
              </a:ext>
            </a:extLst>
          </p:cNvPr>
          <p:cNvSpPr txBox="1"/>
          <p:nvPr/>
        </p:nvSpPr>
        <p:spPr>
          <a:xfrm>
            <a:off x="3181026" y="783633"/>
            <a:ext cx="2394490" cy="1375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Events and Offers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page will show the upcoming events and the offers which a consumer will get during that time.</a:t>
            </a:r>
            <a:endParaRPr lang="en-US"/>
          </a:p>
        </p:txBody>
      </p:sp>
      <p:pic>
        <p:nvPicPr>
          <p:cNvPr id="33" name="Google Shape;212;p19">
            <a:extLst>
              <a:ext uri="{FF2B5EF4-FFF2-40B4-BE49-F238E27FC236}">
                <a16:creationId xmlns:a16="http://schemas.microsoft.com/office/drawing/2014/main" id="{1347B1D6-62E5-4CC7-A9D3-A30227C6E8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319" y="244366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3;p19">
            <a:extLst>
              <a:ext uri="{FF2B5EF4-FFF2-40B4-BE49-F238E27FC236}">
                <a16:creationId xmlns:a16="http://schemas.microsoft.com/office/drawing/2014/main" id="{B588AEEB-27CE-4C36-9CB0-1B97ABAD9354}"/>
              </a:ext>
            </a:extLst>
          </p:cNvPr>
          <p:cNvSpPr/>
          <p:nvPr/>
        </p:nvSpPr>
        <p:spPr>
          <a:xfrm>
            <a:off x="6112107" y="537116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27BA0"/>
                </a:highlight>
              </a:rPr>
              <a:t>Events &amp; Offers</a:t>
            </a:r>
            <a:endParaRPr>
              <a:highlight>
                <a:srgbClr val="C27BA0"/>
              </a:highlight>
            </a:endParaRPr>
          </a:p>
        </p:txBody>
      </p:sp>
      <p:cxnSp>
        <p:nvCxnSpPr>
          <p:cNvPr id="35" name="Google Shape;214;p19">
            <a:extLst>
              <a:ext uri="{FF2B5EF4-FFF2-40B4-BE49-F238E27FC236}">
                <a16:creationId xmlns:a16="http://schemas.microsoft.com/office/drawing/2014/main" id="{16340B44-B78E-41EC-8794-44CACC8868C5}"/>
              </a:ext>
            </a:extLst>
          </p:cNvPr>
          <p:cNvCxnSpPr/>
          <p:nvPr/>
        </p:nvCxnSpPr>
        <p:spPr>
          <a:xfrm>
            <a:off x="6123282" y="4667216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215;p19">
            <a:extLst>
              <a:ext uri="{FF2B5EF4-FFF2-40B4-BE49-F238E27FC236}">
                <a16:creationId xmlns:a16="http://schemas.microsoft.com/office/drawing/2014/main" id="{3BAA639C-CE58-450D-98B2-7A8A21A4691C}"/>
              </a:ext>
            </a:extLst>
          </p:cNvPr>
          <p:cNvSpPr/>
          <p:nvPr/>
        </p:nvSpPr>
        <p:spPr>
          <a:xfrm>
            <a:off x="7259457" y="13091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1:1 on Food</a:t>
            </a:r>
            <a:endParaRPr/>
          </a:p>
        </p:txBody>
      </p:sp>
      <p:sp>
        <p:nvSpPr>
          <p:cNvPr id="37" name="Google Shape;216;p19">
            <a:extLst>
              <a:ext uri="{FF2B5EF4-FFF2-40B4-BE49-F238E27FC236}">
                <a16:creationId xmlns:a16="http://schemas.microsoft.com/office/drawing/2014/main" id="{BE01A104-DEF0-4603-963A-BB93915A5CCE}"/>
              </a:ext>
            </a:extLst>
          </p:cNvPr>
          <p:cNvSpPr/>
          <p:nvPr/>
        </p:nvSpPr>
        <p:spPr>
          <a:xfrm>
            <a:off x="6192657" y="19187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2:2 on Drinks</a:t>
            </a:r>
            <a:endParaRPr/>
          </a:p>
        </p:txBody>
      </p:sp>
      <p:sp>
        <p:nvSpPr>
          <p:cNvPr id="38" name="Google Shape;217;p19">
            <a:extLst>
              <a:ext uri="{FF2B5EF4-FFF2-40B4-BE49-F238E27FC236}">
                <a16:creationId xmlns:a16="http://schemas.microsoft.com/office/drawing/2014/main" id="{C8541DAF-563B-48EF-A476-C25686A6120B}"/>
              </a:ext>
            </a:extLst>
          </p:cNvPr>
          <p:cNvSpPr/>
          <p:nvPr/>
        </p:nvSpPr>
        <p:spPr>
          <a:xfrm>
            <a:off x="7259457" y="19187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value offer</a:t>
            </a:r>
            <a:endParaRPr/>
          </a:p>
        </p:txBody>
      </p:sp>
      <p:sp>
        <p:nvSpPr>
          <p:cNvPr id="39" name="Google Shape;218;p19">
            <a:extLst>
              <a:ext uri="{FF2B5EF4-FFF2-40B4-BE49-F238E27FC236}">
                <a16:creationId xmlns:a16="http://schemas.microsoft.com/office/drawing/2014/main" id="{883901F0-D6E8-4857-B9B6-E059EB9E8C6C}"/>
              </a:ext>
            </a:extLst>
          </p:cNvPr>
          <p:cNvSpPr/>
          <p:nvPr/>
        </p:nvSpPr>
        <p:spPr>
          <a:xfrm>
            <a:off x="6192657" y="25283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Biryani Binge</a:t>
            </a:r>
            <a:endParaRPr/>
          </a:p>
        </p:txBody>
      </p:sp>
      <p:sp>
        <p:nvSpPr>
          <p:cNvPr id="40" name="Google Shape;219;p19">
            <a:extLst>
              <a:ext uri="{FF2B5EF4-FFF2-40B4-BE49-F238E27FC236}">
                <a16:creationId xmlns:a16="http://schemas.microsoft.com/office/drawing/2014/main" id="{708AD1A0-B064-43B9-B820-EB55A1256254}"/>
              </a:ext>
            </a:extLst>
          </p:cNvPr>
          <p:cNvSpPr/>
          <p:nvPr/>
        </p:nvSpPr>
        <p:spPr>
          <a:xfrm>
            <a:off x="7259457" y="25283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Pocket Friendly</a:t>
            </a:r>
            <a:endParaRPr/>
          </a:p>
        </p:txBody>
      </p:sp>
      <p:sp>
        <p:nvSpPr>
          <p:cNvPr id="41" name="Google Shape;220;p19">
            <a:extLst>
              <a:ext uri="{FF2B5EF4-FFF2-40B4-BE49-F238E27FC236}">
                <a16:creationId xmlns:a16="http://schemas.microsoft.com/office/drawing/2014/main" id="{7E1E4436-C7FE-43BB-B8D6-F8231BDB1896}"/>
              </a:ext>
            </a:extLst>
          </p:cNvPr>
          <p:cNvSpPr/>
          <p:nvPr/>
        </p:nvSpPr>
        <p:spPr>
          <a:xfrm>
            <a:off x="6192657" y="31379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42" name="Google Shape;221;p19">
            <a:extLst>
              <a:ext uri="{FF2B5EF4-FFF2-40B4-BE49-F238E27FC236}">
                <a16:creationId xmlns:a16="http://schemas.microsoft.com/office/drawing/2014/main" id="{3A8AE072-1322-4580-9C3B-240D7C657F39}"/>
              </a:ext>
            </a:extLst>
          </p:cNvPr>
          <p:cNvSpPr/>
          <p:nvPr/>
        </p:nvSpPr>
        <p:spPr>
          <a:xfrm>
            <a:off x="7259457" y="31379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22;p19">
            <a:extLst>
              <a:ext uri="{FF2B5EF4-FFF2-40B4-BE49-F238E27FC236}">
                <a16:creationId xmlns:a16="http://schemas.microsoft.com/office/drawing/2014/main" id="{F6207714-B03C-426D-AC1B-D4B4E7D22F67}"/>
              </a:ext>
            </a:extLst>
          </p:cNvPr>
          <p:cNvSpPr/>
          <p:nvPr/>
        </p:nvSpPr>
        <p:spPr>
          <a:xfrm>
            <a:off x="6192657" y="37475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223;p19">
            <a:extLst>
              <a:ext uri="{FF2B5EF4-FFF2-40B4-BE49-F238E27FC236}">
                <a16:creationId xmlns:a16="http://schemas.microsoft.com/office/drawing/2014/main" id="{0A75FFB8-A370-4EBD-B677-B31AAD2D9DF0}"/>
              </a:ext>
            </a:extLst>
          </p:cNvPr>
          <p:cNvSpPr/>
          <p:nvPr/>
        </p:nvSpPr>
        <p:spPr>
          <a:xfrm>
            <a:off x="6192657" y="1309141"/>
            <a:ext cx="1019700" cy="561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Happy Hours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" name="Google Shape;224;p19">
            <a:extLst>
              <a:ext uri="{FF2B5EF4-FFF2-40B4-BE49-F238E27FC236}">
                <a16:creationId xmlns:a16="http://schemas.microsoft.com/office/drawing/2014/main" id="{808FCD33-CE95-4185-9061-AB2D728F8E17}"/>
              </a:ext>
            </a:extLst>
          </p:cNvPr>
          <p:cNvGrpSpPr/>
          <p:nvPr/>
        </p:nvGrpSpPr>
        <p:grpSpPr>
          <a:xfrm>
            <a:off x="6370806" y="4728670"/>
            <a:ext cx="231900" cy="231900"/>
            <a:chOff x="6370806" y="4728670"/>
            <a:chExt cx="231900" cy="231900"/>
          </a:xfrm>
        </p:grpSpPr>
        <p:sp>
          <p:nvSpPr>
            <p:cNvPr id="61" name="Google Shape;225;p19">
              <a:extLst>
                <a:ext uri="{FF2B5EF4-FFF2-40B4-BE49-F238E27FC236}">
                  <a16:creationId xmlns:a16="http://schemas.microsoft.com/office/drawing/2014/main" id="{F4A1E464-59AC-4EC0-8DE8-00808AFE5634}"/>
                </a:ext>
              </a:extLst>
            </p:cNvPr>
            <p:cNvSpPr/>
            <p:nvPr/>
          </p:nvSpPr>
          <p:spPr>
            <a:xfrm>
              <a:off x="6370806" y="4728670"/>
              <a:ext cx="231900" cy="231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226;p19">
              <a:extLst>
                <a:ext uri="{FF2B5EF4-FFF2-40B4-BE49-F238E27FC236}">
                  <a16:creationId xmlns:a16="http://schemas.microsoft.com/office/drawing/2014/main" id="{09A07ECD-47FE-471E-9BCF-F253DC6AA925}"/>
                </a:ext>
              </a:extLst>
            </p:cNvPr>
            <p:cNvCxnSpPr/>
            <p:nvPr/>
          </p:nvCxnSpPr>
          <p:spPr>
            <a:xfrm>
              <a:off x="6400704" y="475857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227;p19">
              <a:extLst>
                <a:ext uri="{FF2B5EF4-FFF2-40B4-BE49-F238E27FC236}">
                  <a16:creationId xmlns:a16="http://schemas.microsoft.com/office/drawing/2014/main" id="{F78BA3C2-BBF7-465E-BD87-23EFFCE69F62}"/>
                </a:ext>
              </a:extLst>
            </p:cNvPr>
            <p:cNvCxnSpPr/>
            <p:nvPr/>
          </p:nvCxnSpPr>
          <p:spPr>
            <a:xfrm rot="10800000" flipH="1">
              <a:off x="6398404" y="475689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" name="Google Shape;228;p19">
            <a:extLst>
              <a:ext uri="{FF2B5EF4-FFF2-40B4-BE49-F238E27FC236}">
                <a16:creationId xmlns:a16="http://schemas.microsoft.com/office/drawing/2014/main" id="{B1D9FE90-91AC-4D98-B7FB-58EF91BB29F8}"/>
              </a:ext>
            </a:extLst>
          </p:cNvPr>
          <p:cNvGrpSpPr/>
          <p:nvPr/>
        </p:nvGrpSpPr>
        <p:grpSpPr>
          <a:xfrm>
            <a:off x="6868556" y="4728670"/>
            <a:ext cx="231900" cy="231900"/>
            <a:chOff x="6868556" y="4728670"/>
            <a:chExt cx="231900" cy="231900"/>
          </a:xfrm>
        </p:grpSpPr>
        <p:sp>
          <p:nvSpPr>
            <p:cNvPr id="58" name="Google Shape;229;p19">
              <a:extLst>
                <a:ext uri="{FF2B5EF4-FFF2-40B4-BE49-F238E27FC236}">
                  <a16:creationId xmlns:a16="http://schemas.microsoft.com/office/drawing/2014/main" id="{DB6A4703-0F5E-4C77-B349-9C5574EAF91F}"/>
                </a:ext>
              </a:extLst>
            </p:cNvPr>
            <p:cNvSpPr/>
            <p:nvPr/>
          </p:nvSpPr>
          <p:spPr>
            <a:xfrm>
              <a:off x="6868556" y="4728670"/>
              <a:ext cx="231900" cy="231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230;p19">
              <a:extLst>
                <a:ext uri="{FF2B5EF4-FFF2-40B4-BE49-F238E27FC236}">
                  <a16:creationId xmlns:a16="http://schemas.microsoft.com/office/drawing/2014/main" id="{864EF606-91D8-426B-AEAE-1F4CF6B74862}"/>
                </a:ext>
              </a:extLst>
            </p:cNvPr>
            <p:cNvCxnSpPr/>
            <p:nvPr/>
          </p:nvCxnSpPr>
          <p:spPr>
            <a:xfrm>
              <a:off x="6898454" y="475857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31;p19">
              <a:extLst>
                <a:ext uri="{FF2B5EF4-FFF2-40B4-BE49-F238E27FC236}">
                  <a16:creationId xmlns:a16="http://schemas.microsoft.com/office/drawing/2014/main" id="{C7563122-DA9B-4FD3-9743-43E4011031EA}"/>
                </a:ext>
              </a:extLst>
            </p:cNvPr>
            <p:cNvCxnSpPr/>
            <p:nvPr/>
          </p:nvCxnSpPr>
          <p:spPr>
            <a:xfrm rot="10800000" flipH="1">
              <a:off x="6896154" y="475689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232;p19">
            <a:extLst>
              <a:ext uri="{FF2B5EF4-FFF2-40B4-BE49-F238E27FC236}">
                <a16:creationId xmlns:a16="http://schemas.microsoft.com/office/drawing/2014/main" id="{5DE85C0D-1837-438F-83F6-83E8A5772685}"/>
              </a:ext>
            </a:extLst>
          </p:cNvPr>
          <p:cNvGrpSpPr/>
          <p:nvPr/>
        </p:nvGrpSpPr>
        <p:grpSpPr>
          <a:xfrm>
            <a:off x="7366306" y="4728670"/>
            <a:ext cx="231900" cy="231900"/>
            <a:chOff x="7366306" y="4728670"/>
            <a:chExt cx="231900" cy="231900"/>
          </a:xfrm>
        </p:grpSpPr>
        <p:sp>
          <p:nvSpPr>
            <p:cNvPr id="55" name="Google Shape;233;p19">
              <a:extLst>
                <a:ext uri="{FF2B5EF4-FFF2-40B4-BE49-F238E27FC236}">
                  <a16:creationId xmlns:a16="http://schemas.microsoft.com/office/drawing/2014/main" id="{A288C39B-0B2E-4C5B-A8D1-F90B503B84E2}"/>
                </a:ext>
              </a:extLst>
            </p:cNvPr>
            <p:cNvSpPr/>
            <p:nvPr/>
          </p:nvSpPr>
          <p:spPr>
            <a:xfrm>
              <a:off x="7366306" y="4728670"/>
              <a:ext cx="231900" cy="2319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234;p19">
              <a:extLst>
                <a:ext uri="{FF2B5EF4-FFF2-40B4-BE49-F238E27FC236}">
                  <a16:creationId xmlns:a16="http://schemas.microsoft.com/office/drawing/2014/main" id="{FA02A735-B017-4820-9FED-E6CDAEAD6BB3}"/>
                </a:ext>
              </a:extLst>
            </p:cNvPr>
            <p:cNvCxnSpPr/>
            <p:nvPr/>
          </p:nvCxnSpPr>
          <p:spPr>
            <a:xfrm>
              <a:off x="7396204" y="475857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235;p19">
              <a:extLst>
                <a:ext uri="{FF2B5EF4-FFF2-40B4-BE49-F238E27FC236}">
                  <a16:creationId xmlns:a16="http://schemas.microsoft.com/office/drawing/2014/main" id="{174CCFAB-3191-480A-8663-E82518CF3211}"/>
                </a:ext>
              </a:extLst>
            </p:cNvPr>
            <p:cNvCxnSpPr/>
            <p:nvPr/>
          </p:nvCxnSpPr>
          <p:spPr>
            <a:xfrm rot="10800000" flipH="1">
              <a:off x="7393904" y="475689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Google Shape;236;p19">
            <a:extLst>
              <a:ext uri="{FF2B5EF4-FFF2-40B4-BE49-F238E27FC236}">
                <a16:creationId xmlns:a16="http://schemas.microsoft.com/office/drawing/2014/main" id="{D6CCD850-8DC0-43A6-A681-DEB812913F08}"/>
              </a:ext>
            </a:extLst>
          </p:cNvPr>
          <p:cNvGrpSpPr/>
          <p:nvPr/>
        </p:nvGrpSpPr>
        <p:grpSpPr>
          <a:xfrm>
            <a:off x="7864056" y="4728670"/>
            <a:ext cx="231900" cy="231900"/>
            <a:chOff x="7864056" y="4728670"/>
            <a:chExt cx="231900" cy="231900"/>
          </a:xfrm>
        </p:grpSpPr>
        <p:sp>
          <p:nvSpPr>
            <p:cNvPr id="52" name="Google Shape;237;p19">
              <a:extLst>
                <a:ext uri="{FF2B5EF4-FFF2-40B4-BE49-F238E27FC236}">
                  <a16:creationId xmlns:a16="http://schemas.microsoft.com/office/drawing/2014/main" id="{03743485-C1F6-400A-88CB-34FEE5F6897E}"/>
                </a:ext>
              </a:extLst>
            </p:cNvPr>
            <p:cNvSpPr/>
            <p:nvPr/>
          </p:nvSpPr>
          <p:spPr>
            <a:xfrm>
              <a:off x="7864056" y="472867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238;p19">
              <a:extLst>
                <a:ext uri="{FF2B5EF4-FFF2-40B4-BE49-F238E27FC236}">
                  <a16:creationId xmlns:a16="http://schemas.microsoft.com/office/drawing/2014/main" id="{B690C0F5-1660-43FE-8797-5803CD4E8BFE}"/>
                </a:ext>
              </a:extLst>
            </p:cNvPr>
            <p:cNvCxnSpPr/>
            <p:nvPr/>
          </p:nvCxnSpPr>
          <p:spPr>
            <a:xfrm>
              <a:off x="7893954" y="475857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239;p19">
              <a:extLst>
                <a:ext uri="{FF2B5EF4-FFF2-40B4-BE49-F238E27FC236}">
                  <a16:creationId xmlns:a16="http://schemas.microsoft.com/office/drawing/2014/main" id="{2973DD93-0EFE-4930-B097-1D810525B457}"/>
                </a:ext>
              </a:extLst>
            </p:cNvPr>
            <p:cNvCxnSpPr/>
            <p:nvPr/>
          </p:nvCxnSpPr>
          <p:spPr>
            <a:xfrm rot="10800000" flipH="1">
              <a:off x="7891654" y="475689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" name="Google Shape;240;p19">
            <a:extLst>
              <a:ext uri="{FF2B5EF4-FFF2-40B4-BE49-F238E27FC236}">
                <a16:creationId xmlns:a16="http://schemas.microsoft.com/office/drawing/2014/main" id="{E57B2CBC-B317-447C-A463-9A40ADF64988}"/>
              </a:ext>
            </a:extLst>
          </p:cNvPr>
          <p:cNvSpPr txBox="1"/>
          <p:nvPr/>
        </p:nvSpPr>
        <p:spPr>
          <a:xfrm>
            <a:off x="6161657" y="873765"/>
            <a:ext cx="20412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        </a:t>
            </a:r>
            <a:r>
              <a:rPr lang="en" b="1"/>
              <a:t>Offers</a:t>
            </a:r>
            <a:endParaRPr b="1"/>
          </a:p>
        </p:txBody>
      </p:sp>
      <p:cxnSp>
        <p:nvCxnSpPr>
          <p:cNvPr id="50" name="Google Shape;241;p19">
            <a:extLst>
              <a:ext uri="{FF2B5EF4-FFF2-40B4-BE49-F238E27FC236}">
                <a16:creationId xmlns:a16="http://schemas.microsoft.com/office/drawing/2014/main" id="{D23AAED4-0872-4B37-B36D-2B2BADCB3D9B}"/>
              </a:ext>
            </a:extLst>
          </p:cNvPr>
          <p:cNvCxnSpPr/>
          <p:nvPr/>
        </p:nvCxnSpPr>
        <p:spPr>
          <a:xfrm rot="10800000" flipH="1">
            <a:off x="6181132" y="1238466"/>
            <a:ext cx="20337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31">
            <a:extLst>
              <a:ext uri="{FF2B5EF4-FFF2-40B4-BE49-F238E27FC236}">
                <a16:creationId xmlns:a16="http://schemas.microsoft.com/office/drawing/2014/main" id="{DB3FCF10-EB7D-478C-9745-A80BBF6887DA}"/>
              </a:ext>
            </a:extLst>
          </p:cNvPr>
          <p:cNvSpPr txBox="1"/>
          <p:nvPr/>
        </p:nvSpPr>
        <p:spPr>
          <a:xfrm>
            <a:off x="1250732" y="1511826"/>
            <a:ext cx="317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419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/>
          <p:nvPr/>
        </p:nvSpPr>
        <p:spPr>
          <a:xfrm>
            <a:off x="6447207" y="445150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highlight>
                  <a:srgbClr val="DD7E6B"/>
                </a:highlight>
              </a:rPr>
              <a:t>Account</a:t>
            </a:r>
            <a:endParaRPr>
              <a:highlight>
                <a:srgbClr val="DD7E6B"/>
              </a:highlight>
            </a:endParaRPr>
          </a:p>
        </p:txBody>
      </p:sp>
      <p:cxnSp>
        <p:nvCxnSpPr>
          <p:cNvPr id="248" name="Google Shape;248;p20"/>
          <p:cNvCxnSpPr/>
          <p:nvPr/>
        </p:nvCxnSpPr>
        <p:spPr>
          <a:xfrm>
            <a:off x="6458382" y="4575250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6523832" y="562450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6523832" y="638650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6523832" y="714850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0"/>
          <p:cNvSpPr/>
          <p:nvPr/>
        </p:nvSpPr>
        <p:spPr>
          <a:xfrm>
            <a:off x="6553757" y="940125"/>
            <a:ext cx="758700" cy="758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7317157" y="945350"/>
            <a:ext cx="19749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FULL 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MOBILE NUMBER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 ID</a:t>
            </a:r>
            <a:endParaRPr sz="1100"/>
          </a:p>
        </p:txBody>
      </p:sp>
      <p:sp>
        <p:nvSpPr>
          <p:cNvPr id="254" name="Google Shape;254;p20"/>
          <p:cNvSpPr txBox="1"/>
          <p:nvPr/>
        </p:nvSpPr>
        <p:spPr>
          <a:xfrm>
            <a:off x="6553507" y="1703775"/>
            <a:ext cx="1517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6529132" y="2042550"/>
            <a:ext cx="2071500" cy="40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6557057" y="2077925"/>
            <a:ext cx="1841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ACTIVE POINTS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6705906" y="4636705"/>
            <a:ext cx="231900" cy="231900"/>
            <a:chOff x="3643649" y="4313500"/>
            <a:chExt cx="231900" cy="231900"/>
          </a:xfrm>
        </p:grpSpPr>
        <p:sp>
          <p:nvSpPr>
            <p:cNvPr id="258" name="Google Shape;258;p20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9" name="Google Shape;259;p20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1" name="Google Shape;261;p20"/>
          <p:cNvGrpSpPr/>
          <p:nvPr/>
        </p:nvGrpSpPr>
        <p:grpSpPr>
          <a:xfrm>
            <a:off x="7203656" y="4636705"/>
            <a:ext cx="231900" cy="231900"/>
            <a:chOff x="3643649" y="4313500"/>
            <a:chExt cx="231900" cy="231900"/>
          </a:xfrm>
        </p:grpSpPr>
        <p:sp>
          <p:nvSpPr>
            <p:cNvPr id="262" name="Google Shape;262;p20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3" name="Google Shape;263;p20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0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Google Shape;265;p20"/>
          <p:cNvGrpSpPr/>
          <p:nvPr/>
        </p:nvGrpSpPr>
        <p:grpSpPr>
          <a:xfrm>
            <a:off x="7701406" y="4636705"/>
            <a:ext cx="231900" cy="231900"/>
            <a:chOff x="3643649" y="4313500"/>
            <a:chExt cx="231900" cy="231900"/>
          </a:xfrm>
        </p:grpSpPr>
        <p:sp>
          <p:nvSpPr>
            <p:cNvPr id="266" name="Google Shape;266;p20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Google Shape;267;p20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9" name="Google Shape;269;p20"/>
          <p:cNvGrpSpPr/>
          <p:nvPr/>
        </p:nvGrpSpPr>
        <p:grpSpPr>
          <a:xfrm>
            <a:off x="8199156" y="4636705"/>
            <a:ext cx="231900" cy="231900"/>
            <a:chOff x="3643649" y="4313500"/>
            <a:chExt cx="231900" cy="231900"/>
          </a:xfrm>
        </p:grpSpPr>
        <p:sp>
          <p:nvSpPr>
            <p:cNvPr id="270" name="Google Shape;270;p20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20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0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E8314D8-B892-40F0-992E-C2F51D13BFCE}"/>
              </a:ext>
            </a:extLst>
          </p:cNvPr>
          <p:cNvSpPr txBox="1"/>
          <p:nvPr/>
        </p:nvSpPr>
        <p:spPr>
          <a:xfrm>
            <a:off x="932974" y="460291"/>
            <a:ext cx="31789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72 Black" panose="020B0A04030603020204" pitchFamily="34" charset="0"/>
                <a:cs typeface="72 Black" panose="020B0A04030603020204" pitchFamily="34" charset="0"/>
              </a:rPr>
              <a:t>Accounts Page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This page will display the user information. 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Controls like text box , Labels, Image viewer etc will be used in this page to display the information.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Points gained by the user upon a successful transaction will also be displayed. </a:t>
            </a: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6" y="132693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/>
          <p:nvPr/>
        </p:nvSpPr>
        <p:spPr>
          <a:xfrm>
            <a:off x="541624" y="425443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Account</a:t>
            </a:r>
            <a:endParaRPr/>
          </a:p>
        </p:txBody>
      </p:sp>
      <p:cxnSp>
        <p:nvCxnSpPr>
          <p:cNvPr id="279" name="Google Shape;279;p21"/>
          <p:cNvCxnSpPr/>
          <p:nvPr/>
        </p:nvCxnSpPr>
        <p:spPr>
          <a:xfrm>
            <a:off x="552799" y="4555543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1"/>
          <p:cNvCxnSpPr/>
          <p:nvPr/>
        </p:nvCxnSpPr>
        <p:spPr>
          <a:xfrm>
            <a:off x="618249" y="542743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618249" y="618943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618249" y="695143"/>
            <a:ext cx="14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1"/>
          <p:cNvSpPr/>
          <p:nvPr/>
        </p:nvSpPr>
        <p:spPr>
          <a:xfrm>
            <a:off x="648174" y="920418"/>
            <a:ext cx="758700" cy="7587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1411574" y="925643"/>
            <a:ext cx="19749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FULL NAME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MOBILE NUMBER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 ID</a:t>
            </a:r>
            <a:endParaRPr sz="1100"/>
          </a:p>
        </p:txBody>
      </p:sp>
      <p:sp>
        <p:nvSpPr>
          <p:cNvPr id="285" name="Google Shape;285;p21"/>
          <p:cNvSpPr txBox="1"/>
          <p:nvPr/>
        </p:nvSpPr>
        <p:spPr>
          <a:xfrm>
            <a:off x="647924" y="1684068"/>
            <a:ext cx="1517400" cy="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623549" y="2022843"/>
            <a:ext cx="2071500" cy="7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651474" y="2058218"/>
            <a:ext cx="1841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ACTIVE POINTS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Cash Value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FAQ</a:t>
            </a:r>
            <a:endParaRPr sz="1200"/>
          </a:p>
        </p:txBody>
      </p:sp>
      <p:sp>
        <p:nvSpPr>
          <p:cNvPr id="288" name="Google Shape;288;p21"/>
          <p:cNvSpPr/>
          <p:nvPr/>
        </p:nvSpPr>
        <p:spPr>
          <a:xfrm>
            <a:off x="541624" y="425443"/>
            <a:ext cx="1768200" cy="4499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581949" y="470368"/>
            <a:ext cx="1657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</a:t>
            </a:r>
            <a:endParaRPr/>
          </a:p>
        </p:txBody>
      </p:sp>
      <p:cxnSp>
        <p:nvCxnSpPr>
          <p:cNvPr id="290" name="Google Shape;290;p21"/>
          <p:cNvCxnSpPr>
            <a:cxnSpLocks/>
          </p:cNvCxnSpPr>
          <p:nvPr/>
        </p:nvCxnSpPr>
        <p:spPr>
          <a:xfrm>
            <a:off x="581949" y="69536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1"/>
          <p:cNvCxnSpPr/>
          <p:nvPr/>
        </p:nvCxnSpPr>
        <p:spPr>
          <a:xfrm>
            <a:off x="648149" y="839618"/>
            <a:ext cx="15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21"/>
          <p:cNvSpPr txBox="1"/>
          <p:nvPr/>
        </p:nvSpPr>
        <p:spPr>
          <a:xfrm>
            <a:off x="661824" y="908418"/>
            <a:ext cx="1517400" cy="2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Points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Upcoming Bookings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History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Contact Us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Log Out</a:t>
            </a:r>
            <a:endParaRPr sz="1100"/>
          </a:p>
        </p:txBody>
      </p:sp>
      <p:sp>
        <p:nvSpPr>
          <p:cNvPr id="293" name="Google Shape;293;p21"/>
          <p:cNvSpPr/>
          <p:nvPr/>
        </p:nvSpPr>
        <p:spPr>
          <a:xfrm>
            <a:off x="512024" y="4824868"/>
            <a:ext cx="109850" cy="89875"/>
          </a:xfrm>
          <a:custGeom>
            <a:avLst/>
            <a:gdLst/>
            <a:ahLst/>
            <a:cxnLst/>
            <a:rect l="l" t="t" r="r" b="b"/>
            <a:pathLst>
              <a:path w="4394" h="3595" extrusionOk="0">
                <a:moveTo>
                  <a:pt x="4394" y="3595"/>
                </a:moveTo>
                <a:cubicBezTo>
                  <a:pt x="2502" y="3595"/>
                  <a:pt x="0" y="1892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Google Shape;294;p21"/>
          <p:cNvSpPr/>
          <p:nvPr/>
        </p:nvSpPr>
        <p:spPr>
          <a:xfrm>
            <a:off x="522024" y="4754943"/>
            <a:ext cx="199725" cy="179775"/>
          </a:xfrm>
          <a:custGeom>
            <a:avLst/>
            <a:gdLst/>
            <a:ahLst/>
            <a:cxnLst/>
            <a:rect l="l" t="t" r="r" b="b"/>
            <a:pathLst>
              <a:path w="7989" h="7191" extrusionOk="0">
                <a:moveTo>
                  <a:pt x="0" y="0"/>
                </a:moveTo>
                <a:cubicBezTo>
                  <a:pt x="0" y="3583"/>
                  <a:pt x="4406" y="7191"/>
                  <a:pt x="7989" y="7191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A0930-7EB2-4FBC-86AE-F0B1D4554250}"/>
              </a:ext>
            </a:extLst>
          </p:cNvPr>
          <p:cNvSpPr txBox="1"/>
          <p:nvPr/>
        </p:nvSpPr>
        <p:spPr>
          <a:xfrm>
            <a:off x="3866921" y="425363"/>
            <a:ext cx="4354814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Side Navigations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This section has the side navigations related to the account details of logged in user along with Upcoming bookings and History of orders.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An option is given to Log Out from the application.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2"/>
          <p:cNvGrpSpPr/>
          <p:nvPr/>
        </p:nvGrpSpPr>
        <p:grpSpPr>
          <a:xfrm>
            <a:off x="6410474" y="132693"/>
            <a:ext cx="2392763" cy="4838699"/>
            <a:chOff x="3375612" y="152400"/>
            <a:chExt cx="2392763" cy="4838699"/>
          </a:xfrm>
        </p:grpSpPr>
        <p:pic>
          <p:nvPicPr>
            <p:cNvPr id="300" name="Google Shape;30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5612" y="152400"/>
              <a:ext cx="2392763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Google Shape;301;p22"/>
            <p:cNvSpPr/>
            <p:nvPr/>
          </p:nvSpPr>
          <p:spPr>
            <a:xfrm>
              <a:off x="3425400" y="445150"/>
              <a:ext cx="22566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highlight>
                    <a:srgbClr val="EFEFEF"/>
                  </a:highlight>
                </a:rPr>
                <a:t>Points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00125" y="550125"/>
              <a:ext cx="223200" cy="165900"/>
            </a:xfrm>
            <a:prstGeom prst="leftArrow">
              <a:avLst>
                <a:gd name="adj1" fmla="val 8440"/>
                <a:gd name="adj2" fmla="val 523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2"/>
          <p:cNvSpPr/>
          <p:nvPr/>
        </p:nvSpPr>
        <p:spPr>
          <a:xfrm>
            <a:off x="6542187" y="956043"/>
            <a:ext cx="2071500" cy="7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 txBox="1"/>
          <p:nvPr/>
        </p:nvSpPr>
        <p:spPr>
          <a:xfrm>
            <a:off x="6570112" y="991418"/>
            <a:ext cx="18411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ACTIVE POINTS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XX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5" name="Google Shape;305;p22"/>
          <p:cNvSpPr/>
          <p:nvPr/>
        </p:nvSpPr>
        <p:spPr>
          <a:xfrm>
            <a:off x="6542187" y="1794243"/>
            <a:ext cx="2071500" cy="285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What are points?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collect points?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to redeem points?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7330-32E3-4324-9E03-36CF44F14326}"/>
              </a:ext>
            </a:extLst>
          </p:cNvPr>
          <p:cNvSpPr txBox="1"/>
          <p:nvPr/>
        </p:nvSpPr>
        <p:spPr>
          <a:xfrm>
            <a:off x="864904" y="569880"/>
            <a:ext cx="435481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Reward Points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For every successful transaction, the user will be rewarded with some points.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The screen has the Frequently Asked Questions(FAQs) related to the reward points.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3"/>
          <p:cNvGrpSpPr/>
          <p:nvPr/>
        </p:nvGrpSpPr>
        <p:grpSpPr>
          <a:xfrm>
            <a:off x="570664" y="152400"/>
            <a:ext cx="2392763" cy="4838699"/>
            <a:chOff x="3375612" y="152400"/>
            <a:chExt cx="2392763" cy="4838699"/>
          </a:xfrm>
        </p:grpSpPr>
        <p:pic>
          <p:nvPicPr>
            <p:cNvPr id="311" name="Google Shape;31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5612" y="152400"/>
              <a:ext cx="2392763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3"/>
            <p:cNvSpPr/>
            <p:nvPr/>
          </p:nvSpPr>
          <p:spPr>
            <a:xfrm>
              <a:off x="3425400" y="445150"/>
              <a:ext cx="22566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highlight>
                    <a:srgbClr val="EFEFEF"/>
                  </a:highlight>
                </a:rPr>
                <a:t>Upcoming Bookings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454142" y="550125"/>
              <a:ext cx="223200" cy="165900"/>
            </a:xfrm>
            <a:prstGeom prst="leftArrow">
              <a:avLst>
                <a:gd name="adj1" fmla="val 8440"/>
                <a:gd name="adj2" fmla="val 523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709727" y="949150"/>
            <a:ext cx="2142025" cy="591300"/>
            <a:chOff x="3514675" y="949150"/>
            <a:chExt cx="2142025" cy="591300"/>
          </a:xfrm>
        </p:grpSpPr>
        <p:sp>
          <p:nvSpPr>
            <p:cNvPr id="315" name="Google Shape;315;p23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DATE: XX/XX/XXXX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TIME: XX:XX AM/PM</a:t>
              </a:r>
              <a:endParaRPr sz="900"/>
            </a:p>
          </p:txBody>
        </p:sp>
      </p:grpSp>
      <p:grpSp>
        <p:nvGrpSpPr>
          <p:cNvPr id="319" name="Google Shape;319;p23"/>
          <p:cNvGrpSpPr/>
          <p:nvPr/>
        </p:nvGrpSpPr>
        <p:grpSpPr>
          <a:xfrm>
            <a:off x="709727" y="1634950"/>
            <a:ext cx="2142025" cy="591300"/>
            <a:chOff x="3514675" y="949150"/>
            <a:chExt cx="2142025" cy="591300"/>
          </a:xfrm>
        </p:grpSpPr>
        <p:sp>
          <p:nvSpPr>
            <p:cNvPr id="320" name="Google Shape;320;p23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DATE: XX/XX/XXXX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TIME: XX:XX AM/PM</a:t>
              </a:r>
              <a:endParaRPr sz="900"/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709727" y="2320750"/>
            <a:ext cx="2142025" cy="591300"/>
            <a:chOff x="3514675" y="949150"/>
            <a:chExt cx="2142025" cy="591300"/>
          </a:xfrm>
        </p:grpSpPr>
        <p:sp>
          <p:nvSpPr>
            <p:cNvPr id="325" name="Google Shape;325;p23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28" name="Google Shape;328;p23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DATE: XX/XX/XXXX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TIME: XX:XX AM/PM</a:t>
              </a:r>
              <a:endParaRPr sz="900"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709727" y="3006550"/>
            <a:ext cx="2142025" cy="591300"/>
            <a:chOff x="3514675" y="949150"/>
            <a:chExt cx="2142025" cy="591300"/>
          </a:xfrm>
        </p:grpSpPr>
        <p:sp>
          <p:nvSpPr>
            <p:cNvPr id="330" name="Google Shape;330;p23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DATE: XX/XX/XXXX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TIME: XX:XX AM/PM</a:t>
              </a:r>
              <a:endParaRPr sz="900"/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709727" y="3692350"/>
            <a:ext cx="2142025" cy="591300"/>
            <a:chOff x="3514675" y="949150"/>
            <a:chExt cx="2142025" cy="591300"/>
          </a:xfrm>
        </p:grpSpPr>
        <p:sp>
          <p:nvSpPr>
            <p:cNvPr id="335" name="Google Shape;335;p23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DATE: XX/XX/XXXX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TIME: XX:XX AM/PM</a:t>
              </a:r>
              <a:endParaRPr sz="9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159B2C-9928-4109-AB80-50E3355A0253}"/>
              </a:ext>
            </a:extLst>
          </p:cNvPr>
          <p:cNvSpPr txBox="1"/>
          <p:nvPr/>
        </p:nvSpPr>
        <p:spPr>
          <a:xfrm>
            <a:off x="3866921" y="425363"/>
            <a:ext cx="435481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Upcoming Bookings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This section shows the list of all upcoming bookings of the logged in user along with the date and time of booking.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On click of any list item, it navigates to the detailed description of the booking.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4"/>
          <p:cNvGrpSpPr/>
          <p:nvPr/>
        </p:nvGrpSpPr>
        <p:grpSpPr>
          <a:xfrm>
            <a:off x="6211681" y="152400"/>
            <a:ext cx="2392763" cy="4838699"/>
            <a:chOff x="3375612" y="152400"/>
            <a:chExt cx="2392763" cy="4838699"/>
          </a:xfrm>
        </p:grpSpPr>
        <p:pic>
          <p:nvPicPr>
            <p:cNvPr id="344" name="Google Shape;34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5612" y="152400"/>
              <a:ext cx="2392763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4"/>
            <p:cNvSpPr/>
            <p:nvPr/>
          </p:nvSpPr>
          <p:spPr>
            <a:xfrm>
              <a:off x="3425400" y="445150"/>
              <a:ext cx="22566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highlight>
                    <a:srgbClr val="EFEFEF"/>
                  </a:highlight>
                </a:rPr>
                <a:t>History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3500125" y="550125"/>
              <a:ext cx="223200" cy="165900"/>
            </a:xfrm>
            <a:prstGeom prst="leftArrow">
              <a:avLst>
                <a:gd name="adj1" fmla="val 8440"/>
                <a:gd name="adj2" fmla="val 523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4"/>
          <p:cNvGrpSpPr/>
          <p:nvPr/>
        </p:nvGrpSpPr>
        <p:grpSpPr>
          <a:xfrm>
            <a:off x="6350744" y="949150"/>
            <a:ext cx="2142025" cy="591300"/>
            <a:chOff x="3514675" y="949150"/>
            <a:chExt cx="2142025" cy="591300"/>
          </a:xfrm>
        </p:grpSpPr>
        <p:sp>
          <p:nvSpPr>
            <p:cNvPr id="348" name="Google Shape;348;p24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4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51" name="Google Shape;351;p24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EARNED: 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REDEEMED: XX</a:t>
              </a:r>
              <a:endParaRPr sz="900"/>
            </a:p>
          </p:txBody>
        </p:sp>
      </p:grpSp>
      <p:grpSp>
        <p:nvGrpSpPr>
          <p:cNvPr id="352" name="Google Shape;352;p24"/>
          <p:cNvGrpSpPr/>
          <p:nvPr/>
        </p:nvGrpSpPr>
        <p:grpSpPr>
          <a:xfrm>
            <a:off x="6350744" y="1634950"/>
            <a:ext cx="2142025" cy="591300"/>
            <a:chOff x="3514675" y="949150"/>
            <a:chExt cx="2142025" cy="591300"/>
          </a:xfrm>
        </p:grpSpPr>
        <p:sp>
          <p:nvSpPr>
            <p:cNvPr id="353" name="Google Shape;353;p24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4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56" name="Google Shape;356;p24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EARNED: 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REDEEMED: XX</a:t>
              </a:r>
              <a:endParaRPr sz="900"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6350744" y="2320750"/>
            <a:ext cx="2142025" cy="591300"/>
            <a:chOff x="3514675" y="949150"/>
            <a:chExt cx="2142025" cy="591300"/>
          </a:xfrm>
        </p:grpSpPr>
        <p:sp>
          <p:nvSpPr>
            <p:cNvPr id="358" name="Google Shape;358;p24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61" name="Google Shape;361;p24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EARNED: 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REDEEMED: XX</a:t>
              </a:r>
              <a:endParaRPr sz="900"/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6350744" y="3006550"/>
            <a:ext cx="2142025" cy="591300"/>
            <a:chOff x="3514675" y="949150"/>
            <a:chExt cx="2142025" cy="591300"/>
          </a:xfrm>
        </p:grpSpPr>
        <p:sp>
          <p:nvSpPr>
            <p:cNvPr id="363" name="Google Shape;363;p24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EARNED: 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REDEEMED: XX</a:t>
              </a:r>
              <a:endParaRPr sz="900"/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6350744" y="3692350"/>
            <a:ext cx="2142025" cy="591300"/>
            <a:chOff x="3514675" y="949150"/>
            <a:chExt cx="2142025" cy="591300"/>
          </a:xfrm>
        </p:grpSpPr>
        <p:sp>
          <p:nvSpPr>
            <p:cNvPr id="368" name="Google Shape;368;p24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371" name="Google Shape;371;p24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EARNED: XX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POINTS REDEEMED: XX</a:t>
              </a:r>
              <a:endParaRPr sz="9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A008DBD-D1B6-4C15-AB38-869D18E283AC}"/>
              </a:ext>
            </a:extLst>
          </p:cNvPr>
          <p:cNvSpPr txBox="1"/>
          <p:nvPr/>
        </p:nvSpPr>
        <p:spPr>
          <a:xfrm>
            <a:off x="932974" y="460291"/>
            <a:ext cx="31789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72 Black" panose="020B0A04030603020204" pitchFamily="34" charset="0"/>
                <a:cs typeface="72 Black" panose="020B0A04030603020204" pitchFamily="34" charset="0"/>
              </a:rPr>
              <a:t>Accounts Page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This page will display the user information. 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Controls like text box , Labels, Image viewer etc will be used in this page to display the information.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Points gained by the user upon a successful transaction will also be displayed. </a:t>
            </a: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465560" y="172107"/>
            <a:ext cx="2392763" cy="4838699"/>
            <a:chOff x="3375612" y="152400"/>
            <a:chExt cx="2392763" cy="4838699"/>
          </a:xfrm>
        </p:grpSpPr>
        <p:pic>
          <p:nvPicPr>
            <p:cNvPr id="377" name="Google Shape;3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5612" y="152400"/>
              <a:ext cx="2392763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" name="Google Shape;378;p25"/>
            <p:cNvSpPr/>
            <p:nvPr/>
          </p:nvSpPr>
          <p:spPr>
            <a:xfrm>
              <a:off x="3425400" y="445150"/>
              <a:ext cx="22566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highlight>
                    <a:srgbClr val="EFEFEF"/>
                  </a:highlight>
                </a:rPr>
                <a:t>Contact Us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3500125" y="550125"/>
              <a:ext cx="223200" cy="165900"/>
            </a:xfrm>
            <a:prstGeom prst="leftArrow">
              <a:avLst>
                <a:gd name="adj1" fmla="val 8440"/>
                <a:gd name="adj2" fmla="val 523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5"/>
          <p:cNvGrpSpPr/>
          <p:nvPr/>
        </p:nvGrpSpPr>
        <p:grpSpPr>
          <a:xfrm>
            <a:off x="697387" y="1459474"/>
            <a:ext cx="356832" cy="337766"/>
            <a:chOff x="711825" y="929975"/>
            <a:chExt cx="424800" cy="390300"/>
          </a:xfrm>
        </p:grpSpPr>
        <p:sp>
          <p:nvSpPr>
            <p:cNvPr id="381" name="Google Shape;381;p25"/>
            <p:cNvSpPr/>
            <p:nvPr/>
          </p:nvSpPr>
          <p:spPr>
            <a:xfrm>
              <a:off x="711825" y="929975"/>
              <a:ext cx="424800" cy="39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2" name="Google Shape;382;p25"/>
            <p:cNvCxnSpPr/>
            <p:nvPr/>
          </p:nvCxnSpPr>
          <p:spPr>
            <a:xfrm>
              <a:off x="717075" y="932350"/>
              <a:ext cx="4191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5"/>
            <p:cNvCxnSpPr/>
            <p:nvPr/>
          </p:nvCxnSpPr>
          <p:spPr>
            <a:xfrm rot="10800000" flipH="1">
              <a:off x="717075" y="932250"/>
              <a:ext cx="4176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4" name="Google Shape;384;p25"/>
          <p:cNvGrpSpPr/>
          <p:nvPr/>
        </p:nvGrpSpPr>
        <p:grpSpPr>
          <a:xfrm>
            <a:off x="697387" y="1002274"/>
            <a:ext cx="356832" cy="337766"/>
            <a:chOff x="711825" y="929975"/>
            <a:chExt cx="424800" cy="390300"/>
          </a:xfrm>
        </p:grpSpPr>
        <p:sp>
          <p:nvSpPr>
            <p:cNvPr id="385" name="Google Shape;385;p25"/>
            <p:cNvSpPr/>
            <p:nvPr/>
          </p:nvSpPr>
          <p:spPr>
            <a:xfrm>
              <a:off x="711825" y="929975"/>
              <a:ext cx="424800" cy="39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6" name="Google Shape;386;p25"/>
            <p:cNvCxnSpPr/>
            <p:nvPr/>
          </p:nvCxnSpPr>
          <p:spPr>
            <a:xfrm>
              <a:off x="717075" y="932350"/>
              <a:ext cx="4191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25"/>
            <p:cNvCxnSpPr/>
            <p:nvPr/>
          </p:nvCxnSpPr>
          <p:spPr>
            <a:xfrm rot="10800000" flipH="1">
              <a:off x="717075" y="932250"/>
              <a:ext cx="4176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8" name="Google Shape;388;p25"/>
          <p:cNvSpPr/>
          <p:nvPr/>
        </p:nvSpPr>
        <p:spPr>
          <a:xfrm>
            <a:off x="1119798" y="1002281"/>
            <a:ext cx="1331700" cy="33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to us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1119798" y="1459481"/>
            <a:ext cx="1331700" cy="33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Us</a:t>
            </a:r>
            <a:endParaRPr/>
          </a:p>
        </p:txBody>
      </p:sp>
      <p:pic>
        <p:nvPicPr>
          <p:cNvPr id="390" name="Google Shape;390;p25"/>
          <p:cNvPicPr preferRelativeResize="0"/>
          <p:nvPr/>
        </p:nvPicPr>
        <p:blipFill rotWithShape="1">
          <a:blip r:embed="rId4">
            <a:alphaModFix/>
          </a:blip>
          <a:srcRect t="36048" b="37768"/>
          <a:stretch/>
        </p:blipFill>
        <p:spPr>
          <a:xfrm>
            <a:off x="678173" y="3972232"/>
            <a:ext cx="1967551" cy="638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376;p25">
            <a:extLst>
              <a:ext uri="{FF2B5EF4-FFF2-40B4-BE49-F238E27FC236}">
                <a16:creationId xmlns:a16="http://schemas.microsoft.com/office/drawing/2014/main" id="{50A9B495-B3B4-439E-8A21-1532A7CEC6F6}"/>
              </a:ext>
            </a:extLst>
          </p:cNvPr>
          <p:cNvGrpSpPr/>
          <p:nvPr/>
        </p:nvGrpSpPr>
        <p:grpSpPr>
          <a:xfrm>
            <a:off x="465560" y="172107"/>
            <a:ext cx="2392763" cy="4838699"/>
            <a:chOff x="3375612" y="152400"/>
            <a:chExt cx="2392763" cy="4838699"/>
          </a:xfrm>
        </p:grpSpPr>
        <p:pic>
          <p:nvPicPr>
            <p:cNvPr id="29" name="Google Shape;377;p25">
              <a:extLst>
                <a:ext uri="{FF2B5EF4-FFF2-40B4-BE49-F238E27FC236}">
                  <a16:creationId xmlns:a16="http://schemas.microsoft.com/office/drawing/2014/main" id="{760479B1-6A3A-4553-9B95-FCFA27E71B7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75612" y="152400"/>
              <a:ext cx="2392763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78;p25">
              <a:extLst>
                <a:ext uri="{FF2B5EF4-FFF2-40B4-BE49-F238E27FC236}">
                  <a16:creationId xmlns:a16="http://schemas.microsoft.com/office/drawing/2014/main" id="{BE959239-F1BE-4036-B315-C6BCAEFDD963}"/>
                </a:ext>
              </a:extLst>
            </p:cNvPr>
            <p:cNvSpPr/>
            <p:nvPr/>
          </p:nvSpPr>
          <p:spPr>
            <a:xfrm>
              <a:off x="3425400" y="445150"/>
              <a:ext cx="2256600" cy="368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r>
                <a:rPr lang="en">
                  <a:highlight>
                    <a:srgbClr val="EFEFEF"/>
                  </a:highlight>
                </a:rPr>
                <a:t>Contact Us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31" name="Google Shape;379;p25">
              <a:extLst>
                <a:ext uri="{FF2B5EF4-FFF2-40B4-BE49-F238E27FC236}">
                  <a16:creationId xmlns:a16="http://schemas.microsoft.com/office/drawing/2014/main" id="{919716AA-6BCA-409E-82D1-4D902DC924A1}"/>
                </a:ext>
              </a:extLst>
            </p:cNvPr>
            <p:cNvSpPr/>
            <p:nvPr/>
          </p:nvSpPr>
          <p:spPr>
            <a:xfrm>
              <a:off x="3500125" y="550125"/>
              <a:ext cx="223200" cy="165900"/>
            </a:xfrm>
            <a:prstGeom prst="leftArrow">
              <a:avLst>
                <a:gd name="adj1" fmla="val 8440"/>
                <a:gd name="adj2" fmla="val 523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80;p25">
            <a:extLst>
              <a:ext uri="{FF2B5EF4-FFF2-40B4-BE49-F238E27FC236}">
                <a16:creationId xmlns:a16="http://schemas.microsoft.com/office/drawing/2014/main" id="{E8219E16-E2EF-457C-A516-C9BF53DF4C31}"/>
              </a:ext>
            </a:extLst>
          </p:cNvPr>
          <p:cNvGrpSpPr/>
          <p:nvPr/>
        </p:nvGrpSpPr>
        <p:grpSpPr>
          <a:xfrm>
            <a:off x="697387" y="1459474"/>
            <a:ext cx="356832" cy="337766"/>
            <a:chOff x="3607439" y="1439767"/>
            <a:chExt cx="424800" cy="390300"/>
          </a:xfrm>
        </p:grpSpPr>
        <p:sp>
          <p:nvSpPr>
            <p:cNvPr id="26" name="Google Shape;381;p25">
              <a:extLst>
                <a:ext uri="{FF2B5EF4-FFF2-40B4-BE49-F238E27FC236}">
                  <a16:creationId xmlns:a16="http://schemas.microsoft.com/office/drawing/2014/main" id="{F66657E4-43BA-468D-8126-9E2A19AE09C2}"/>
                </a:ext>
              </a:extLst>
            </p:cNvPr>
            <p:cNvSpPr/>
            <p:nvPr/>
          </p:nvSpPr>
          <p:spPr>
            <a:xfrm>
              <a:off x="3607439" y="1439767"/>
              <a:ext cx="424800" cy="39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82;p25">
              <a:extLst>
                <a:ext uri="{FF2B5EF4-FFF2-40B4-BE49-F238E27FC236}">
                  <a16:creationId xmlns:a16="http://schemas.microsoft.com/office/drawing/2014/main" id="{0B515FE9-78E0-4A72-8FAD-40E690824B39}"/>
                </a:ext>
              </a:extLst>
            </p:cNvPr>
            <p:cNvCxnSpPr/>
            <p:nvPr/>
          </p:nvCxnSpPr>
          <p:spPr>
            <a:xfrm>
              <a:off x="3612689" y="1442142"/>
              <a:ext cx="4191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83;p25">
              <a:extLst>
                <a:ext uri="{FF2B5EF4-FFF2-40B4-BE49-F238E27FC236}">
                  <a16:creationId xmlns:a16="http://schemas.microsoft.com/office/drawing/2014/main" id="{D2805847-07EE-49C8-88F8-91D2BA77D404}"/>
                </a:ext>
              </a:extLst>
            </p:cNvPr>
            <p:cNvCxnSpPr/>
            <p:nvPr/>
          </p:nvCxnSpPr>
          <p:spPr>
            <a:xfrm rot="10800000" flipH="1">
              <a:off x="3612689" y="1442042"/>
              <a:ext cx="4176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" name="Google Shape;384;p25">
            <a:extLst>
              <a:ext uri="{FF2B5EF4-FFF2-40B4-BE49-F238E27FC236}">
                <a16:creationId xmlns:a16="http://schemas.microsoft.com/office/drawing/2014/main" id="{76D30A94-401C-451D-9A5E-26DE7E633B3B}"/>
              </a:ext>
            </a:extLst>
          </p:cNvPr>
          <p:cNvGrpSpPr/>
          <p:nvPr/>
        </p:nvGrpSpPr>
        <p:grpSpPr>
          <a:xfrm>
            <a:off x="697387" y="1002274"/>
            <a:ext cx="356832" cy="337766"/>
            <a:chOff x="3607439" y="982567"/>
            <a:chExt cx="424800" cy="390300"/>
          </a:xfrm>
        </p:grpSpPr>
        <p:sp>
          <p:nvSpPr>
            <p:cNvPr id="23" name="Google Shape;385;p25">
              <a:extLst>
                <a:ext uri="{FF2B5EF4-FFF2-40B4-BE49-F238E27FC236}">
                  <a16:creationId xmlns:a16="http://schemas.microsoft.com/office/drawing/2014/main" id="{39737A52-92DD-4DA4-A2F1-B56E5F75B32A}"/>
                </a:ext>
              </a:extLst>
            </p:cNvPr>
            <p:cNvSpPr/>
            <p:nvPr/>
          </p:nvSpPr>
          <p:spPr>
            <a:xfrm>
              <a:off x="3607439" y="982567"/>
              <a:ext cx="424800" cy="39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386;p25">
              <a:extLst>
                <a:ext uri="{FF2B5EF4-FFF2-40B4-BE49-F238E27FC236}">
                  <a16:creationId xmlns:a16="http://schemas.microsoft.com/office/drawing/2014/main" id="{EAA3AF52-0518-4B12-B101-F739F7928141}"/>
                </a:ext>
              </a:extLst>
            </p:cNvPr>
            <p:cNvCxnSpPr/>
            <p:nvPr/>
          </p:nvCxnSpPr>
          <p:spPr>
            <a:xfrm>
              <a:off x="3612689" y="984942"/>
              <a:ext cx="419100" cy="38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87;p25">
              <a:extLst>
                <a:ext uri="{FF2B5EF4-FFF2-40B4-BE49-F238E27FC236}">
                  <a16:creationId xmlns:a16="http://schemas.microsoft.com/office/drawing/2014/main" id="{38671C2E-96E4-4822-A032-907DB0BFF692}"/>
                </a:ext>
              </a:extLst>
            </p:cNvPr>
            <p:cNvCxnSpPr/>
            <p:nvPr/>
          </p:nvCxnSpPr>
          <p:spPr>
            <a:xfrm rot="10800000" flipH="1">
              <a:off x="3612689" y="984842"/>
              <a:ext cx="417600" cy="3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388;p25">
            <a:extLst>
              <a:ext uri="{FF2B5EF4-FFF2-40B4-BE49-F238E27FC236}">
                <a16:creationId xmlns:a16="http://schemas.microsoft.com/office/drawing/2014/main" id="{188F7DF9-E32F-4479-A835-C0155916260F}"/>
              </a:ext>
            </a:extLst>
          </p:cNvPr>
          <p:cNvSpPr/>
          <p:nvPr/>
        </p:nvSpPr>
        <p:spPr>
          <a:xfrm>
            <a:off x="1119798" y="1002281"/>
            <a:ext cx="1331700" cy="33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to us</a:t>
            </a:r>
            <a:endParaRPr/>
          </a:p>
        </p:txBody>
      </p:sp>
      <p:sp>
        <p:nvSpPr>
          <p:cNvPr id="21" name="Google Shape;389;p25">
            <a:extLst>
              <a:ext uri="{FF2B5EF4-FFF2-40B4-BE49-F238E27FC236}">
                <a16:creationId xmlns:a16="http://schemas.microsoft.com/office/drawing/2014/main" id="{D63B24B5-0941-4F0B-BD33-30BB6C395A75}"/>
              </a:ext>
            </a:extLst>
          </p:cNvPr>
          <p:cNvSpPr/>
          <p:nvPr/>
        </p:nvSpPr>
        <p:spPr>
          <a:xfrm>
            <a:off x="1119798" y="1459481"/>
            <a:ext cx="1331700" cy="33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Us</a:t>
            </a:r>
            <a:endParaRPr/>
          </a:p>
        </p:txBody>
      </p:sp>
      <p:pic>
        <p:nvPicPr>
          <p:cNvPr id="22" name="Google Shape;390;p25">
            <a:extLst>
              <a:ext uri="{FF2B5EF4-FFF2-40B4-BE49-F238E27FC236}">
                <a16:creationId xmlns:a16="http://schemas.microsoft.com/office/drawing/2014/main" id="{9DC696A9-BC12-4F15-9B8E-3CD11321C4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6048" b="37768"/>
          <a:stretch/>
        </p:blipFill>
        <p:spPr>
          <a:xfrm>
            <a:off x="678173" y="3972232"/>
            <a:ext cx="1967551" cy="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975D85-9A63-4DFC-B9D5-F656E0D4077B}"/>
              </a:ext>
            </a:extLst>
          </p:cNvPr>
          <p:cNvSpPr txBox="1"/>
          <p:nvPr/>
        </p:nvSpPr>
        <p:spPr>
          <a:xfrm>
            <a:off x="3868764" y="648023"/>
            <a:ext cx="43898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Contact Us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customer can contact us in two ways:</a:t>
            </a:r>
          </a:p>
          <a:p>
            <a:r>
              <a:rPr lang="en-US">
                <a:cs typeface="Calibri"/>
              </a:rPr>
              <a:t>1. By writing us an email.</a:t>
            </a:r>
          </a:p>
          <a:p>
            <a:r>
              <a:rPr lang="en-US">
                <a:cs typeface="Calibri"/>
              </a:rPr>
              <a:t>2. By calling us on our customer care.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093" y="173831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6"/>
          <p:cNvSpPr/>
          <p:nvPr/>
        </p:nvSpPr>
        <p:spPr>
          <a:xfrm>
            <a:off x="6132881" y="466581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BRAND NAME</a:t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6222156" y="9705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6289081" y="10486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 txBox="1"/>
          <p:nvPr/>
        </p:nvSpPr>
        <p:spPr>
          <a:xfrm>
            <a:off x="6848881" y="10486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6222156" y="16563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6289081" y="17344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6848881" y="17344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6222156" y="23421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6289081" y="24202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6848881" y="24202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6207606" y="571556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D49C8-819C-45FC-9935-C22F4FC7812C}"/>
              </a:ext>
            </a:extLst>
          </p:cNvPr>
          <p:cNvSpPr txBox="1"/>
          <p:nvPr/>
        </p:nvSpPr>
        <p:spPr>
          <a:xfrm>
            <a:off x="543024" y="497622"/>
            <a:ext cx="435481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</a:rPr>
              <a:t>Brands</a:t>
            </a:r>
            <a:endParaRPr lang="en-US"/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This section shows the list of all brands with their addresses.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On click of any list item, it navigates to the detailed description of the brand.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18" y="173831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7"/>
          <p:cNvSpPr/>
          <p:nvPr/>
        </p:nvSpPr>
        <p:spPr>
          <a:xfrm>
            <a:off x="617906" y="466581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Brand Name</a:t>
            </a:r>
            <a:endParaRPr/>
          </a:p>
        </p:txBody>
      </p:sp>
      <p:grpSp>
        <p:nvGrpSpPr>
          <p:cNvPr id="413" name="Google Shape;413;p27"/>
          <p:cNvGrpSpPr/>
          <p:nvPr/>
        </p:nvGrpSpPr>
        <p:grpSpPr>
          <a:xfrm>
            <a:off x="707181" y="2335768"/>
            <a:ext cx="2155200" cy="591300"/>
            <a:chOff x="3514675" y="2542937"/>
            <a:chExt cx="2155200" cy="591300"/>
          </a:xfrm>
        </p:grpSpPr>
        <p:sp>
          <p:nvSpPr>
            <p:cNvPr id="414" name="Google Shape;414;p27"/>
            <p:cNvSpPr/>
            <p:nvPr/>
          </p:nvSpPr>
          <p:spPr>
            <a:xfrm>
              <a:off x="3514675" y="2542937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3581600" y="2621037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 txBox="1"/>
            <p:nvPr/>
          </p:nvSpPr>
          <p:spPr>
            <a:xfrm>
              <a:off x="4141375" y="2544837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DISH NAME</a:t>
              </a:r>
              <a:endParaRPr sz="1000"/>
            </a:p>
          </p:txBody>
        </p:sp>
        <p:sp>
          <p:nvSpPr>
            <p:cNvPr id="417" name="Google Shape;417;p27"/>
            <p:cNvSpPr txBox="1"/>
            <p:nvPr/>
          </p:nvSpPr>
          <p:spPr>
            <a:xfrm>
              <a:off x="4141375" y="2690512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CATEGORY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PRICE</a:t>
              </a:r>
              <a:endParaRPr sz="900"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707181" y="3021568"/>
            <a:ext cx="2155200" cy="591300"/>
            <a:chOff x="3514675" y="3228737"/>
            <a:chExt cx="2155200" cy="591300"/>
          </a:xfrm>
        </p:grpSpPr>
        <p:sp>
          <p:nvSpPr>
            <p:cNvPr id="419" name="Google Shape;419;p27"/>
            <p:cNvSpPr/>
            <p:nvPr/>
          </p:nvSpPr>
          <p:spPr>
            <a:xfrm>
              <a:off x="3514675" y="3228737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3581600" y="3306837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 txBox="1"/>
            <p:nvPr/>
          </p:nvSpPr>
          <p:spPr>
            <a:xfrm>
              <a:off x="4141375" y="3230637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DISH NAME</a:t>
              </a:r>
              <a:endParaRPr sz="1000"/>
            </a:p>
          </p:txBody>
        </p:sp>
        <p:sp>
          <p:nvSpPr>
            <p:cNvPr id="422" name="Google Shape;422;p27"/>
            <p:cNvSpPr txBox="1"/>
            <p:nvPr/>
          </p:nvSpPr>
          <p:spPr>
            <a:xfrm>
              <a:off x="4141375" y="3376312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CATEGORY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PRICE</a:t>
              </a:r>
              <a:endParaRPr sz="900"/>
            </a:p>
          </p:txBody>
        </p:sp>
      </p:grpSp>
      <p:sp>
        <p:nvSpPr>
          <p:cNvPr id="423" name="Google Shape;423;p27"/>
          <p:cNvSpPr/>
          <p:nvPr/>
        </p:nvSpPr>
        <p:spPr>
          <a:xfrm>
            <a:off x="692631" y="571556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568106" y="2023831"/>
            <a:ext cx="2732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b="1"/>
              <a:t>  Best Sellers </a:t>
            </a:r>
            <a:r>
              <a:rPr lang="en" sz="1000"/>
              <a:t> </a:t>
            </a:r>
            <a:r>
              <a:rPr lang="en" sz="1000">
                <a:highlight>
                  <a:srgbClr val="F3F3F3"/>
                </a:highlight>
              </a:rPr>
              <a:t>Combos </a:t>
            </a:r>
            <a:r>
              <a:rPr lang="en" sz="1000"/>
              <a:t> Recommends  All</a:t>
            </a:r>
            <a:endParaRPr sz="1000"/>
          </a:p>
        </p:txBody>
      </p:sp>
      <p:sp>
        <p:nvSpPr>
          <p:cNvPr id="425" name="Google Shape;425;p27"/>
          <p:cNvSpPr txBox="1"/>
          <p:nvPr/>
        </p:nvSpPr>
        <p:spPr>
          <a:xfrm>
            <a:off x="751706" y="1750181"/>
            <a:ext cx="19749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MENU</a:t>
            </a:r>
            <a:r>
              <a:rPr lang="en"/>
              <a:t>   EVENTS</a:t>
            </a:r>
            <a:endParaRPr/>
          </a:p>
        </p:txBody>
      </p:sp>
      <p:grpSp>
        <p:nvGrpSpPr>
          <p:cNvPr id="426" name="Google Shape;426;p27"/>
          <p:cNvGrpSpPr/>
          <p:nvPr/>
        </p:nvGrpSpPr>
        <p:grpSpPr>
          <a:xfrm>
            <a:off x="673706" y="913231"/>
            <a:ext cx="2130900" cy="868042"/>
            <a:chOff x="3481200" y="891800"/>
            <a:chExt cx="2130900" cy="868042"/>
          </a:xfrm>
        </p:grpSpPr>
        <p:sp>
          <p:nvSpPr>
            <p:cNvPr id="427" name="Google Shape;427;p27"/>
            <p:cNvSpPr/>
            <p:nvPr/>
          </p:nvSpPr>
          <p:spPr>
            <a:xfrm>
              <a:off x="3481200" y="891800"/>
              <a:ext cx="2130900" cy="654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" name="Google Shape;428;p27"/>
            <p:cNvGrpSpPr/>
            <p:nvPr/>
          </p:nvGrpSpPr>
          <p:grpSpPr>
            <a:xfrm>
              <a:off x="3515535" y="1621633"/>
              <a:ext cx="345201" cy="138209"/>
              <a:chOff x="3515535" y="1621633"/>
              <a:chExt cx="345201" cy="138209"/>
            </a:xfrm>
          </p:grpSpPr>
          <p:grpSp>
            <p:nvGrpSpPr>
              <p:cNvPr id="429" name="Google Shape;429;p27"/>
              <p:cNvGrpSpPr/>
              <p:nvPr/>
            </p:nvGrpSpPr>
            <p:grpSpPr>
              <a:xfrm>
                <a:off x="3515535" y="1622441"/>
                <a:ext cx="137401" cy="137401"/>
                <a:chOff x="3643649" y="4313500"/>
                <a:chExt cx="231900" cy="231900"/>
              </a:xfrm>
            </p:grpSpPr>
            <p:sp>
              <p:nvSpPr>
                <p:cNvPr id="430" name="Google Shape;430;p27"/>
                <p:cNvSpPr/>
                <p:nvPr/>
              </p:nvSpPr>
              <p:spPr>
                <a:xfrm>
                  <a:off x="3643649" y="4313500"/>
                  <a:ext cx="231900" cy="2319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431;p27"/>
                <p:cNvCxnSpPr/>
                <p:nvPr/>
              </p:nvCxnSpPr>
              <p:spPr>
                <a:xfrm>
                  <a:off x="3673547" y="4343403"/>
                  <a:ext cx="176700" cy="17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27"/>
                <p:cNvCxnSpPr/>
                <p:nvPr/>
              </p:nvCxnSpPr>
              <p:spPr>
                <a:xfrm rot="10800000" flipH="1">
                  <a:off x="3671247" y="4341725"/>
                  <a:ext cx="178200" cy="1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3" name="Google Shape;433;p27"/>
              <p:cNvGrpSpPr/>
              <p:nvPr/>
            </p:nvGrpSpPr>
            <p:grpSpPr>
              <a:xfrm>
                <a:off x="3723335" y="1621633"/>
                <a:ext cx="137401" cy="137401"/>
                <a:chOff x="3643649" y="4313500"/>
                <a:chExt cx="231900" cy="231900"/>
              </a:xfrm>
            </p:grpSpPr>
            <p:sp>
              <p:nvSpPr>
                <p:cNvPr id="434" name="Google Shape;434;p27"/>
                <p:cNvSpPr/>
                <p:nvPr/>
              </p:nvSpPr>
              <p:spPr>
                <a:xfrm>
                  <a:off x="3643649" y="4313500"/>
                  <a:ext cx="231900" cy="231900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5" name="Google Shape;435;p27"/>
                <p:cNvCxnSpPr/>
                <p:nvPr/>
              </p:nvCxnSpPr>
              <p:spPr>
                <a:xfrm>
                  <a:off x="3673547" y="4343403"/>
                  <a:ext cx="176700" cy="176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27"/>
                <p:cNvCxnSpPr/>
                <p:nvPr/>
              </p:nvCxnSpPr>
              <p:spPr>
                <a:xfrm rot="10800000" flipH="1">
                  <a:off x="3671247" y="4341725"/>
                  <a:ext cx="178200" cy="1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437" name="Google Shape;437;p27"/>
          <p:cNvCxnSpPr/>
          <p:nvPr/>
        </p:nvCxnSpPr>
        <p:spPr>
          <a:xfrm>
            <a:off x="751731" y="2061931"/>
            <a:ext cx="197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8" name="Google Shape;438;p27"/>
          <p:cNvGrpSpPr/>
          <p:nvPr/>
        </p:nvGrpSpPr>
        <p:grpSpPr>
          <a:xfrm>
            <a:off x="707181" y="3707368"/>
            <a:ext cx="2155200" cy="591300"/>
            <a:chOff x="3514675" y="3914537"/>
            <a:chExt cx="2155200" cy="591300"/>
          </a:xfrm>
        </p:grpSpPr>
        <p:sp>
          <p:nvSpPr>
            <p:cNvPr id="439" name="Google Shape;439;p27"/>
            <p:cNvSpPr/>
            <p:nvPr/>
          </p:nvSpPr>
          <p:spPr>
            <a:xfrm>
              <a:off x="3514675" y="3914537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3581600" y="3992637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/>
            <p:cNvSpPr txBox="1"/>
            <p:nvPr/>
          </p:nvSpPr>
          <p:spPr>
            <a:xfrm>
              <a:off x="4141375" y="3916437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DISH NAME</a:t>
              </a:r>
              <a:endParaRPr sz="1000"/>
            </a:p>
          </p:txBody>
        </p:sp>
        <p:sp>
          <p:nvSpPr>
            <p:cNvPr id="442" name="Google Shape;442;p27"/>
            <p:cNvSpPr txBox="1"/>
            <p:nvPr/>
          </p:nvSpPr>
          <p:spPr>
            <a:xfrm>
              <a:off x="4141375" y="4062112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CATEGORY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PRICE</a:t>
              </a:r>
              <a:endParaRPr sz="900"/>
            </a:p>
          </p:txBody>
        </p:sp>
      </p:grpSp>
      <p:sp>
        <p:nvSpPr>
          <p:cNvPr id="443" name="Google Shape;443;p27"/>
          <p:cNvSpPr/>
          <p:nvPr/>
        </p:nvSpPr>
        <p:spPr>
          <a:xfrm>
            <a:off x="1143281" y="1643056"/>
            <a:ext cx="1661400" cy="13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Make a Reservation</a:t>
            </a:r>
            <a:endParaRPr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DF787-1B18-4131-99E7-F4AF42212269}"/>
              </a:ext>
            </a:extLst>
          </p:cNvPr>
          <p:cNvSpPr txBox="1"/>
          <p:nvPr/>
        </p:nvSpPr>
        <p:spPr>
          <a:xfrm>
            <a:off x="3584455" y="464777"/>
            <a:ext cx="4354814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</a:rPr>
              <a:t>Brand Details</a:t>
            </a:r>
            <a:endParaRPr lang="en-US"/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This section shows the details related to a brand.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It has two sections in which user can see the list of available menu items and the events.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User can make the reservation by clicking on Make a Reservation button.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AD0E-2953-4D0F-B983-148212CE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15" y="5029"/>
            <a:ext cx="8520600" cy="841800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A5C43-83D3-461F-B819-FDCB4D246234}"/>
              </a:ext>
            </a:extLst>
          </p:cNvPr>
          <p:cNvSpPr txBox="1"/>
          <p:nvPr/>
        </p:nvSpPr>
        <p:spPr>
          <a:xfrm>
            <a:off x="213504" y="1027622"/>
            <a:ext cx="8522897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 new roman"/>
              </a:rPr>
              <a:t>1.</a:t>
            </a:r>
            <a:r>
              <a:rPr lang="en-US" sz="1600">
                <a:latin typeface="Time new roman"/>
              </a:rPr>
              <a:t> </a:t>
            </a:r>
            <a:r>
              <a:rPr lang="en-US" sz="1600" err="1">
                <a:latin typeface="Arial"/>
                <a:cs typeface="Arial"/>
              </a:rPr>
              <a:t>FoodZilla</a:t>
            </a:r>
            <a:r>
              <a:rPr lang="en-US" sz="1600">
                <a:latin typeface="Arial"/>
                <a:cs typeface="Arial"/>
              </a:rPr>
              <a:t> is a cross platform app which </a:t>
            </a:r>
            <a:r>
              <a:rPr lang="en-US" sz="1600">
                <a:latin typeface="Arial"/>
                <a:ea typeface="+mn-lt"/>
                <a:cs typeface="+mn-lt"/>
              </a:rPr>
              <a:t>runs on multiple platforms and software environments.</a:t>
            </a:r>
            <a:endParaRPr lang="en-US" sz="1600">
              <a:latin typeface="Arial"/>
              <a:cs typeface="Calibri"/>
            </a:endParaRP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 b="1">
                <a:latin typeface="Arial"/>
                <a:cs typeface="Arial"/>
              </a:rPr>
              <a:t>2. </a:t>
            </a:r>
            <a:r>
              <a:rPr lang="en-US" sz="1800" err="1">
                <a:latin typeface="Arial"/>
                <a:cs typeface="Arial"/>
              </a:rPr>
              <a:t>FoodZilla</a:t>
            </a:r>
            <a:r>
              <a:rPr lang="en-US" sz="1800" b="1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Calibri"/>
              </a:rPr>
              <a:t>is</a:t>
            </a:r>
            <a:r>
              <a:rPr lang="en-US" sz="1800">
                <a:latin typeface="Arial"/>
                <a:cs typeface="Arial"/>
              </a:rPr>
              <a:t> a </a:t>
            </a:r>
            <a:r>
              <a:rPr lang="en-US">
                <a:latin typeface="Arial"/>
                <a:cs typeface="Arial"/>
              </a:rPr>
              <a:t>restaurant booking app which allow users to book restaurants at their convenience of sitting at home.</a:t>
            </a:r>
            <a:endParaRPr lang="en-US">
              <a:latin typeface="Arial"/>
              <a:ea typeface="+mn-lt"/>
              <a:cs typeface="Arial"/>
            </a:endParaRPr>
          </a:p>
          <a:p>
            <a:endParaRPr lang="en-US">
              <a:latin typeface="Arial"/>
              <a:cs typeface="Calibri"/>
            </a:endParaRPr>
          </a:p>
          <a:p>
            <a:r>
              <a:rPr lang="en-US" sz="1800" b="1">
                <a:latin typeface="Arial"/>
                <a:cs typeface="Arial"/>
              </a:rPr>
              <a:t>3.</a:t>
            </a:r>
            <a:r>
              <a:rPr lang="en-US">
                <a:latin typeface="Arial"/>
                <a:cs typeface="Arial"/>
              </a:rPr>
              <a:t> Consumers can get rewards by ordering from the apps. The apps also support different modes of payment.</a:t>
            </a:r>
            <a:endParaRPr lang="en-US" sz="1800">
              <a:latin typeface="Arial"/>
              <a:ea typeface="+mn-lt"/>
              <a:cs typeface="Arial"/>
            </a:endParaRP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b="1">
                <a:latin typeface="Arial"/>
                <a:cs typeface="Arial"/>
              </a:rPr>
              <a:t>4.</a:t>
            </a:r>
            <a:r>
              <a:rPr lang="en-US">
                <a:latin typeface="Arial"/>
                <a:cs typeface="Arial"/>
              </a:rPr>
              <a:t> Consumers can login in different ways like via Facebook, Google or OTP.</a:t>
            </a:r>
          </a:p>
          <a:p>
            <a:endParaRPr lang="en-US">
              <a:latin typeface="Time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FD7BA-AC4D-45CF-83A0-B7F6D37CFD69}"/>
              </a:ext>
            </a:extLst>
          </p:cNvPr>
          <p:cNvSpPr txBox="1"/>
          <p:nvPr/>
        </p:nvSpPr>
        <p:spPr>
          <a:xfrm>
            <a:off x="3343275" y="2486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443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30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8"/>
          <p:cNvSpPr/>
          <p:nvPr/>
        </p:nvSpPr>
        <p:spPr>
          <a:xfrm>
            <a:off x="6204318" y="445150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6279043" y="550125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8"/>
          <p:cNvGrpSpPr/>
          <p:nvPr/>
        </p:nvGrpSpPr>
        <p:grpSpPr>
          <a:xfrm>
            <a:off x="6424343" y="1200825"/>
            <a:ext cx="1977900" cy="1397325"/>
            <a:chOff x="3645425" y="896025"/>
            <a:chExt cx="1977900" cy="1397325"/>
          </a:xfrm>
        </p:grpSpPr>
        <p:cxnSp>
          <p:nvCxnSpPr>
            <p:cNvPr id="452" name="Google Shape;452;p28"/>
            <p:cNvCxnSpPr/>
            <p:nvPr/>
          </p:nvCxnSpPr>
          <p:spPr>
            <a:xfrm>
              <a:off x="3645475" y="1635675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3" name="Google Shape;453;p28"/>
            <p:cNvSpPr txBox="1"/>
            <p:nvPr/>
          </p:nvSpPr>
          <p:spPr>
            <a:xfrm>
              <a:off x="3645475" y="1305150"/>
              <a:ext cx="17778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Last Name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4" name="Google Shape;454;p28"/>
            <p:cNvCxnSpPr/>
            <p:nvPr/>
          </p:nvCxnSpPr>
          <p:spPr>
            <a:xfrm>
              <a:off x="3645425" y="12265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5" name="Google Shape;455;p28"/>
            <p:cNvSpPr txBox="1"/>
            <p:nvPr/>
          </p:nvSpPr>
          <p:spPr>
            <a:xfrm>
              <a:off x="3645425" y="896025"/>
              <a:ext cx="17778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First Name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456" name="Google Shape;456;p28"/>
            <p:cNvCxnSpPr/>
            <p:nvPr/>
          </p:nvCxnSpPr>
          <p:spPr>
            <a:xfrm>
              <a:off x="3645425" y="22933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" name="Google Shape;457;p28"/>
            <p:cNvSpPr txBox="1"/>
            <p:nvPr/>
          </p:nvSpPr>
          <p:spPr>
            <a:xfrm>
              <a:off x="3645425" y="1734225"/>
              <a:ext cx="19779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Number Of Individuals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58" name="Google Shape;458;p28"/>
          <p:cNvSpPr/>
          <p:nvPr/>
        </p:nvSpPr>
        <p:spPr>
          <a:xfrm>
            <a:off x="6695243" y="4272100"/>
            <a:ext cx="12681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NOW</a:t>
            </a:r>
            <a:endParaRPr/>
          </a:p>
        </p:txBody>
      </p:sp>
      <p:sp>
        <p:nvSpPr>
          <p:cNvPr id="459" name="Google Shape;459;p28"/>
          <p:cNvSpPr/>
          <p:nvPr/>
        </p:nvSpPr>
        <p:spPr>
          <a:xfrm>
            <a:off x="6435743" y="10536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6521743" y="89972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7121543" y="10536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 txBox="1"/>
          <p:nvPr/>
        </p:nvSpPr>
        <p:spPr>
          <a:xfrm>
            <a:off x="7207543" y="89972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Guest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3" name="Google Shape;463;p28"/>
          <p:cNvGrpSpPr/>
          <p:nvPr/>
        </p:nvGrpSpPr>
        <p:grpSpPr>
          <a:xfrm>
            <a:off x="6503668" y="3003475"/>
            <a:ext cx="1741800" cy="199800"/>
            <a:chOff x="6620350" y="2546275"/>
            <a:chExt cx="1741800" cy="199800"/>
          </a:xfrm>
        </p:grpSpPr>
        <p:sp>
          <p:nvSpPr>
            <p:cNvPr id="464" name="Google Shape;464;p28"/>
            <p:cNvSpPr txBox="1"/>
            <p:nvPr/>
          </p:nvSpPr>
          <p:spPr>
            <a:xfrm>
              <a:off x="66203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dd</a:t>
              </a:r>
              <a:endParaRPr sz="1000"/>
            </a:p>
          </p:txBody>
        </p:sp>
        <p:sp>
          <p:nvSpPr>
            <p:cNvPr id="465" name="Google Shape;465;p28"/>
            <p:cNvSpPr txBox="1"/>
            <p:nvPr/>
          </p:nvSpPr>
          <p:spPr>
            <a:xfrm>
              <a:off x="72314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mm</a:t>
              </a:r>
              <a:endParaRPr sz="1000"/>
            </a:p>
          </p:txBody>
        </p:sp>
        <p:sp>
          <p:nvSpPr>
            <p:cNvPr id="466" name="Google Shape;466;p28"/>
            <p:cNvSpPr txBox="1"/>
            <p:nvPr/>
          </p:nvSpPr>
          <p:spPr>
            <a:xfrm>
              <a:off x="7842550" y="2546275"/>
              <a:ext cx="519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err="1"/>
                <a:t>yyyy</a:t>
              </a:r>
              <a:endParaRPr sz="1000" err="1"/>
            </a:p>
          </p:txBody>
        </p:sp>
      </p:grpSp>
      <p:sp>
        <p:nvSpPr>
          <p:cNvPr id="467" name="Google Shape;467;p28"/>
          <p:cNvSpPr txBox="1"/>
          <p:nvPr/>
        </p:nvSpPr>
        <p:spPr>
          <a:xfrm>
            <a:off x="6435743" y="2637113"/>
            <a:ext cx="9483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6435743" y="320327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9" name="Google Shape;469;p28"/>
          <p:cNvGrpSpPr/>
          <p:nvPr/>
        </p:nvGrpSpPr>
        <p:grpSpPr>
          <a:xfrm>
            <a:off x="6503668" y="3613075"/>
            <a:ext cx="1741950" cy="199800"/>
            <a:chOff x="6620350" y="2546275"/>
            <a:chExt cx="1741950" cy="199800"/>
          </a:xfrm>
        </p:grpSpPr>
        <p:sp>
          <p:nvSpPr>
            <p:cNvPr id="470" name="Google Shape;470;p28"/>
            <p:cNvSpPr txBox="1"/>
            <p:nvPr/>
          </p:nvSpPr>
          <p:spPr>
            <a:xfrm>
              <a:off x="66203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err="1"/>
                <a:t>Hr</a:t>
              </a:r>
              <a:endParaRPr sz="1000" err="1"/>
            </a:p>
          </p:txBody>
        </p:sp>
        <p:sp>
          <p:nvSpPr>
            <p:cNvPr id="471" name="Google Shape;471;p28"/>
            <p:cNvSpPr txBox="1"/>
            <p:nvPr/>
          </p:nvSpPr>
          <p:spPr>
            <a:xfrm>
              <a:off x="72314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Min</a:t>
              </a:r>
              <a:endParaRPr sz="1000"/>
            </a:p>
          </p:txBody>
        </p:sp>
        <p:sp>
          <p:nvSpPr>
            <p:cNvPr id="472" name="Google Shape;472;p28"/>
            <p:cNvSpPr txBox="1"/>
            <p:nvPr/>
          </p:nvSpPr>
          <p:spPr>
            <a:xfrm>
              <a:off x="7791700" y="2546275"/>
              <a:ext cx="570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AM/PM</a:t>
              </a:r>
              <a:endParaRPr sz="9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BD7080-47DA-4A2E-A3A0-4BCDC7B00571}"/>
              </a:ext>
            </a:extLst>
          </p:cNvPr>
          <p:cNvSpPr txBox="1"/>
          <p:nvPr/>
        </p:nvSpPr>
        <p:spPr>
          <a:xfrm>
            <a:off x="207290" y="628650"/>
            <a:ext cx="493233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Reservation Page</a:t>
            </a:r>
          </a:p>
          <a:p>
            <a:endParaRPr lang="en-US" b="1">
              <a:cs typeface="Calibri"/>
            </a:endParaRPr>
          </a:p>
          <a:p>
            <a:r>
              <a:rPr lang="en-US">
                <a:latin typeface="Arial"/>
                <a:cs typeface="Calibri"/>
              </a:rPr>
              <a:t>This will show the details of user like first name, last name, no. of persons , date and time. The consumer can confirm the details before making a reservation.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43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4"/>
          <p:cNvSpPr/>
          <p:nvPr/>
        </p:nvSpPr>
        <p:spPr>
          <a:xfrm>
            <a:off x="6304331" y="445150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6379056" y="550125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34"/>
          <p:cNvGrpSpPr/>
          <p:nvPr/>
        </p:nvGrpSpPr>
        <p:grpSpPr>
          <a:xfrm>
            <a:off x="6431486" y="1234037"/>
            <a:ext cx="2392763" cy="1168725"/>
            <a:chOff x="3645424" y="896025"/>
            <a:chExt cx="2392763" cy="1168725"/>
          </a:xfrm>
        </p:grpSpPr>
        <p:cxnSp>
          <p:nvCxnSpPr>
            <p:cNvPr id="637" name="Google Shape;637;p34"/>
            <p:cNvCxnSpPr/>
            <p:nvPr/>
          </p:nvCxnSpPr>
          <p:spPr>
            <a:xfrm>
              <a:off x="3645475" y="1635675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8" name="Google Shape;638;p34"/>
            <p:cNvSpPr txBox="1"/>
            <p:nvPr/>
          </p:nvSpPr>
          <p:spPr>
            <a:xfrm>
              <a:off x="3645475" y="1305150"/>
              <a:ext cx="17778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Last Name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39" name="Google Shape;639;p34"/>
            <p:cNvCxnSpPr/>
            <p:nvPr/>
          </p:nvCxnSpPr>
          <p:spPr>
            <a:xfrm>
              <a:off x="3645425" y="12265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0" name="Google Shape;640;p34"/>
            <p:cNvSpPr txBox="1"/>
            <p:nvPr/>
          </p:nvSpPr>
          <p:spPr>
            <a:xfrm>
              <a:off x="3645425" y="896025"/>
              <a:ext cx="1777800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First Name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641" name="Google Shape;641;p34"/>
            <p:cNvCxnSpPr/>
            <p:nvPr/>
          </p:nvCxnSpPr>
          <p:spPr>
            <a:xfrm>
              <a:off x="3645425" y="20647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2" name="Google Shape;642;p34"/>
            <p:cNvSpPr txBox="1"/>
            <p:nvPr/>
          </p:nvSpPr>
          <p:spPr>
            <a:xfrm>
              <a:off x="3645424" y="1713324"/>
              <a:ext cx="2392763" cy="220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Number Of Guest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43" name="Google Shape;643;p34"/>
          <p:cNvSpPr/>
          <p:nvPr/>
        </p:nvSpPr>
        <p:spPr>
          <a:xfrm>
            <a:off x="6798581" y="3967460"/>
            <a:ext cx="12681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NOW</a:t>
            </a:r>
            <a:endParaRPr/>
          </a:p>
        </p:txBody>
      </p:sp>
      <p:sp>
        <p:nvSpPr>
          <p:cNvPr id="644" name="Google Shape;644;p34"/>
          <p:cNvSpPr/>
          <p:nvPr/>
        </p:nvSpPr>
        <p:spPr>
          <a:xfrm>
            <a:off x="6535756" y="10536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4"/>
          <p:cNvSpPr txBox="1"/>
          <p:nvPr/>
        </p:nvSpPr>
        <p:spPr>
          <a:xfrm>
            <a:off x="6621756" y="89972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Self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34"/>
          <p:cNvSpPr/>
          <p:nvPr/>
        </p:nvSpPr>
        <p:spPr>
          <a:xfrm>
            <a:off x="7221556" y="10536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4"/>
          <p:cNvSpPr txBox="1"/>
          <p:nvPr/>
        </p:nvSpPr>
        <p:spPr>
          <a:xfrm>
            <a:off x="7307556" y="89972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Guest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34"/>
          <p:cNvSpPr/>
          <p:nvPr/>
        </p:nvSpPr>
        <p:spPr>
          <a:xfrm>
            <a:off x="6580306" y="2792674"/>
            <a:ext cx="1740950" cy="8381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Entry Charges: XX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Number of Adults: XX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Total: XX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Discount: XX (%)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Net Amount: XX</a:t>
            </a:r>
            <a:endParaRPr sz="13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18127-779C-48D6-8250-B9FE9853F939}"/>
              </a:ext>
            </a:extLst>
          </p:cNvPr>
          <p:cNvSpPr txBox="1"/>
          <p:nvPr/>
        </p:nvSpPr>
        <p:spPr>
          <a:xfrm>
            <a:off x="390985" y="786912"/>
            <a:ext cx="435481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</a:rPr>
              <a:t>Order Page</a:t>
            </a:r>
            <a:endParaRPr lang="en-US"/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User can book a table with the details.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Details of the transaction will get calculated by fetching the data from database.</a:t>
            </a: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19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5"/>
          <p:cNvSpPr/>
          <p:nvPr/>
        </p:nvSpPr>
        <p:spPr>
          <a:xfrm>
            <a:off x="503607" y="445150"/>
            <a:ext cx="2256600" cy="36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656" name="Google Shape;656;p35"/>
          <p:cNvSpPr/>
          <p:nvPr/>
        </p:nvSpPr>
        <p:spPr>
          <a:xfrm>
            <a:off x="578332" y="550125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5"/>
          <p:cNvSpPr txBox="1"/>
          <p:nvPr/>
        </p:nvSpPr>
        <p:spPr>
          <a:xfrm>
            <a:off x="604032" y="893350"/>
            <a:ext cx="111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5"/>
          <p:cNvSpPr/>
          <p:nvPr/>
        </p:nvSpPr>
        <p:spPr>
          <a:xfrm>
            <a:off x="559407" y="893350"/>
            <a:ext cx="2130900" cy="56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PAYTM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000"/>
              <a:t>PAY AMOUNT</a:t>
            </a:r>
            <a:endParaRPr sz="1000"/>
          </a:p>
        </p:txBody>
      </p:sp>
      <p:sp>
        <p:nvSpPr>
          <p:cNvPr id="659" name="Google Shape;659;p35"/>
          <p:cNvSpPr/>
          <p:nvPr/>
        </p:nvSpPr>
        <p:spPr>
          <a:xfrm>
            <a:off x="559407" y="1579150"/>
            <a:ext cx="2130900" cy="56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GOOGLE PAY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000"/>
              <a:t>PAY AMOUNT</a:t>
            </a:r>
            <a:endParaRPr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91564-CA30-4207-8A00-CB12C300DB83}"/>
              </a:ext>
            </a:extLst>
          </p:cNvPr>
          <p:cNvSpPr txBox="1"/>
          <p:nvPr/>
        </p:nvSpPr>
        <p:spPr>
          <a:xfrm>
            <a:off x="4819174" y="486256"/>
            <a:ext cx="3178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72 Black" panose="020B0A04030603020204" pitchFamily="34" charset="0"/>
                <a:cs typeface="72 Black" panose="020B0A04030603020204" pitchFamily="34" charset="0"/>
              </a:rPr>
              <a:t>Payment Page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 err="1">
                <a:latin typeface="Arial" panose="020B0604020202020204" pitchFamily="34" charset="0"/>
                <a:cs typeface="Arial" panose="020B0604020202020204" pitchFamily="34" charset="0"/>
              </a:rPr>
              <a:t>FoodZilla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will be integrated to Paytm &amp; </a:t>
            </a:r>
            <a:r>
              <a:rPr lang="en-IN" err="1">
                <a:latin typeface="Arial" panose="020B0604020202020204" pitchFamily="34" charset="0"/>
                <a:cs typeface="Arial" panose="020B0604020202020204" pitchFamily="34" charset="0"/>
              </a:rPr>
              <a:t>GooglePay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 payment gateways.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2.  On click the user will be redirected to the payment gateway page.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659;p35">
            <a:extLst>
              <a:ext uri="{FF2B5EF4-FFF2-40B4-BE49-F238E27FC236}">
                <a16:creationId xmlns:a16="http://schemas.microsoft.com/office/drawing/2014/main" id="{EB0C3074-5AB3-4376-BF94-761651B2D55E}"/>
              </a:ext>
            </a:extLst>
          </p:cNvPr>
          <p:cNvSpPr/>
          <p:nvPr/>
        </p:nvSpPr>
        <p:spPr>
          <a:xfrm>
            <a:off x="559407" y="2333074"/>
            <a:ext cx="2130900" cy="56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CASH ON DELIVERY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1000"/>
              <a:t>PAY AMOUNT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EB9-1D67-42AC-9870-7A51F06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675" y="2288573"/>
            <a:ext cx="3957818" cy="572700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Amasis MT Pro Black"/>
                <a:cs typeface="Calibri Light"/>
              </a:rPr>
              <a:t>Thank You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masis MT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94703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C64E-5734-4391-8FB3-17D41FC4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089" y="238794"/>
            <a:ext cx="4604767" cy="333801"/>
          </a:xfrm>
        </p:spPr>
        <p:txBody>
          <a:bodyPr/>
          <a:lstStyle/>
          <a:p>
            <a:r>
              <a:rPr lang="en-US">
                <a:cs typeface="Calibri Light"/>
              </a:rPr>
              <a:t>Features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1236-2EDB-4B1C-816E-83AC87983649}"/>
              </a:ext>
            </a:extLst>
          </p:cNvPr>
          <p:cNvSpPr txBox="1"/>
          <p:nvPr/>
        </p:nvSpPr>
        <p:spPr>
          <a:xfrm>
            <a:off x="517256" y="938617"/>
            <a:ext cx="788669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1. Social Login</a:t>
            </a:r>
            <a:endParaRPr lang="en-US" dirty="0"/>
          </a:p>
          <a:p>
            <a:r>
              <a:rPr lang="en-US" dirty="0">
                <a:cs typeface="Calibri"/>
              </a:rPr>
              <a:t>2.</a:t>
            </a:r>
            <a:r>
              <a:rPr lang="en-US" dirty="0">
                <a:ea typeface="+mn-lt"/>
                <a:cs typeface="+mn-lt"/>
              </a:rPr>
              <a:t> Explore restaurants of different categories like fine dining, café etc.</a:t>
            </a:r>
          </a:p>
          <a:p>
            <a:r>
              <a:rPr lang="en-US" dirty="0">
                <a:cs typeface="Calibri"/>
              </a:rPr>
              <a:t>3. Different modes of payment.</a:t>
            </a:r>
          </a:p>
          <a:p>
            <a:r>
              <a:rPr lang="en-US" dirty="0">
                <a:cs typeface="Calibri"/>
              </a:rPr>
              <a:t>4. Different ways to login like via Facebook, google etc.</a:t>
            </a:r>
          </a:p>
          <a:p>
            <a:r>
              <a:rPr lang="en-US" dirty="0">
                <a:cs typeface="Calibri"/>
              </a:rPr>
              <a:t>5. It will show points and rewards earned by each user.</a:t>
            </a:r>
          </a:p>
          <a:p>
            <a:r>
              <a:rPr lang="en-US" dirty="0">
                <a:cs typeface="Calibri"/>
              </a:rPr>
              <a:t>6. Displays various events and offers.</a:t>
            </a:r>
          </a:p>
          <a:p>
            <a:r>
              <a:rPr lang="en-US" dirty="0">
                <a:cs typeface="Calibri"/>
              </a:rPr>
              <a:t>7. A FAQ section for clearing the doubts of consumers.</a:t>
            </a:r>
          </a:p>
          <a:p>
            <a:r>
              <a:rPr lang="en-US" dirty="0">
                <a:cs typeface="Calibri"/>
              </a:rPr>
              <a:t>8. It will also show upcoming bookings for each user.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6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169A-E203-460B-9176-FB66F963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24" y="55350"/>
            <a:ext cx="8520600" cy="8418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Tech-Stack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20C4F-F4FB-4419-8FA5-036D6DC76D3E}"/>
              </a:ext>
            </a:extLst>
          </p:cNvPr>
          <p:cNvSpPr txBox="1"/>
          <p:nvPr/>
        </p:nvSpPr>
        <p:spPr>
          <a:xfrm>
            <a:off x="329104" y="1357804"/>
            <a:ext cx="701004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</a:t>
            </a:r>
            <a:r>
              <a:rPr lang="en-US" b="1" dirty="0"/>
              <a:t>React Native</a:t>
            </a:r>
            <a:r>
              <a:rPr lang="en-US" dirty="0"/>
              <a:t> – Open-source UI Framework (Two devices – Android, iOS)</a:t>
            </a:r>
            <a:endParaRPr lang="en-US" dirty="0">
              <a:cs typeface="Calibri Light"/>
            </a:endParaRPr>
          </a:p>
          <a:p>
            <a:endParaRPr lang="en-US" dirty="0">
              <a:cs typeface="Calibri Light"/>
            </a:endParaRPr>
          </a:p>
          <a:p>
            <a:r>
              <a:rPr lang="en-US" dirty="0">
                <a:cs typeface="Calibri Light"/>
              </a:rPr>
              <a:t>* </a:t>
            </a:r>
            <a:r>
              <a:rPr lang="en-US" b="1" dirty="0">
                <a:cs typeface="Calibri Light"/>
              </a:rPr>
              <a:t>JavaScript </a:t>
            </a:r>
            <a:r>
              <a:rPr lang="en-US" dirty="0">
                <a:cs typeface="Calibri Light"/>
              </a:rPr>
              <a:t>– Cross-platform Scripting language</a:t>
            </a:r>
          </a:p>
          <a:p>
            <a:endParaRPr lang="en-US">
              <a:cs typeface="Calibri Light"/>
            </a:endParaRPr>
          </a:p>
          <a:p>
            <a:r>
              <a:rPr lang="en-US" dirty="0">
                <a:cs typeface="Calibri Light"/>
              </a:rPr>
              <a:t>* </a:t>
            </a:r>
            <a:r>
              <a:rPr lang="en-US" b="1" dirty="0">
                <a:cs typeface="Calibri Light"/>
              </a:rPr>
              <a:t>Firebase</a:t>
            </a:r>
            <a:r>
              <a:rPr lang="en-US" dirty="0">
                <a:cs typeface="Calibri Light"/>
              </a:rPr>
              <a:t> – Backend Development</a:t>
            </a:r>
          </a:p>
          <a:p>
            <a:endParaRPr lang="en-US" b="1" dirty="0">
              <a:cs typeface="Calibri Light"/>
            </a:endParaRPr>
          </a:p>
          <a:p>
            <a:r>
              <a:rPr lang="en-US" dirty="0"/>
              <a:t>* </a:t>
            </a:r>
            <a:r>
              <a:rPr lang="en-US" b="1" dirty="0"/>
              <a:t>Cloud </a:t>
            </a:r>
            <a:r>
              <a:rPr lang="en-US" b="1" dirty="0" err="1"/>
              <a:t>Firestore</a:t>
            </a:r>
            <a:r>
              <a:rPr lang="en-US" dirty="0"/>
              <a:t> – NoSQL Document Database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25972D6-69F8-4DEA-814E-616B2925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30" y="890918"/>
            <a:ext cx="1473201" cy="963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AAC7B040-4DF4-4F09-9133-281438058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430" y="2245363"/>
            <a:ext cx="1473199" cy="1078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2A1B2A8A-F7BB-4950-889B-108C71DB9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25" y="3481234"/>
            <a:ext cx="1517855" cy="15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1492-055B-4BAE-A90C-322376CC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86" y="2091730"/>
            <a:ext cx="8520600" cy="841800"/>
          </a:xfrm>
        </p:spPr>
        <p:txBody>
          <a:bodyPr/>
          <a:lstStyle/>
          <a:p>
            <a:r>
              <a:rPr lang="en-US"/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6794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-143840" t="3469" r="143840" b="-3469"/>
          <a:stretch/>
        </p:blipFill>
        <p:spPr>
          <a:xfrm>
            <a:off x="152400" y="380375"/>
            <a:ext cx="2280025" cy="4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381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6367244" y="2397675"/>
            <a:ext cx="17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169687" y="2067149"/>
            <a:ext cx="2188774" cy="3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 Mobile Number</a:t>
            </a:r>
            <a:endParaRPr lang="en-IN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464544" y="3504875"/>
            <a:ext cx="15279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Not a User? Register Now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616994" y="2659650"/>
            <a:ext cx="12783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t="36048" b="37768"/>
          <a:stretch/>
        </p:blipFill>
        <p:spPr>
          <a:xfrm>
            <a:off x="6309994" y="904525"/>
            <a:ext cx="1967551" cy="6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303880-BE46-4B78-9136-350185E688B7}"/>
              </a:ext>
            </a:extLst>
          </p:cNvPr>
          <p:cNvSpPr txBox="1"/>
          <p:nvPr/>
        </p:nvSpPr>
        <p:spPr>
          <a:xfrm>
            <a:off x="800100" y="642938"/>
            <a:ext cx="3178969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Login Screen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User provides their phone/email number to login.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Upon login, the user will be navigated to main activity page.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Also new users can register using this view.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0F75929C-2E74-46C3-89C4-8827F3FDD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23" y="4015316"/>
            <a:ext cx="182034" cy="1749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13811A4-5418-4E12-8155-3A59681DB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622" y="4015317"/>
            <a:ext cx="196146" cy="174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300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1145163" y="1483275"/>
            <a:ext cx="17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1145163" y="1152750"/>
            <a:ext cx="17778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Last 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145163" y="2600474"/>
            <a:ext cx="2061850" cy="28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 Of Birth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394913" y="4259850"/>
            <a:ext cx="1278300" cy="2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Proceed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145113" y="1074150"/>
            <a:ext cx="177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1145113" y="743625"/>
            <a:ext cx="1777800" cy="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 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308913" y="19680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08913" y="21966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308913" y="2425200"/>
            <a:ext cx="89100" cy="89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120388" y="1566350"/>
            <a:ext cx="127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94913" y="1814125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Male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394913" y="2045313"/>
            <a:ext cx="9483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Female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85113" y="2276013"/>
            <a:ext cx="18219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Rather not tell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1145112" y="3334424"/>
            <a:ext cx="2233881" cy="711526"/>
            <a:chOff x="3645424" y="2953424"/>
            <a:chExt cx="2233881" cy="711526"/>
          </a:xfrm>
        </p:grpSpPr>
        <p:cxnSp>
          <p:nvCxnSpPr>
            <p:cNvPr id="80" name="Google Shape;80;p14"/>
            <p:cNvCxnSpPr/>
            <p:nvPr/>
          </p:nvCxnSpPr>
          <p:spPr>
            <a:xfrm>
              <a:off x="3645425" y="32839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" name="Google Shape;81;p14"/>
            <p:cNvSpPr txBox="1"/>
            <p:nvPr/>
          </p:nvSpPr>
          <p:spPr>
            <a:xfrm>
              <a:off x="3645424" y="2953424"/>
              <a:ext cx="2233881" cy="323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Mobile Number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2" name="Google Shape;82;p14"/>
            <p:cNvCxnSpPr/>
            <p:nvPr/>
          </p:nvCxnSpPr>
          <p:spPr>
            <a:xfrm>
              <a:off x="3645425" y="3664950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4"/>
            <p:cNvSpPr txBox="1"/>
            <p:nvPr/>
          </p:nvSpPr>
          <p:spPr>
            <a:xfrm>
              <a:off x="3645424" y="3334425"/>
              <a:ext cx="2061849" cy="19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Email Id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999813" y="550125"/>
            <a:ext cx="223200" cy="165900"/>
          </a:xfrm>
          <a:prstGeom prst="leftArrow">
            <a:avLst>
              <a:gd name="adj1" fmla="val 8440"/>
              <a:gd name="adj2" fmla="val 523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1224438" y="3003475"/>
            <a:ext cx="1741800" cy="199800"/>
            <a:chOff x="6620350" y="2546275"/>
            <a:chExt cx="1741800" cy="199800"/>
          </a:xfrm>
        </p:grpSpPr>
        <p:sp>
          <p:nvSpPr>
            <p:cNvPr id="86" name="Google Shape;86;p14"/>
            <p:cNvSpPr txBox="1"/>
            <p:nvPr/>
          </p:nvSpPr>
          <p:spPr>
            <a:xfrm>
              <a:off x="66203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dd</a:t>
              </a:r>
              <a:endParaRPr sz="1000"/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7231450" y="2546275"/>
              <a:ext cx="417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mm</a:t>
              </a:r>
              <a:endParaRPr sz="1000"/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7842550" y="2546275"/>
              <a:ext cx="519600" cy="199800"/>
            </a:xfrm>
            <a:prstGeom prst="rect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yyyy</a:t>
              </a:r>
              <a:endParaRPr sz="10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17E59DC-60A4-409C-BB22-A7534774EB03}"/>
              </a:ext>
            </a:extLst>
          </p:cNvPr>
          <p:cNvSpPr txBox="1"/>
          <p:nvPr/>
        </p:nvSpPr>
        <p:spPr>
          <a:xfrm>
            <a:off x="4740593" y="583018"/>
            <a:ext cx="31789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72 Black" panose="020B0A04030603020204" pitchFamily="34" charset="0"/>
                <a:cs typeface="72 Black" panose="020B0A04030603020204" pitchFamily="34" charset="0"/>
              </a:rPr>
              <a:t>Registration Screen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User provides their information and proceed to store the details in database.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Upon registration, the user will be navigated to main activity page.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64" y="152400"/>
            <a:ext cx="2392763" cy="483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5"/>
          <p:cNvGrpSpPr/>
          <p:nvPr/>
        </p:nvGrpSpPr>
        <p:grpSpPr>
          <a:xfrm>
            <a:off x="6095700" y="1931754"/>
            <a:ext cx="2059479" cy="419934"/>
            <a:chOff x="3376148" y="2465154"/>
            <a:chExt cx="2059479" cy="419934"/>
          </a:xfrm>
        </p:grpSpPr>
        <p:cxnSp>
          <p:nvCxnSpPr>
            <p:cNvPr id="95" name="Google Shape;95;p15"/>
            <p:cNvCxnSpPr/>
            <p:nvPr/>
          </p:nvCxnSpPr>
          <p:spPr>
            <a:xfrm>
              <a:off x="3645425" y="2885088"/>
              <a:ext cx="1777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 txBox="1"/>
            <p:nvPr/>
          </p:nvSpPr>
          <p:spPr>
            <a:xfrm>
              <a:off x="3376148" y="2465154"/>
              <a:ext cx="2059479" cy="212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   Enter OTP</a:t>
              </a:r>
              <a:endParaRPr err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7" name="Google Shape;97;p15"/>
          <p:cNvSpPr/>
          <p:nvPr/>
        </p:nvSpPr>
        <p:spPr>
          <a:xfrm>
            <a:off x="6696977" y="2552500"/>
            <a:ext cx="1116300" cy="3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 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9FAC6-48A6-4C7A-90DB-AD28CE6A0DD1}"/>
              </a:ext>
            </a:extLst>
          </p:cNvPr>
          <p:cNvSpPr txBox="1"/>
          <p:nvPr/>
        </p:nvSpPr>
        <p:spPr>
          <a:xfrm>
            <a:off x="523317" y="655277"/>
            <a:ext cx="361908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latin typeface="72 Black"/>
                <a:cs typeface="72 Black" panose="020B0A04030603020204" pitchFamily="34" charset="0"/>
              </a:rPr>
              <a:t>Registration Screen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Enter the OTP which is sent to the registered Mobile Number.</a:t>
            </a:r>
          </a:p>
          <a:p>
            <a:pPr marL="342900" indent="-342900">
              <a:buAutoNum type="arabicPeriod"/>
            </a:pPr>
            <a:endParaRPr lang="en-IN"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/>
                <a:cs typeface="Arial"/>
              </a:rPr>
              <a:t>Press the Log In button.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69" y="59531"/>
            <a:ext cx="2392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560757" y="352281"/>
            <a:ext cx="2256600" cy="3681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Restaurants Near You</a:t>
            </a:r>
            <a:endParaRPr/>
          </a:p>
        </p:txBody>
      </p:sp>
      <p:cxnSp>
        <p:nvCxnSpPr>
          <p:cNvPr id="104" name="Google Shape;104;p16"/>
          <p:cNvCxnSpPr/>
          <p:nvPr/>
        </p:nvCxnSpPr>
        <p:spPr>
          <a:xfrm>
            <a:off x="571932" y="4482381"/>
            <a:ext cx="225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" name="Google Shape;105;p16"/>
          <p:cNvGrpSpPr/>
          <p:nvPr/>
        </p:nvGrpSpPr>
        <p:grpSpPr>
          <a:xfrm>
            <a:off x="650032" y="856281"/>
            <a:ext cx="2142025" cy="591300"/>
            <a:chOff x="3514675" y="949150"/>
            <a:chExt cx="2142025" cy="591300"/>
          </a:xfrm>
        </p:grpSpPr>
        <p:sp>
          <p:nvSpPr>
            <p:cNvPr id="106" name="Google Shape;106;p16"/>
            <p:cNvSpPr/>
            <p:nvPr/>
          </p:nvSpPr>
          <p:spPr>
            <a:xfrm>
              <a:off x="3514675" y="949150"/>
              <a:ext cx="2064000" cy="59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581600" y="1027250"/>
              <a:ext cx="559800" cy="45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141375" y="951050"/>
              <a:ext cx="12609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BRAND NAME</a:t>
              </a:r>
              <a:endParaRPr sz="1000"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4128200" y="1083025"/>
              <a:ext cx="15285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CATEGORY</a:t>
              </a:r>
              <a:endParaRPr sz="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PRICE FOR TWO</a:t>
              </a:r>
              <a:endParaRPr sz="900"/>
            </a:p>
          </p:txBody>
        </p:sp>
      </p:grpSp>
      <p:sp>
        <p:nvSpPr>
          <p:cNvPr id="110" name="Google Shape;110;p16"/>
          <p:cNvSpPr/>
          <p:nvPr/>
        </p:nvSpPr>
        <p:spPr>
          <a:xfrm>
            <a:off x="650032" y="15420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716957" y="16201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1276732" y="15439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BRAND NAME</a:t>
            </a:r>
            <a:endParaRPr sz="1000"/>
          </a:p>
        </p:txBody>
      </p:sp>
      <p:sp>
        <p:nvSpPr>
          <p:cNvPr id="113" name="Google Shape;113;p16"/>
          <p:cNvSpPr txBox="1"/>
          <p:nvPr/>
        </p:nvSpPr>
        <p:spPr>
          <a:xfrm>
            <a:off x="1263557" y="1675956"/>
            <a:ext cx="1528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CATEGORY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FOR TWO</a:t>
            </a:r>
            <a:endParaRPr sz="900"/>
          </a:p>
        </p:txBody>
      </p:sp>
      <p:sp>
        <p:nvSpPr>
          <p:cNvPr id="114" name="Google Shape;114;p16"/>
          <p:cNvSpPr/>
          <p:nvPr/>
        </p:nvSpPr>
        <p:spPr>
          <a:xfrm>
            <a:off x="650032" y="22278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16957" y="23059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76732" y="22297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BRAND NAME</a:t>
            </a:r>
            <a:endParaRPr sz="1000"/>
          </a:p>
        </p:txBody>
      </p:sp>
      <p:sp>
        <p:nvSpPr>
          <p:cNvPr id="117" name="Google Shape;117;p16"/>
          <p:cNvSpPr txBox="1"/>
          <p:nvPr/>
        </p:nvSpPr>
        <p:spPr>
          <a:xfrm>
            <a:off x="1263557" y="2361756"/>
            <a:ext cx="1528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CATEGORY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FOR TWO</a:t>
            </a:r>
            <a:endParaRPr sz="900"/>
          </a:p>
        </p:txBody>
      </p:sp>
      <p:sp>
        <p:nvSpPr>
          <p:cNvPr id="118" name="Google Shape;118;p16"/>
          <p:cNvSpPr/>
          <p:nvPr/>
        </p:nvSpPr>
        <p:spPr>
          <a:xfrm>
            <a:off x="650032" y="29136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16957" y="29917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1276732" y="29155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BRAND NAME</a:t>
            </a:r>
            <a:endParaRPr sz="1000"/>
          </a:p>
        </p:txBody>
      </p:sp>
      <p:sp>
        <p:nvSpPr>
          <p:cNvPr id="121" name="Google Shape;121;p16"/>
          <p:cNvSpPr txBox="1"/>
          <p:nvPr/>
        </p:nvSpPr>
        <p:spPr>
          <a:xfrm>
            <a:off x="1263557" y="3047556"/>
            <a:ext cx="1528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CATEGORY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FOR TWO</a:t>
            </a:r>
            <a:endParaRPr sz="900"/>
          </a:p>
        </p:txBody>
      </p:sp>
      <p:sp>
        <p:nvSpPr>
          <p:cNvPr id="122" name="Google Shape;122;p16"/>
          <p:cNvSpPr/>
          <p:nvPr/>
        </p:nvSpPr>
        <p:spPr>
          <a:xfrm>
            <a:off x="650032" y="3599481"/>
            <a:ext cx="2064000" cy="59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16957" y="3677581"/>
            <a:ext cx="559800" cy="45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276732" y="3601381"/>
            <a:ext cx="12609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BRAND NAME</a:t>
            </a:r>
            <a:endParaRPr sz="1000"/>
          </a:p>
        </p:txBody>
      </p:sp>
      <p:sp>
        <p:nvSpPr>
          <p:cNvPr id="125" name="Google Shape;125;p16"/>
          <p:cNvSpPr txBox="1"/>
          <p:nvPr/>
        </p:nvSpPr>
        <p:spPr>
          <a:xfrm>
            <a:off x="1263557" y="3733356"/>
            <a:ext cx="15285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CATEGORY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PRICE FOR TWO</a:t>
            </a:r>
            <a:endParaRPr sz="900"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819456" y="4543836"/>
            <a:ext cx="231900" cy="231900"/>
            <a:chOff x="3643649" y="4313500"/>
            <a:chExt cx="231900" cy="231900"/>
          </a:xfrm>
        </p:grpSpPr>
        <p:sp>
          <p:nvSpPr>
            <p:cNvPr id="127" name="Google Shape;127;p16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8" name="Google Shape;128;p16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6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" name="Google Shape;130;p16"/>
          <p:cNvGrpSpPr/>
          <p:nvPr/>
        </p:nvGrpSpPr>
        <p:grpSpPr>
          <a:xfrm>
            <a:off x="1317206" y="4543836"/>
            <a:ext cx="231900" cy="231900"/>
            <a:chOff x="3643649" y="4313500"/>
            <a:chExt cx="231900" cy="231900"/>
          </a:xfrm>
        </p:grpSpPr>
        <p:sp>
          <p:nvSpPr>
            <p:cNvPr id="131" name="Google Shape;131;p16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" name="Google Shape;132;p16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6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" name="Google Shape;134;p16"/>
          <p:cNvGrpSpPr/>
          <p:nvPr/>
        </p:nvGrpSpPr>
        <p:grpSpPr>
          <a:xfrm>
            <a:off x="1814956" y="4543836"/>
            <a:ext cx="231900" cy="231900"/>
            <a:chOff x="3643649" y="4313500"/>
            <a:chExt cx="231900" cy="231900"/>
          </a:xfrm>
        </p:grpSpPr>
        <p:sp>
          <p:nvSpPr>
            <p:cNvPr id="135" name="Google Shape;135;p16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16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16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" name="Google Shape;138;p16"/>
          <p:cNvGrpSpPr/>
          <p:nvPr/>
        </p:nvGrpSpPr>
        <p:grpSpPr>
          <a:xfrm>
            <a:off x="2312706" y="4543836"/>
            <a:ext cx="231900" cy="231900"/>
            <a:chOff x="3643649" y="4313500"/>
            <a:chExt cx="231900" cy="231900"/>
          </a:xfrm>
        </p:grpSpPr>
        <p:sp>
          <p:nvSpPr>
            <p:cNvPr id="139" name="Google Shape;139;p16"/>
            <p:cNvSpPr/>
            <p:nvPr/>
          </p:nvSpPr>
          <p:spPr>
            <a:xfrm>
              <a:off x="3643649" y="4313500"/>
              <a:ext cx="231900" cy="23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" name="Google Shape;140;p16"/>
            <p:cNvCxnSpPr/>
            <p:nvPr/>
          </p:nvCxnSpPr>
          <p:spPr>
            <a:xfrm>
              <a:off x="3673547" y="4343403"/>
              <a:ext cx="176700" cy="17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6"/>
            <p:cNvCxnSpPr/>
            <p:nvPr/>
          </p:nvCxnSpPr>
          <p:spPr>
            <a:xfrm rot="10800000" flipH="1">
              <a:off x="3671247" y="4341725"/>
              <a:ext cx="178200" cy="1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528B7C7-3E09-47FE-8000-568763040981}"/>
              </a:ext>
            </a:extLst>
          </p:cNvPr>
          <p:cNvSpPr txBox="1"/>
          <p:nvPr/>
        </p:nvSpPr>
        <p:spPr>
          <a:xfrm>
            <a:off x="4740593" y="583018"/>
            <a:ext cx="31789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72 Black" panose="020B0A04030603020204" pitchFamily="34" charset="0"/>
                <a:cs typeface="72 Black" panose="020B0A04030603020204" pitchFamily="34" charset="0"/>
              </a:rPr>
              <a:t>Nearby Restaurants</a:t>
            </a:r>
          </a:p>
          <a:p>
            <a:endParaRPr lang="en-IN">
              <a:latin typeface="72 Black" panose="020B0A04030603020204" pitchFamily="34" charset="0"/>
              <a:cs typeface="72 Black" panose="020B0A04030603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The main page of the application shows list of nearby restaurants. </a:t>
            </a: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When a user selects a restaurant band tile, then the user will be navigated to the detail page of the brand containing the food menu items.</a:t>
            </a:r>
          </a:p>
          <a:p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23</Slides>
  <Notes>17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Metropolitan</vt:lpstr>
      <vt:lpstr>Office Theme</vt:lpstr>
      <vt:lpstr>Cross Platform Application Development</vt:lpstr>
      <vt:lpstr>Overview</vt:lpstr>
      <vt:lpstr>Features</vt:lpstr>
      <vt:lpstr>Tech-Stack</vt:lpstr>
      <vt:lpstr>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Application Development</dc:title>
  <cp:revision>65</cp:revision>
  <dcterms:modified xsi:type="dcterms:W3CDTF">2021-10-22T04:58:48Z</dcterms:modified>
</cp:coreProperties>
</file>