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34584A6-AF7C-4FCD-942F-EEED6ED76D8E}">
  <a:tblStyle styleId="{C34584A6-AF7C-4FCD-942F-EEED6ED76D8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2aadbcdd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62aadbcdd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2aadbcdd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62aadbcdd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2aadbcdd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2aadbcdd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62aadbcdd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62aadbcdd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62bab158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62bab158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2aadbcdd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62aadbcdd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2aadbcdd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2aadbcdd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62aadbcdd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62aadbcdd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2aadbcdd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2aadbcdd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2aadbcdd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62aadbcdd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5.png"/><Relationship Id="rId7" Type="http://schemas.openxmlformats.org/officeDocument/2006/relationships/image" Target="../media/image2.png"/><Relationship Id="rId8"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n" sz="3600">
                <a:latin typeface="Times New Roman"/>
                <a:ea typeface="Times New Roman"/>
                <a:cs typeface="Times New Roman"/>
                <a:sym typeface="Times New Roman"/>
              </a:rPr>
              <a:t>CROSS PLATFORM APPLICATION DEVELOPMENT</a:t>
            </a:r>
            <a:endParaRPr sz="3600">
              <a:latin typeface="Times New Roman"/>
              <a:ea typeface="Times New Roman"/>
              <a:cs typeface="Times New Roman"/>
              <a:sym typeface="Times New Roman"/>
            </a:endParaRPr>
          </a:p>
        </p:txBody>
      </p:sp>
      <p:sp>
        <p:nvSpPr>
          <p:cNvPr id="55" name="Google Shape;55;p13"/>
          <p:cNvSpPr txBox="1"/>
          <p:nvPr>
            <p:ph idx="1" type="subTitle"/>
          </p:nvPr>
        </p:nvSpPr>
        <p:spPr>
          <a:xfrm>
            <a:off x="311700" y="33408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200">
                <a:latin typeface="Times New Roman"/>
                <a:ea typeface="Times New Roman"/>
                <a:cs typeface="Times New Roman"/>
                <a:sym typeface="Times New Roman"/>
              </a:rPr>
              <a:t>ASSIGNMENT 1</a:t>
            </a:r>
            <a:endParaRPr sz="22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Edit profile</a:t>
            </a:r>
            <a:endParaRPr>
              <a:latin typeface="Times New Roman"/>
              <a:ea typeface="Times New Roman"/>
              <a:cs typeface="Times New Roman"/>
              <a:sym typeface="Times New Roman"/>
            </a:endParaRPr>
          </a:p>
        </p:txBody>
      </p:sp>
      <p:pic>
        <p:nvPicPr>
          <p:cNvPr id="127" name="Google Shape;127;p22"/>
          <p:cNvPicPr preferRelativeResize="0"/>
          <p:nvPr/>
        </p:nvPicPr>
        <p:blipFill rotWithShape="1">
          <a:blip r:embed="rId3">
            <a:alphaModFix/>
          </a:blip>
          <a:srcRect b="0" l="0" r="0" t="8105"/>
          <a:stretch/>
        </p:blipFill>
        <p:spPr>
          <a:xfrm>
            <a:off x="2883799" y="1152475"/>
            <a:ext cx="5948503" cy="341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Navbar</a:t>
            </a:r>
            <a:endParaRPr>
              <a:latin typeface="Times New Roman"/>
              <a:ea typeface="Times New Roman"/>
              <a:cs typeface="Times New Roman"/>
              <a:sym typeface="Times New Roman"/>
            </a:endParaRPr>
          </a:p>
        </p:txBody>
      </p:sp>
      <p:pic>
        <p:nvPicPr>
          <p:cNvPr id="133" name="Google Shape;133;p23"/>
          <p:cNvPicPr preferRelativeResize="0"/>
          <p:nvPr/>
        </p:nvPicPr>
        <p:blipFill rotWithShape="1">
          <a:blip r:embed="rId3">
            <a:alphaModFix/>
          </a:blip>
          <a:srcRect b="0" l="0" r="0" t="8324"/>
          <a:stretch/>
        </p:blipFill>
        <p:spPr>
          <a:xfrm>
            <a:off x="2869693" y="1152475"/>
            <a:ext cx="5962609" cy="3416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graphicFrame>
        <p:nvGraphicFramePr>
          <p:cNvPr id="60" name="Google Shape;60;p14"/>
          <p:cNvGraphicFramePr/>
          <p:nvPr/>
        </p:nvGraphicFramePr>
        <p:xfrm>
          <a:off x="648450" y="720250"/>
          <a:ext cx="3000000" cy="3000000"/>
        </p:xfrm>
        <a:graphic>
          <a:graphicData uri="http://schemas.openxmlformats.org/drawingml/2006/table">
            <a:tbl>
              <a:tblPr>
                <a:noFill/>
                <a:tableStyleId>{C34584A6-AF7C-4FCD-942F-EEED6ED76D8E}</a:tableStyleId>
              </a:tblPr>
              <a:tblGrid>
                <a:gridCol w="3166825"/>
                <a:gridCol w="5032925"/>
              </a:tblGrid>
              <a:tr h="632950">
                <a:tc>
                  <a:txBody>
                    <a:bodyPr/>
                    <a:lstStyle/>
                    <a:p>
                      <a:pPr indent="0" lvl="0" marL="0" rtl="0" algn="l">
                        <a:lnSpc>
                          <a:spcPct val="115000"/>
                        </a:lnSpc>
                        <a:spcBef>
                          <a:spcPts val="0"/>
                        </a:spcBef>
                        <a:spcAft>
                          <a:spcPts val="1200"/>
                        </a:spcAft>
                        <a:buNone/>
                      </a:pPr>
                      <a:r>
                        <a:rPr lang="en" sz="1800">
                          <a:solidFill>
                            <a:schemeClr val="dk1"/>
                          </a:solidFill>
                          <a:latin typeface="Times New Roman"/>
                          <a:ea typeface="Times New Roman"/>
                          <a:cs typeface="Times New Roman"/>
                          <a:sym typeface="Times New Roman"/>
                        </a:rPr>
                        <a:t>TEAM NUMBER </a:t>
                      </a:r>
                      <a:endParaRPr sz="18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14</a:t>
                      </a:r>
                      <a:endParaRPr sz="18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632950">
                <a:tc>
                  <a:txBody>
                    <a:bodyPr/>
                    <a:lstStyle/>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B</a:t>
                      </a:r>
                      <a:r>
                        <a:rPr lang="en" sz="1800">
                          <a:solidFill>
                            <a:schemeClr val="dk1"/>
                          </a:solidFill>
                          <a:latin typeface="Times New Roman"/>
                          <a:ea typeface="Times New Roman"/>
                          <a:cs typeface="Times New Roman"/>
                          <a:sym typeface="Times New Roman"/>
                        </a:rPr>
                        <a:t>ATCH</a:t>
                      </a:r>
                      <a:endParaRPr sz="18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2022 2YA</a:t>
                      </a:r>
                      <a:endParaRPr sz="18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1012800">
                <a:tc>
                  <a:txBody>
                    <a:bodyPr/>
                    <a:lstStyle/>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MEMBERS</a:t>
                      </a:r>
                      <a:endParaRPr sz="18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2022SP93035 - VIBHA V</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2022SP93085 - JEFFREY RUJEN R</a:t>
                      </a:r>
                      <a:endParaRPr sz="18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1012800">
                <a:tc>
                  <a:txBody>
                    <a:bodyPr/>
                    <a:lstStyle/>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TOPIC</a:t>
                      </a:r>
                      <a:endParaRPr sz="18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CHURCH DATA MANAGEMENT</a:t>
                      </a:r>
                      <a:endParaRPr sz="18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Times New Roman"/>
                <a:ea typeface="Times New Roman"/>
                <a:cs typeface="Times New Roman"/>
                <a:sym typeface="Times New Roman"/>
              </a:rPr>
              <a:t>Introduction</a:t>
            </a:r>
            <a:endParaRPr b="1" sz="2200">
              <a:latin typeface="Times New Roman"/>
              <a:ea typeface="Times New Roman"/>
              <a:cs typeface="Times New Roman"/>
              <a:sym typeface="Times New Roman"/>
            </a:endParaRPr>
          </a:p>
        </p:txBody>
      </p:sp>
      <p:sp>
        <p:nvSpPr>
          <p:cNvPr id="66" name="Google Shape;66;p15"/>
          <p:cNvSpPr txBox="1"/>
          <p:nvPr>
            <p:ph idx="1" type="body"/>
          </p:nvPr>
        </p:nvSpPr>
        <p:spPr>
          <a:xfrm>
            <a:off x="185000" y="1519850"/>
            <a:ext cx="8520600" cy="34164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This application is a cross- platform application to manage the data of people attending the church.</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10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application allows users to register and login to the application to view and manage their data.</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1000"/>
              </a:spcBef>
              <a:spcAft>
                <a:spcPts val="0"/>
              </a:spcAft>
              <a:buNone/>
            </a:pPr>
            <a:r>
              <a:t/>
            </a:r>
            <a:endParaRPr>
              <a:solidFill>
                <a:schemeClr val="dk1"/>
              </a:solidFill>
              <a:latin typeface="Times New Roman"/>
              <a:ea typeface="Times New Roman"/>
              <a:cs typeface="Times New Roman"/>
              <a:sym typeface="Times New Roman"/>
            </a:endParaRPr>
          </a:p>
          <a:p>
            <a:pPr indent="0" lvl="0" marL="457200" rtl="0" algn="l">
              <a:spcBef>
                <a:spcPts val="1000"/>
              </a:spcBef>
              <a:spcAft>
                <a:spcPts val="1200"/>
              </a:spcAft>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166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Times New Roman"/>
                <a:ea typeface="Times New Roman"/>
                <a:cs typeface="Times New Roman"/>
                <a:sym typeface="Times New Roman"/>
              </a:rPr>
              <a:t>Architecture/Deisgn</a:t>
            </a:r>
            <a:endParaRPr b="1" sz="2200">
              <a:latin typeface="Times New Roman"/>
              <a:ea typeface="Times New Roman"/>
              <a:cs typeface="Times New Roman"/>
              <a:sym typeface="Times New Roman"/>
            </a:endParaRPr>
          </a:p>
        </p:txBody>
      </p:sp>
      <p:pic>
        <p:nvPicPr>
          <p:cNvPr id="72" name="Google Shape;72;p16"/>
          <p:cNvPicPr preferRelativeResize="0"/>
          <p:nvPr/>
        </p:nvPicPr>
        <p:blipFill>
          <a:blip r:embed="rId3">
            <a:alphaModFix/>
          </a:blip>
          <a:stretch>
            <a:fillRect/>
          </a:stretch>
        </p:blipFill>
        <p:spPr>
          <a:xfrm>
            <a:off x="1175575" y="967800"/>
            <a:ext cx="6792845" cy="382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128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Times New Roman"/>
                <a:ea typeface="Times New Roman"/>
                <a:cs typeface="Times New Roman"/>
                <a:sym typeface="Times New Roman"/>
              </a:rPr>
              <a:t>Architecture/Design</a:t>
            </a:r>
            <a:endParaRPr b="1" sz="2200">
              <a:latin typeface="Times New Roman"/>
              <a:ea typeface="Times New Roman"/>
              <a:cs typeface="Times New Roman"/>
              <a:sym typeface="Times New Roman"/>
            </a:endParaRPr>
          </a:p>
        </p:txBody>
      </p:sp>
      <p:pic>
        <p:nvPicPr>
          <p:cNvPr id="78" name="Google Shape;78;p17"/>
          <p:cNvPicPr preferRelativeResize="0"/>
          <p:nvPr/>
        </p:nvPicPr>
        <p:blipFill>
          <a:blip r:embed="rId3">
            <a:alphaModFix/>
          </a:blip>
          <a:stretch>
            <a:fillRect/>
          </a:stretch>
        </p:blipFill>
        <p:spPr>
          <a:xfrm rot="-5400000">
            <a:off x="7201425" y="2500725"/>
            <a:ext cx="2228135" cy="1171575"/>
          </a:xfrm>
          <a:prstGeom prst="rect">
            <a:avLst/>
          </a:prstGeom>
          <a:noFill/>
          <a:ln>
            <a:noFill/>
          </a:ln>
        </p:spPr>
      </p:pic>
      <p:pic>
        <p:nvPicPr>
          <p:cNvPr id="79" name="Google Shape;79;p17"/>
          <p:cNvPicPr preferRelativeResize="0"/>
          <p:nvPr/>
        </p:nvPicPr>
        <p:blipFill>
          <a:blip r:embed="rId4">
            <a:alphaModFix/>
          </a:blip>
          <a:stretch>
            <a:fillRect/>
          </a:stretch>
        </p:blipFill>
        <p:spPr>
          <a:xfrm rot="-5400000">
            <a:off x="4365863" y="2802713"/>
            <a:ext cx="3428400" cy="1028525"/>
          </a:xfrm>
          <a:prstGeom prst="rect">
            <a:avLst/>
          </a:prstGeom>
          <a:noFill/>
          <a:ln>
            <a:noFill/>
          </a:ln>
        </p:spPr>
      </p:pic>
      <p:sp>
        <p:nvSpPr>
          <p:cNvPr id="80" name="Google Shape;80;p17"/>
          <p:cNvSpPr/>
          <p:nvPr/>
        </p:nvSpPr>
        <p:spPr>
          <a:xfrm>
            <a:off x="2810975" y="2607600"/>
            <a:ext cx="1761000" cy="11022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 name="Google Shape;81;p17"/>
          <p:cNvSpPr txBox="1"/>
          <p:nvPr/>
        </p:nvSpPr>
        <p:spPr>
          <a:xfrm>
            <a:off x="2901425" y="2742750"/>
            <a:ext cx="1580100" cy="8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Impact"/>
                <a:ea typeface="Impact"/>
                <a:cs typeface="Impact"/>
                <a:sym typeface="Impact"/>
              </a:rPr>
              <a:t>REGISTER THROUGH THE UI</a:t>
            </a:r>
            <a:endParaRPr sz="1800">
              <a:solidFill>
                <a:schemeClr val="lt1"/>
              </a:solidFill>
              <a:latin typeface="Impact"/>
              <a:ea typeface="Impact"/>
              <a:cs typeface="Impact"/>
              <a:sym typeface="Impact"/>
            </a:endParaRPr>
          </a:p>
        </p:txBody>
      </p:sp>
      <p:sp>
        <p:nvSpPr>
          <p:cNvPr id="82" name="Google Shape;82;p17"/>
          <p:cNvSpPr/>
          <p:nvPr/>
        </p:nvSpPr>
        <p:spPr>
          <a:xfrm>
            <a:off x="2810988" y="1212663"/>
            <a:ext cx="1761000" cy="11022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 name="Google Shape;83;p17"/>
          <p:cNvSpPr txBox="1"/>
          <p:nvPr/>
        </p:nvSpPr>
        <p:spPr>
          <a:xfrm>
            <a:off x="2901438" y="1347813"/>
            <a:ext cx="1580100" cy="8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Impact"/>
                <a:ea typeface="Impact"/>
                <a:cs typeface="Impact"/>
                <a:sym typeface="Impact"/>
              </a:rPr>
              <a:t>LOGIN</a:t>
            </a:r>
            <a:r>
              <a:rPr lang="en" sz="1800">
                <a:solidFill>
                  <a:schemeClr val="lt1"/>
                </a:solidFill>
                <a:latin typeface="Impact"/>
                <a:ea typeface="Impact"/>
                <a:cs typeface="Impact"/>
                <a:sym typeface="Impact"/>
              </a:rPr>
              <a:t> THROUGH THE UI</a:t>
            </a:r>
            <a:endParaRPr sz="1800">
              <a:solidFill>
                <a:schemeClr val="lt1"/>
              </a:solidFill>
              <a:latin typeface="Impact"/>
              <a:ea typeface="Impact"/>
              <a:cs typeface="Impact"/>
              <a:sym typeface="Impact"/>
            </a:endParaRPr>
          </a:p>
        </p:txBody>
      </p:sp>
      <p:pic>
        <p:nvPicPr>
          <p:cNvPr id="84" name="Google Shape;84;p17"/>
          <p:cNvPicPr preferRelativeResize="0"/>
          <p:nvPr/>
        </p:nvPicPr>
        <p:blipFill>
          <a:blip r:embed="rId5">
            <a:alphaModFix/>
          </a:blip>
          <a:stretch>
            <a:fillRect/>
          </a:stretch>
        </p:blipFill>
        <p:spPr>
          <a:xfrm>
            <a:off x="125850" y="2314867"/>
            <a:ext cx="2298150" cy="1543283"/>
          </a:xfrm>
          <a:prstGeom prst="rect">
            <a:avLst/>
          </a:prstGeom>
          <a:noFill/>
          <a:ln>
            <a:noFill/>
          </a:ln>
        </p:spPr>
      </p:pic>
      <p:cxnSp>
        <p:nvCxnSpPr>
          <p:cNvPr id="85" name="Google Shape;85;p17"/>
          <p:cNvCxnSpPr>
            <a:endCxn id="82" idx="1"/>
          </p:cNvCxnSpPr>
          <p:nvPr/>
        </p:nvCxnSpPr>
        <p:spPr>
          <a:xfrm flipH="1" rot="10800000">
            <a:off x="2423988" y="1763763"/>
            <a:ext cx="387000" cy="829200"/>
          </a:xfrm>
          <a:prstGeom prst="straightConnector1">
            <a:avLst/>
          </a:prstGeom>
          <a:noFill/>
          <a:ln cap="flat" cmpd="sng" w="38100">
            <a:solidFill>
              <a:schemeClr val="dk1"/>
            </a:solidFill>
            <a:prstDash val="solid"/>
            <a:round/>
            <a:headEnd len="med" w="med" type="none"/>
            <a:tailEnd len="med" w="med" type="triangle"/>
          </a:ln>
        </p:spPr>
      </p:cxnSp>
      <p:cxnSp>
        <p:nvCxnSpPr>
          <p:cNvPr id="86" name="Google Shape;86;p17"/>
          <p:cNvCxnSpPr>
            <a:stCxn id="84" idx="3"/>
          </p:cNvCxnSpPr>
          <p:nvPr/>
        </p:nvCxnSpPr>
        <p:spPr>
          <a:xfrm flipH="1" rot="10800000">
            <a:off x="2424000" y="3070609"/>
            <a:ext cx="384300" cy="15900"/>
          </a:xfrm>
          <a:prstGeom prst="straightConnector1">
            <a:avLst/>
          </a:prstGeom>
          <a:noFill/>
          <a:ln cap="flat" cmpd="sng" w="38100">
            <a:solidFill>
              <a:schemeClr val="dk1"/>
            </a:solidFill>
            <a:prstDash val="solid"/>
            <a:round/>
            <a:headEnd len="med" w="med" type="none"/>
            <a:tailEnd len="med" w="med" type="triangle"/>
          </a:ln>
        </p:spPr>
      </p:cxnSp>
      <p:cxnSp>
        <p:nvCxnSpPr>
          <p:cNvPr id="87" name="Google Shape;87;p17"/>
          <p:cNvCxnSpPr>
            <a:endCxn id="88" idx="1"/>
          </p:cNvCxnSpPr>
          <p:nvPr/>
        </p:nvCxnSpPr>
        <p:spPr>
          <a:xfrm>
            <a:off x="2398600" y="3644375"/>
            <a:ext cx="468000" cy="819900"/>
          </a:xfrm>
          <a:prstGeom prst="straightConnector1">
            <a:avLst/>
          </a:prstGeom>
          <a:noFill/>
          <a:ln cap="flat" cmpd="sng" w="38100">
            <a:solidFill>
              <a:schemeClr val="dk1"/>
            </a:solidFill>
            <a:prstDash val="solid"/>
            <a:round/>
            <a:headEnd len="med" w="med" type="none"/>
            <a:tailEnd len="med" w="med" type="triangle"/>
          </a:ln>
        </p:spPr>
      </p:cxnSp>
      <p:cxnSp>
        <p:nvCxnSpPr>
          <p:cNvPr id="89" name="Google Shape;89;p17"/>
          <p:cNvCxnSpPr/>
          <p:nvPr/>
        </p:nvCxnSpPr>
        <p:spPr>
          <a:xfrm flipH="1" rot="10800000">
            <a:off x="4580788" y="1908763"/>
            <a:ext cx="490800" cy="1200"/>
          </a:xfrm>
          <a:prstGeom prst="straightConnector1">
            <a:avLst/>
          </a:prstGeom>
          <a:noFill/>
          <a:ln cap="flat" cmpd="sng" w="38100">
            <a:solidFill>
              <a:schemeClr val="dk1"/>
            </a:solidFill>
            <a:prstDash val="solid"/>
            <a:round/>
            <a:headEnd len="med" w="med" type="none"/>
            <a:tailEnd len="med" w="med" type="triangle"/>
          </a:ln>
        </p:spPr>
      </p:cxnSp>
      <p:cxnSp>
        <p:nvCxnSpPr>
          <p:cNvPr id="90" name="Google Shape;90;p17"/>
          <p:cNvCxnSpPr>
            <a:endCxn id="91" idx="1"/>
          </p:cNvCxnSpPr>
          <p:nvPr/>
        </p:nvCxnSpPr>
        <p:spPr>
          <a:xfrm>
            <a:off x="4574725" y="3103900"/>
            <a:ext cx="471600" cy="4200"/>
          </a:xfrm>
          <a:prstGeom prst="straightConnector1">
            <a:avLst/>
          </a:prstGeom>
          <a:noFill/>
          <a:ln cap="flat" cmpd="sng" w="38100">
            <a:solidFill>
              <a:schemeClr val="dk1"/>
            </a:solidFill>
            <a:prstDash val="solid"/>
            <a:round/>
            <a:headEnd len="med" w="med" type="none"/>
            <a:tailEnd len="med" w="med" type="triangle"/>
          </a:ln>
        </p:spPr>
      </p:cxnSp>
      <p:cxnSp>
        <p:nvCxnSpPr>
          <p:cNvPr id="92" name="Google Shape;92;p17"/>
          <p:cNvCxnSpPr>
            <a:stCxn id="88" idx="3"/>
          </p:cNvCxnSpPr>
          <p:nvPr/>
        </p:nvCxnSpPr>
        <p:spPr>
          <a:xfrm>
            <a:off x="4516213" y="4464387"/>
            <a:ext cx="530100" cy="3300"/>
          </a:xfrm>
          <a:prstGeom prst="straightConnector1">
            <a:avLst/>
          </a:prstGeom>
          <a:noFill/>
          <a:ln cap="flat" cmpd="sng" w="38100">
            <a:solidFill>
              <a:schemeClr val="dk1"/>
            </a:solidFill>
            <a:prstDash val="solid"/>
            <a:round/>
            <a:headEnd len="med" w="med" type="none"/>
            <a:tailEnd len="med" w="med" type="triangle"/>
          </a:ln>
        </p:spPr>
      </p:cxnSp>
      <p:cxnSp>
        <p:nvCxnSpPr>
          <p:cNvPr id="93" name="Google Shape;93;p17"/>
          <p:cNvCxnSpPr/>
          <p:nvPr/>
        </p:nvCxnSpPr>
        <p:spPr>
          <a:xfrm flipH="1" rot="10800000">
            <a:off x="6945488" y="2491663"/>
            <a:ext cx="784200" cy="14100"/>
          </a:xfrm>
          <a:prstGeom prst="straightConnector1">
            <a:avLst/>
          </a:prstGeom>
          <a:noFill/>
          <a:ln cap="flat" cmpd="sng" w="38100">
            <a:solidFill>
              <a:schemeClr val="dk1"/>
            </a:solidFill>
            <a:prstDash val="solid"/>
            <a:round/>
            <a:headEnd len="med" w="med" type="none"/>
            <a:tailEnd len="med" w="med" type="triangle"/>
          </a:ln>
        </p:spPr>
      </p:cxnSp>
      <p:cxnSp>
        <p:nvCxnSpPr>
          <p:cNvPr id="94" name="Google Shape;94;p17"/>
          <p:cNvCxnSpPr/>
          <p:nvPr/>
        </p:nvCxnSpPr>
        <p:spPr>
          <a:xfrm flipH="1">
            <a:off x="6945488" y="3239488"/>
            <a:ext cx="784200" cy="14100"/>
          </a:xfrm>
          <a:prstGeom prst="straightConnector1">
            <a:avLst/>
          </a:prstGeom>
          <a:noFill/>
          <a:ln cap="flat" cmpd="sng" w="38100">
            <a:solidFill>
              <a:schemeClr val="dk1"/>
            </a:solidFill>
            <a:prstDash val="solid"/>
            <a:round/>
            <a:headEnd len="med" w="med" type="none"/>
            <a:tailEnd len="med" w="med" type="triangle"/>
          </a:ln>
        </p:spPr>
      </p:cxnSp>
      <p:pic>
        <p:nvPicPr>
          <p:cNvPr id="95" name="Google Shape;95;p17"/>
          <p:cNvPicPr preferRelativeResize="0"/>
          <p:nvPr/>
        </p:nvPicPr>
        <p:blipFill>
          <a:blip r:embed="rId6">
            <a:alphaModFix/>
          </a:blip>
          <a:stretch>
            <a:fillRect/>
          </a:stretch>
        </p:blipFill>
        <p:spPr>
          <a:xfrm>
            <a:off x="2901450" y="3992750"/>
            <a:ext cx="1663800" cy="831900"/>
          </a:xfrm>
          <a:prstGeom prst="rect">
            <a:avLst/>
          </a:prstGeom>
          <a:noFill/>
          <a:ln>
            <a:noFill/>
          </a:ln>
        </p:spPr>
      </p:pic>
      <p:sp>
        <p:nvSpPr>
          <p:cNvPr id="91" name="Google Shape;91;p17"/>
          <p:cNvSpPr/>
          <p:nvPr/>
        </p:nvSpPr>
        <p:spPr>
          <a:xfrm>
            <a:off x="5046325" y="1072600"/>
            <a:ext cx="1899300" cy="407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96" name="Google Shape;96;p17"/>
          <p:cNvPicPr preferRelativeResize="0"/>
          <p:nvPr/>
        </p:nvPicPr>
        <p:blipFill>
          <a:blip r:embed="rId7">
            <a:alphaModFix/>
          </a:blip>
          <a:stretch>
            <a:fillRect/>
          </a:stretch>
        </p:blipFill>
        <p:spPr>
          <a:xfrm rot="-5400000">
            <a:off x="4680758" y="3456788"/>
            <a:ext cx="2528700" cy="758625"/>
          </a:xfrm>
          <a:prstGeom prst="rect">
            <a:avLst/>
          </a:prstGeom>
          <a:noFill/>
          <a:ln>
            <a:noFill/>
          </a:ln>
        </p:spPr>
      </p:pic>
      <p:pic>
        <p:nvPicPr>
          <p:cNvPr id="97" name="Google Shape;97;p17"/>
          <p:cNvPicPr preferRelativeResize="0"/>
          <p:nvPr/>
        </p:nvPicPr>
        <p:blipFill>
          <a:blip r:embed="rId8">
            <a:alphaModFix/>
          </a:blip>
          <a:stretch>
            <a:fillRect/>
          </a:stretch>
        </p:blipFill>
        <p:spPr>
          <a:xfrm rot="-5400000">
            <a:off x="5390024" y="1364801"/>
            <a:ext cx="1211900" cy="1089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261025" y="140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Times New Roman"/>
                <a:ea typeface="Times New Roman"/>
                <a:cs typeface="Times New Roman"/>
                <a:sym typeface="Times New Roman"/>
              </a:rPr>
              <a:t>Point of interest</a:t>
            </a:r>
            <a:endParaRPr b="1" sz="2200">
              <a:latin typeface="Times New Roman"/>
              <a:ea typeface="Times New Roman"/>
              <a:cs typeface="Times New Roman"/>
              <a:sym typeface="Times New Roman"/>
            </a:endParaRPr>
          </a:p>
        </p:txBody>
      </p:sp>
      <p:sp>
        <p:nvSpPr>
          <p:cNvPr id="103" name="Google Shape;103;p18"/>
          <p:cNvSpPr txBox="1"/>
          <p:nvPr>
            <p:ph idx="1" type="body"/>
          </p:nvPr>
        </p:nvSpPr>
        <p:spPr>
          <a:xfrm>
            <a:off x="234600" y="949775"/>
            <a:ext cx="8674800" cy="37842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n">
                <a:solidFill>
                  <a:schemeClr val="dk1"/>
                </a:solidFill>
                <a:latin typeface="Times New Roman"/>
                <a:ea typeface="Times New Roman"/>
                <a:cs typeface="Times New Roman"/>
                <a:sym typeface="Times New Roman"/>
              </a:rPr>
              <a:t>The aim is to create a highly customized application for the management of church attenders’ data. Using this data the pastor and leaders in the church would be able to help, assist and guide the members to grow in their life in a holistic way.</a:t>
            </a:r>
            <a:br>
              <a:rPr lang="en">
                <a:solidFill>
                  <a:schemeClr val="dk1"/>
                </a:solidFill>
                <a:latin typeface="Times New Roman"/>
                <a:ea typeface="Times New Roman"/>
                <a:cs typeface="Times New Roman"/>
                <a:sym typeface="Times New Roman"/>
              </a:rPr>
            </a:br>
            <a:r>
              <a:rPr lang="en">
                <a:solidFill>
                  <a:schemeClr val="dk1"/>
                </a:solidFill>
                <a:latin typeface="Times New Roman"/>
                <a:ea typeface="Times New Roman"/>
                <a:cs typeface="Times New Roman"/>
                <a:sym typeface="Times New Roman"/>
              </a:rPr>
              <a:t>The design has multiple access levels as there are different levels and types of users and leaders who work with different levels and amounts of data.</a:t>
            </a:r>
            <a:br>
              <a:rPr lang="en">
                <a:solidFill>
                  <a:schemeClr val="dk1"/>
                </a:solidFill>
                <a:latin typeface="Times New Roman"/>
                <a:ea typeface="Times New Roman"/>
                <a:cs typeface="Times New Roman"/>
                <a:sym typeface="Times New Roman"/>
              </a:rPr>
            </a:br>
            <a:r>
              <a:rPr lang="en">
                <a:solidFill>
                  <a:schemeClr val="dk1"/>
                </a:solidFill>
                <a:latin typeface="Times New Roman"/>
                <a:ea typeface="Times New Roman"/>
                <a:cs typeface="Times New Roman"/>
                <a:sym typeface="Times New Roman"/>
              </a:rPr>
              <a:t>This is just a small beginning to a big project which will keep evolving and growing with time.</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a:latin typeface="Times New Roman"/>
                <a:ea typeface="Times New Roman"/>
                <a:cs typeface="Times New Roman"/>
                <a:sym typeface="Times New Roman"/>
              </a:rPr>
              <a:t>Register</a:t>
            </a:r>
            <a:endParaRPr b="1" sz="2200">
              <a:latin typeface="Times New Roman"/>
              <a:ea typeface="Times New Roman"/>
              <a:cs typeface="Times New Roman"/>
              <a:sym typeface="Times New Roman"/>
            </a:endParaRPr>
          </a:p>
        </p:txBody>
      </p:sp>
      <p:pic>
        <p:nvPicPr>
          <p:cNvPr id="109" name="Google Shape;109;p19"/>
          <p:cNvPicPr preferRelativeResize="0"/>
          <p:nvPr/>
        </p:nvPicPr>
        <p:blipFill rotWithShape="1">
          <a:blip r:embed="rId3">
            <a:alphaModFix/>
          </a:blip>
          <a:srcRect b="0" l="0" r="0" t="8717"/>
          <a:stretch/>
        </p:blipFill>
        <p:spPr>
          <a:xfrm>
            <a:off x="2844099" y="1152475"/>
            <a:ext cx="5988209" cy="341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Times New Roman"/>
                <a:ea typeface="Times New Roman"/>
                <a:cs typeface="Times New Roman"/>
                <a:sym typeface="Times New Roman"/>
              </a:rPr>
              <a:t>Login</a:t>
            </a:r>
            <a:endParaRPr sz="2200">
              <a:latin typeface="Times New Roman"/>
              <a:ea typeface="Times New Roman"/>
              <a:cs typeface="Times New Roman"/>
              <a:sym typeface="Times New Roman"/>
            </a:endParaRPr>
          </a:p>
        </p:txBody>
      </p:sp>
      <p:pic>
        <p:nvPicPr>
          <p:cNvPr id="115" name="Google Shape;115;p20"/>
          <p:cNvPicPr preferRelativeResize="0"/>
          <p:nvPr/>
        </p:nvPicPr>
        <p:blipFill rotWithShape="1">
          <a:blip r:embed="rId3">
            <a:alphaModFix/>
          </a:blip>
          <a:srcRect b="0" l="0" r="0" t="8500"/>
          <a:stretch/>
        </p:blipFill>
        <p:spPr>
          <a:xfrm>
            <a:off x="2858322" y="1152475"/>
            <a:ext cx="5973980"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Profile</a:t>
            </a:r>
            <a:endParaRPr>
              <a:latin typeface="Times New Roman"/>
              <a:ea typeface="Times New Roman"/>
              <a:cs typeface="Times New Roman"/>
              <a:sym typeface="Times New Roman"/>
            </a:endParaRPr>
          </a:p>
        </p:txBody>
      </p:sp>
      <p:pic>
        <p:nvPicPr>
          <p:cNvPr id="121" name="Google Shape;121;p21"/>
          <p:cNvPicPr preferRelativeResize="0"/>
          <p:nvPr/>
        </p:nvPicPr>
        <p:blipFill rotWithShape="1">
          <a:blip r:embed="rId3">
            <a:alphaModFix/>
          </a:blip>
          <a:srcRect b="0" l="0" r="0" t="8650"/>
          <a:stretch/>
        </p:blipFill>
        <p:spPr>
          <a:xfrm>
            <a:off x="2848309" y="1152475"/>
            <a:ext cx="5983990" cy="341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