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Canva Sans" panose="020B0503030501040103" pitchFamily="34" charset="0"/>
      <p:regular r:id="rId11"/>
    </p:embeddedFont>
    <p:embeddedFont>
      <p:font typeface="Canva Sans Bold" panose="020B0803030501040103" pitchFamily="34" charset="0"/>
      <p:regular r:id="rId12"/>
      <p:bold r:id="rId13"/>
    </p:embeddedFont>
    <p:embeddedFont>
      <p:font typeface="HK Grotesk Bold" pitchFamily="2" charset="77"/>
      <p:regular r:id="rId14"/>
      <p:bold r:id="rId15"/>
    </p:embeddedFont>
    <p:embeddedFont>
      <p:font typeface="HK Grotesk Medium" pitchFamily="2" charset="77"/>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4640" autoAdjust="0"/>
  </p:normalViewPr>
  <p:slideViewPr>
    <p:cSldViewPr>
      <p:cViewPr varScale="1">
        <p:scale>
          <a:sx n="77" d="100"/>
          <a:sy n="77" d="100"/>
        </p:scale>
        <p:origin x="68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5666260" y="-2469633"/>
            <a:ext cx="16012640" cy="16012640"/>
          </a:xfrm>
          <a:custGeom>
            <a:avLst/>
            <a:gdLst/>
            <a:ahLst/>
            <a:cxnLst/>
            <a:rect l="l" t="t" r="r" b="b"/>
            <a:pathLst>
              <a:path w="16012640" h="16012640">
                <a:moveTo>
                  <a:pt x="0" y="0"/>
                </a:moveTo>
                <a:lnTo>
                  <a:pt x="16012640" y="0"/>
                </a:lnTo>
                <a:lnTo>
                  <a:pt x="16012640" y="16012640"/>
                </a:lnTo>
                <a:lnTo>
                  <a:pt x="0" y="160126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7314" y="3849718"/>
            <a:ext cx="9520406" cy="2587564"/>
            <a:chOff x="0" y="0"/>
            <a:chExt cx="12693874" cy="3450086"/>
          </a:xfrm>
        </p:grpSpPr>
        <p:sp>
          <p:nvSpPr>
            <p:cNvPr id="4" name="TextBox 4"/>
            <p:cNvSpPr txBox="1"/>
            <p:nvPr/>
          </p:nvSpPr>
          <p:spPr>
            <a:xfrm>
              <a:off x="0" y="219075"/>
              <a:ext cx="12693874" cy="2219330"/>
            </a:xfrm>
            <a:prstGeom prst="rect">
              <a:avLst/>
            </a:prstGeom>
          </p:spPr>
          <p:txBody>
            <a:bodyPr lIns="0" tIns="0" rIns="0" bIns="0" rtlCol="0" anchor="t">
              <a:spAutoFit/>
            </a:bodyPr>
            <a:lstStyle/>
            <a:p>
              <a:pPr>
                <a:lnSpc>
                  <a:spcPts val="12000"/>
                </a:lnSpc>
              </a:pPr>
              <a:r>
                <a:rPr lang="en-US" sz="12000">
                  <a:solidFill>
                    <a:srgbClr val="F4F6FC"/>
                  </a:solidFill>
                  <a:latin typeface="HK Grotesk Bold"/>
                </a:rPr>
                <a:t>AutoScrum</a:t>
              </a:r>
            </a:p>
          </p:txBody>
        </p:sp>
        <p:sp>
          <p:nvSpPr>
            <p:cNvPr id="5" name="TextBox 5"/>
            <p:cNvSpPr txBox="1"/>
            <p:nvPr/>
          </p:nvSpPr>
          <p:spPr>
            <a:xfrm>
              <a:off x="0" y="2773811"/>
              <a:ext cx="10027973" cy="676275"/>
            </a:xfrm>
            <a:prstGeom prst="rect">
              <a:avLst/>
            </a:prstGeom>
          </p:spPr>
          <p:txBody>
            <a:bodyPr lIns="0" tIns="0" rIns="0" bIns="0" rtlCol="0" anchor="t">
              <a:spAutoFit/>
            </a:bodyPr>
            <a:lstStyle/>
            <a:p>
              <a:pPr>
                <a:lnSpc>
                  <a:spcPts val="4200"/>
                </a:lnSpc>
              </a:pPr>
              <a:r>
                <a:rPr lang="en-US" sz="3000">
                  <a:solidFill>
                    <a:srgbClr val="F4F6FC"/>
                  </a:solidFill>
                  <a:latin typeface="HK Grotesk Medium"/>
                </a:rPr>
                <a:t>Automating project tracking....</a:t>
              </a:r>
            </a:p>
          </p:txBody>
        </p:sp>
      </p:grpSp>
      <p:sp>
        <p:nvSpPr>
          <p:cNvPr id="6" name="Freeform 6"/>
          <p:cNvSpPr/>
          <p:nvPr/>
        </p:nvSpPr>
        <p:spPr>
          <a:xfrm>
            <a:off x="11356110" y="8811102"/>
            <a:ext cx="2725212" cy="538229"/>
          </a:xfrm>
          <a:custGeom>
            <a:avLst/>
            <a:gdLst/>
            <a:ahLst/>
            <a:cxnLst/>
            <a:rect l="l" t="t" r="r" b="b"/>
            <a:pathLst>
              <a:path w="2725212" h="538229">
                <a:moveTo>
                  <a:pt x="0" y="0"/>
                </a:moveTo>
                <a:lnTo>
                  <a:pt x="2725212" y="0"/>
                </a:lnTo>
                <a:lnTo>
                  <a:pt x="2725212" y="538230"/>
                </a:lnTo>
                <a:lnTo>
                  <a:pt x="0" y="538230"/>
                </a:lnTo>
                <a:lnTo>
                  <a:pt x="0" y="0"/>
                </a:lnTo>
                <a:close/>
              </a:path>
            </a:pathLst>
          </a:custGeom>
          <a:blipFill>
            <a:blip r:embed="rId4"/>
            <a:stretch>
              <a:fillRect/>
            </a:stretch>
          </a:blipFill>
        </p:spPr>
      </p:sp>
      <p:sp>
        <p:nvSpPr>
          <p:cNvPr id="7" name="Freeform 7"/>
          <p:cNvSpPr/>
          <p:nvPr/>
        </p:nvSpPr>
        <p:spPr>
          <a:xfrm rot="481432">
            <a:off x="9849560" y="806750"/>
            <a:ext cx="6668620" cy="7868578"/>
          </a:xfrm>
          <a:custGeom>
            <a:avLst/>
            <a:gdLst/>
            <a:ahLst/>
            <a:cxnLst/>
            <a:rect l="l" t="t" r="r" b="b"/>
            <a:pathLst>
              <a:path w="6668620" h="7868578">
                <a:moveTo>
                  <a:pt x="0" y="0"/>
                </a:moveTo>
                <a:lnTo>
                  <a:pt x="6668619" y="0"/>
                </a:lnTo>
                <a:lnTo>
                  <a:pt x="6668619" y="7868578"/>
                </a:lnTo>
                <a:lnTo>
                  <a:pt x="0" y="7868578"/>
                </a:lnTo>
                <a:lnTo>
                  <a:pt x="0" y="0"/>
                </a:lnTo>
                <a:close/>
              </a:path>
            </a:pathLst>
          </a:custGeom>
          <a:blipFill>
            <a:blip r:embed="rId5"/>
            <a:stretch>
              <a:fillRect/>
            </a:stretch>
          </a:blipFill>
        </p:spPr>
      </p:sp>
      <p:sp>
        <p:nvSpPr>
          <p:cNvPr id="8" name="TextBox 8"/>
          <p:cNvSpPr txBox="1"/>
          <p:nvPr/>
        </p:nvSpPr>
        <p:spPr>
          <a:xfrm>
            <a:off x="925349" y="9417643"/>
            <a:ext cx="12747231" cy="395664"/>
          </a:xfrm>
          <a:prstGeom prst="rect">
            <a:avLst/>
          </a:prstGeom>
        </p:spPr>
        <p:txBody>
          <a:bodyPr lIns="0" tIns="0" rIns="0" bIns="0" rtlCol="0" anchor="t">
            <a:spAutoFit/>
          </a:bodyPr>
          <a:lstStyle/>
          <a:p>
            <a:pPr>
              <a:lnSpc>
                <a:spcPts val="3197"/>
              </a:lnSpc>
            </a:pPr>
            <a:r>
              <a:rPr lang="en-US" sz="2283">
                <a:solidFill>
                  <a:srgbClr val="F4F6FC"/>
                </a:solidFill>
                <a:latin typeface="HK Grotesk Medium"/>
              </a:rPr>
              <a:t>Tushar Gahlot (2022SP93008) | Abhishek V Tatachar(2022SP93018) | M. Siddharth (2022SP93026)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4F6FC"/>
            </a:solidFill>
          </p:spPr>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123950" y="4751670"/>
            <a:ext cx="246171" cy="246171"/>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AE8FF"/>
            </a:solidFill>
          </p:spPr>
        </p:sp>
      </p:grpSp>
      <p:grpSp>
        <p:nvGrpSpPr>
          <p:cNvPr id="7" name="Group 7"/>
          <p:cNvGrpSpPr/>
          <p:nvPr/>
        </p:nvGrpSpPr>
        <p:grpSpPr>
          <a:xfrm>
            <a:off x="1123950" y="5768940"/>
            <a:ext cx="246171" cy="246171"/>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AE8FF"/>
            </a:solidFill>
          </p:spPr>
        </p:sp>
      </p:grpSp>
      <p:grpSp>
        <p:nvGrpSpPr>
          <p:cNvPr id="9" name="Group 9"/>
          <p:cNvGrpSpPr/>
          <p:nvPr/>
        </p:nvGrpSpPr>
        <p:grpSpPr>
          <a:xfrm>
            <a:off x="1123950" y="7234310"/>
            <a:ext cx="246171" cy="246171"/>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AE8FF"/>
            </a:solidFill>
          </p:spPr>
        </p:sp>
      </p:grpSp>
      <p:grpSp>
        <p:nvGrpSpPr>
          <p:cNvPr id="11" name="Group 11"/>
          <p:cNvGrpSpPr/>
          <p:nvPr/>
        </p:nvGrpSpPr>
        <p:grpSpPr>
          <a:xfrm>
            <a:off x="1538704" y="4695685"/>
            <a:ext cx="6651965" cy="2847951"/>
            <a:chOff x="0" y="0"/>
            <a:chExt cx="8869286" cy="3797268"/>
          </a:xfrm>
        </p:grpSpPr>
        <p:sp>
          <p:nvSpPr>
            <p:cNvPr id="12" name="TextBox 12"/>
            <p:cNvSpPr txBox="1"/>
            <p:nvPr/>
          </p:nvSpPr>
          <p:spPr>
            <a:xfrm>
              <a:off x="0" y="-47625"/>
              <a:ext cx="8869286" cy="526161"/>
            </a:xfrm>
            <a:prstGeom prst="rect">
              <a:avLst/>
            </a:prstGeom>
          </p:spPr>
          <p:txBody>
            <a:bodyPr lIns="0" tIns="0" rIns="0" bIns="0" rtlCol="0" anchor="t">
              <a:spAutoFit/>
            </a:bodyPr>
            <a:lstStyle/>
            <a:p>
              <a:pPr>
                <a:lnSpc>
                  <a:spcPts val="3318"/>
                </a:lnSpc>
              </a:pPr>
              <a:r>
                <a:rPr lang="en-US" sz="2370">
                  <a:solidFill>
                    <a:srgbClr val="F4F6FC"/>
                  </a:solidFill>
                  <a:latin typeface="HK Grotesk Medium"/>
                </a:rPr>
                <a:t>Teams gather around (or calls) for stand-ups.</a:t>
              </a:r>
            </a:p>
          </p:txBody>
        </p:sp>
        <p:sp>
          <p:nvSpPr>
            <p:cNvPr id="13" name="TextBox 13"/>
            <p:cNvSpPr txBox="1"/>
            <p:nvPr/>
          </p:nvSpPr>
          <p:spPr>
            <a:xfrm>
              <a:off x="0" y="1309769"/>
              <a:ext cx="8869286" cy="1083945"/>
            </a:xfrm>
            <a:prstGeom prst="rect">
              <a:avLst/>
            </a:prstGeom>
          </p:spPr>
          <p:txBody>
            <a:bodyPr lIns="0" tIns="0" rIns="0" bIns="0" rtlCol="0" anchor="t">
              <a:spAutoFit/>
            </a:bodyPr>
            <a:lstStyle/>
            <a:p>
              <a:pPr>
                <a:lnSpc>
                  <a:spcPts val="3359"/>
                </a:lnSpc>
              </a:pPr>
              <a:r>
                <a:rPr lang="en-US" sz="2400">
                  <a:solidFill>
                    <a:srgbClr val="F4F6FC"/>
                  </a:solidFill>
                  <a:latin typeface="HK Grotesk Medium"/>
                </a:rPr>
                <a:t>PO or the SM manually create, update and assign issues to the users.</a:t>
              </a:r>
            </a:p>
          </p:txBody>
        </p:sp>
        <p:sp>
          <p:nvSpPr>
            <p:cNvPr id="14" name="TextBox 14"/>
            <p:cNvSpPr txBox="1"/>
            <p:nvPr/>
          </p:nvSpPr>
          <p:spPr>
            <a:xfrm>
              <a:off x="0" y="3272123"/>
              <a:ext cx="8869286" cy="525145"/>
            </a:xfrm>
            <a:prstGeom prst="rect">
              <a:avLst/>
            </a:prstGeom>
          </p:spPr>
          <p:txBody>
            <a:bodyPr lIns="0" tIns="0" rIns="0" bIns="0" rtlCol="0" anchor="t">
              <a:spAutoFit/>
            </a:bodyPr>
            <a:lstStyle/>
            <a:p>
              <a:pPr>
                <a:lnSpc>
                  <a:spcPts val="3359"/>
                </a:lnSpc>
              </a:pPr>
              <a:r>
                <a:rPr lang="en-US" sz="2400">
                  <a:solidFill>
                    <a:srgbClr val="F4F6FC"/>
                  </a:solidFill>
                  <a:latin typeface="HK Grotesk Medium"/>
                </a:rPr>
                <a:t>Time consuming redundant processes.</a:t>
              </a:r>
            </a:p>
          </p:txBody>
        </p:sp>
      </p:grpSp>
      <p:grpSp>
        <p:nvGrpSpPr>
          <p:cNvPr id="15" name="Group 15"/>
          <p:cNvGrpSpPr/>
          <p:nvPr/>
        </p:nvGrpSpPr>
        <p:grpSpPr>
          <a:xfrm>
            <a:off x="10135016" y="4751670"/>
            <a:ext cx="246171" cy="246171"/>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2229D"/>
            </a:solidFill>
          </p:spPr>
        </p:sp>
      </p:grpSp>
      <p:grpSp>
        <p:nvGrpSpPr>
          <p:cNvPr id="17" name="Group 17"/>
          <p:cNvGrpSpPr/>
          <p:nvPr/>
        </p:nvGrpSpPr>
        <p:grpSpPr>
          <a:xfrm>
            <a:off x="10135016" y="6006100"/>
            <a:ext cx="246171" cy="246171"/>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2229D"/>
            </a:solidFill>
          </p:spPr>
        </p:sp>
      </p:grpSp>
      <p:grpSp>
        <p:nvGrpSpPr>
          <p:cNvPr id="19" name="Group 19"/>
          <p:cNvGrpSpPr/>
          <p:nvPr/>
        </p:nvGrpSpPr>
        <p:grpSpPr>
          <a:xfrm>
            <a:off x="10135016" y="7904750"/>
            <a:ext cx="246171" cy="246171"/>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2229D"/>
            </a:solidFill>
          </p:spPr>
        </p:sp>
      </p:grpSp>
      <p:grpSp>
        <p:nvGrpSpPr>
          <p:cNvPr id="21" name="Group 21"/>
          <p:cNvGrpSpPr/>
          <p:nvPr/>
        </p:nvGrpSpPr>
        <p:grpSpPr>
          <a:xfrm>
            <a:off x="10549770" y="4695685"/>
            <a:ext cx="6651965" cy="4926000"/>
            <a:chOff x="0" y="0"/>
            <a:chExt cx="8869286" cy="6568000"/>
          </a:xfrm>
        </p:grpSpPr>
        <p:sp>
          <p:nvSpPr>
            <p:cNvPr id="22" name="TextBox 22"/>
            <p:cNvSpPr txBox="1"/>
            <p:nvPr/>
          </p:nvSpPr>
          <p:spPr>
            <a:xfrm>
              <a:off x="0" y="-47625"/>
              <a:ext cx="8869286" cy="1083945"/>
            </a:xfrm>
            <a:prstGeom prst="rect">
              <a:avLst/>
            </a:prstGeom>
          </p:spPr>
          <p:txBody>
            <a:bodyPr lIns="0" tIns="0" rIns="0" bIns="0" rtlCol="0" anchor="t">
              <a:spAutoFit/>
            </a:bodyPr>
            <a:lstStyle/>
            <a:p>
              <a:pPr>
                <a:lnSpc>
                  <a:spcPts val="3359"/>
                </a:lnSpc>
              </a:pPr>
              <a:r>
                <a:rPr lang="en-US" sz="2400">
                  <a:solidFill>
                    <a:srgbClr val="050A30"/>
                  </a:solidFill>
                  <a:latin typeface="HK Grotesk Medium"/>
                </a:rPr>
                <a:t>GenAI power AI Agent to handle menial tasks of a scrum master.</a:t>
              </a:r>
            </a:p>
          </p:txBody>
        </p:sp>
        <p:sp>
          <p:nvSpPr>
            <p:cNvPr id="23" name="TextBox 23"/>
            <p:cNvSpPr txBox="1"/>
            <p:nvPr/>
          </p:nvSpPr>
          <p:spPr>
            <a:xfrm>
              <a:off x="0" y="1635329"/>
              <a:ext cx="8869286" cy="1642745"/>
            </a:xfrm>
            <a:prstGeom prst="rect">
              <a:avLst/>
            </a:prstGeom>
          </p:spPr>
          <p:txBody>
            <a:bodyPr lIns="0" tIns="0" rIns="0" bIns="0" rtlCol="0" anchor="t">
              <a:spAutoFit/>
            </a:bodyPr>
            <a:lstStyle/>
            <a:p>
              <a:pPr>
                <a:lnSpc>
                  <a:spcPts val="3359"/>
                </a:lnSpc>
              </a:pPr>
              <a:r>
                <a:rPr lang="en-US" sz="2400">
                  <a:solidFill>
                    <a:srgbClr val="050A30"/>
                  </a:solidFill>
                  <a:latin typeface="HK Grotesk Medium"/>
                </a:rPr>
                <a:t>Automate process such as creating new issues, updating issues and processing scrum updates using an GenAI powered Agent. </a:t>
              </a:r>
            </a:p>
          </p:txBody>
        </p:sp>
        <p:sp>
          <p:nvSpPr>
            <p:cNvPr id="24" name="TextBox 24"/>
            <p:cNvSpPr txBox="1"/>
            <p:nvPr/>
          </p:nvSpPr>
          <p:spPr>
            <a:xfrm>
              <a:off x="0" y="4156482"/>
              <a:ext cx="8869286" cy="2411518"/>
            </a:xfrm>
            <a:prstGeom prst="rect">
              <a:avLst/>
            </a:prstGeom>
          </p:spPr>
          <p:txBody>
            <a:bodyPr lIns="0" tIns="0" rIns="0" bIns="0" rtlCol="0" anchor="t">
              <a:spAutoFit/>
            </a:bodyPr>
            <a:lstStyle/>
            <a:p>
              <a:pPr>
                <a:lnSpc>
                  <a:spcPts val="3359"/>
                </a:lnSpc>
              </a:pPr>
              <a:r>
                <a:rPr lang="en-US" sz="2400">
                  <a:solidFill>
                    <a:srgbClr val="050A30"/>
                  </a:solidFill>
                  <a:latin typeface="HK Grotesk Medium"/>
                </a:rPr>
                <a:t>The AI Agent is already aware of:</a:t>
              </a:r>
            </a:p>
            <a:p>
              <a:pPr marL="431802" lvl="1" indent="-215901">
                <a:lnSpc>
                  <a:spcPts val="2800"/>
                </a:lnSpc>
                <a:buFont typeface="Arial"/>
                <a:buChar char="•"/>
              </a:pPr>
              <a:r>
                <a:rPr lang="en-US" sz="2000">
                  <a:solidFill>
                    <a:srgbClr val="050A30"/>
                  </a:solidFill>
                  <a:latin typeface="HK Grotesk Medium"/>
                </a:rPr>
                <a:t>Scrum processes - assigning story points and priority.</a:t>
              </a:r>
            </a:p>
            <a:p>
              <a:pPr marL="431802" lvl="1" indent="-215901">
                <a:lnSpc>
                  <a:spcPts val="2800"/>
                </a:lnSpc>
                <a:buFont typeface="Arial"/>
                <a:buChar char="•"/>
              </a:pPr>
              <a:r>
                <a:rPr lang="en-US" sz="2000">
                  <a:solidFill>
                    <a:srgbClr val="050A30"/>
                  </a:solidFill>
                  <a:latin typeface="HK Grotesk Medium"/>
                </a:rPr>
                <a:t>Knowledge of the project of the stakeholders.</a:t>
              </a:r>
            </a:p>
            <a:p>
              <a:pPr marL="431802" lvl="1" indent="-215901">
                <a:lnSpc>
                  <a:spcPts val="2800"/>
                </a:lnSpc>
                <a:buFont typeface="Arial"/>
                <a:buChar char="•"/>
              </a:pPr>
              <a:r>
                <a:rPr lang="en-US" sz="2000">
                  <a:solidFill>
                    <a:srgbClr val="050A30"/>
                  </a:solidFill>
                  <a:latin typeface="HK Grotesk Medium"/>
                </a:rPr>
                <a:t>Exiting older issue details and known impediments.</a:t>
              </a:r>
            </a:p>
            <a:p>
              <a:pPr>
                <a:lnSpc>
                  <a:spcPts val="2800"/>
                </a:lnSpc>
              </a:pPr>
              <a:endParaRPr lang="en-US" sz="2000">
                <a:solidFill>
                  <a:srgbClr val="050A30"/>
                </a:solidFill>
                <a:latin typeface="HK Grotesk Medium"/>
              </a:endParaRPr>
            </a:p>
          </p:txBody>
        </p:sp>
      </p:grpSp>
      <p:sp>
        <p:nvSpPr>
          <p:cNvPr id="25" name="TextBox 25"/>
          <p:cNvSpPr txBox="1"/>
          <p:nvPr/>
        </p:nvSpPr>
        <p:spPr>
          <a:xfrm>
            <a:off x="1028700" y="1655058"/>
            <a:ext cx="7161969" cy="1943100"/>
          </a:xfrm>
          <a:prstGeom prst="rect">
            <a:avLst/>
          </a:prstGeom>
        </p:spPr>
        <p:txBody>
          <a:bodyPr lIns="0" tIns="0" rIns="0" bIns="0" rtlCol="0" anchor="t">
            <a:spAutoFit/>
          </a:bodyPr>
          <a:lstStyle/>
          <a:p>
            <a:pPr>
              <a:lnSpc>
                <a:spcPts val="7679"/>
              </a:lnSpc>
            </a:pPr>
            <a:r>
              <a:rPr lang="en-US" sz="6399">
                <a:solidFill>
                  <a:srgbClr val="F4F6FC"/>
                </a:solidFill>
                <a:latin typeface="HK Grotesk Bold"/>
              </a:rPr>
              <a:t>Current Practices in Teams</a:t>
            </a:r>
          </a:p>
        </p:txBody>
      </p:sp>
      <p:sp>
        <p:nvSpPr>
          <p:cNvPr id="26" name="TextBox 26"/>
          <p:cNvSpPr txBox="1"/>
          <p:nvPr/>
        </p:nvSpPr>
        <p:spPr>
          <a:xfrm>
            <a:off x="10135016" y="1655058"/>
            <a:ext cx="7161969" cy="1943100"/>
          </a:xfrm>
          <a:prstGeom prst="rect">
            <a:avLst/>
          </a:prstGeom>
        </p:spPr>
        <p:txBody>
          <a:bodyPr lIns="0" tIns="0" rIns="0" bIns="0" rtlCol="0" anchor="t">
            <a:spAutoFit/>
          </a:bodyPr>
          <a:lstStyle/>
          <a:p>
            <a:pPr>
              <a:lnSpc>
                <a:spcPts val="7679"/>
              </a:lnSpc>
            </a:pPr>
            <a:r>
              <a:rPr lang="en-US" sz="6399">
                <a:solidFill>
                  <a:srgbClr val="050A30"/>
                </a:solidFill>
                <a:latin typeface="HK Grotesk Bold"/>
              </a:rPr>
              <a:t>What we are proposing?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21613" y="3214341"/>
            <a:ext cx="1048578" cy="1048578"/>
          </a:xfrm>
          <a:custGeom>
            <a:avLst/>
            <a:gdLst/>
            <a:ahLst/>
            <a:cxnLst/>
            <a:rect l="l" t="t" r="r" b="b"/>
            <a:pathLst>
              <a:path w="1048578" h="1048578">
                <a:moveTo>
                  <a:pt x="0" y="0"/>
                </a:moveTo>
                <a:lnTo>
                  <a:pt x="1048578" y="0"/>
                </a:lnTo>
                <a:lnTo>
                  <a:pt x="1048578" y="1048578"/>
                </a:lnTo>
                <a:lnTo>
                  <a:pt x="0" y="10485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323529" y="5566789"/>
            <a:ext cx="1215388" cy="1436204"/>
          </a:xfrm>
          <a:custGeom>
            <a:avLst/>
            <a:gdLst/>
            <a:ahLst/>
            <a:cxnLst/>
            <a:rect l="l" t="t" r="r" b="b"/>
            <a:pathLst>
              <a:path w="1215388" h="1436204">
                <a:moveTo>
                  <a:pt x="0" y="0"/>
                </a:moveTo>
                <a:lnTo>
                  <a:pt x="1215388" y="0"/>
                </a:lnTo>
                <a:lnTo>
                  <a:pt x="1215388" y="1436204"/>
                </a:lnTo>
                <a:lnTo>
                  <a:pt x="0" y="14362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264383" y="8283297"/>
            <a:ext cx="843273" cy="899491"/>
          </a:xfrm>
          <a:custGeom>
            <a:avLst/>
            <a:gdLst/>
            <a:ahLst/>
            <a:cxnLst/>
            <a:rect l="l" t="t" r="r" b="b"/>
            <a:pathLst>
              <a:path w="843273" h="899491">
                <a:moveTo>
                  <a:pt x="0" y="0"/>
                </a:moveTo>
                <a:lnTo>
                  <a:pt x="843273" y="0"/>
                </a:lnTo>
                <a:lnTo>
                  <a:pt x="843273" y="899492"/>
                </a:lnTo>
                <a:lnTo>
                  <a:pt x="0" y="899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418278" y="4423091"/>
            <a:ext cx="2255248" cy="575945"/>
          </a:xfrm>
          <a:prstGeom prst="rect">
            <a:avLst/>
          </a:prstGeom>
        </p:spPr>
        <p:txBody>
          <a:bodyPr lIns="0" tIns="0" rIns="0" bIns="0" rtlCol="0" anchor="t">
            <a:spAutoFit/>
          </a:bodyPr>
          <a:lstStyle/>
          <a:p>
            <a:pPr algn="ctr">
              <a:lnSpc>
                <a:spcPts val="2380"/>
              </a:lnSpc>
            </a:pPr>
            <a:r>
              <a:rPr lang="en-US" sz="1700">
                <a:solidFill>
                  <a:srgbClr val="000000"/>
                </a:solidFill>
                <a:latin typeface="Canva Sans Bold"/>
              </a:rPr>
              <a:t>AI Agent</a:t>
            </a:r>
          </a:p>
          <a:p>
            <a:pPr algn="ctr">
              <a:lnSpc>
                <a:spcPts val="2380"/>
              </a:lnSpc>
            </a:pPr>
            <a:r>
              <a:rPr lang="en-US" sz="1700">
                <a:solidFill>
                  <a:srgbClr val="000000"/>
                </a:solidFill>
                <a:latin typeface="Canva Sans Bold"/>
              </a:rPr>
              <a:t>for Scurm Master</a:t>
            </a:r>
          </a:p>
        </p:txBody>
      </p:sp>
      <p:sp>
        <p:nvSpPr>
          <p:cNvPr id="6" name="AutoShape 6"/>
          <p:cNvSpPr/>
          <p:nvPr/>
        </p:nvSpPr>
        <p:spPr>
          <a:xfrm flipH="1" flipV="1">
            <a:off x="3165265" y="1839721"/>
            <a:ext cx="2582509" cy="1319564"/>
          </a:xfrm>
          <a:prstGeom prst="line">
            <a:avLst/>
          </a:prstGeom>
          <a:ln w="38100" cap="flat">
            <a:solidFill>
              <a:srgbClr val="000000"/>
            </a:solidFill>
            <a:prstDash val="solid"/>
            <a:headEnd type="none" w="sm" len="sm"/>
            <a:tailEnd type="triangle" w="lg" len="med"/>
          </a:ln>
        </p:spPr>
      </p:sp>
      <p:sp>
        <p:nvSpPr>
          <p:cNvPr id="7" name="AutoShape 7"/>
          <p:cNvSpPr/>
          <p:nvPr/>
        </p:nvSpPr>
        <p:spPr>
          <a:xfrm flipH="1" flipV="1">
            <a:off x="7682373" y="4205138"/>
            <a:ext cx="2583150" cy="1318308"/>
          </a:xfrm>
          <a:prstGeom prst="line">
            <a:avLst/>
          </a:prstGeom>
          <a:ln w="38100" cap="flat">
            <a:solidFill>
              <a:srgbClr val="000000"/>
            </a:solidFill>
            <a:prstDash val="solid"/>
            <a:headEnd type="none" w="sm" len="sm"/>
            <a:tailEnd type="triangle" w="lg" len="med"/>
          </a:ln>
        </p:spPr>
      </p:sp>
      <p:sp>
        <p:nvSpPr>
          <p:cNvPr id="8" name="AutoShape 8"/>
          <p:cNvSpPr/>
          <p:nvPr/>
        </p:nvSpPr>
        <p:spPr>
          <a:xfrm flipH="1" flipV="1">
            <a:off x="12313101" y="6691292"/>
            <a:ext cx="2623064" cy="1323282"/>
          </a:xfrm>
          <a:prstGeom prst="line">
            <a:avLst/>
          </a:prstGeom>
          <a:ln w="38100" cap="flat">
            <a:solidFill>
              <a:srgbClr val="000000"/>
            </a:solidFill>
            <a:prstDash val="solid"/>
            <a:headEnd type="none" w="sm" len="sm"/>
            <a:tailEnd type="triangle" w="lg" len="med"/>
          </a:ln>
        </p:spPr>
      </p:sp>
      <p:sp>
        <p:nvSpPr>
          <p:cNvPr id="9" name="AutoShape 9"/>
          <p:cNvSpPr/>
          <p:nvPr/>
        </p:nvSpPr>
        <p:spPr>
          <a:xfrm flipH="1" flipV="1">
            <a:off x="3165265" y="1839721"/>
            <a:ext cx="2582509" cy="1319564"/>
          </a:xfrm>
          <a:prstGeom prst="line">
            <a:avLst/>
          </a:prstGeom>
          <a:ln w="38100" cap="flat">
            <a:solidFill>
              <a:srgbClr val="000000"/>
            </a:solidFill>
            <a:prstDash val="solid"/>
            <a:headEnd type="none" w="sm" len="sm"/>
            <a:tailEnd type="triangle" w="lg" len="med"/>
          </a:ln>
        </p:spPr>
      </p:sp>
      <p:sp>
        <p:nvSpPr>
          <p:cNvPr id="10" name="AutoShape 10"/>
          <p:cNvSpPr/>
          <p:nvPr/>
        </p:nvSpPr>
        <p:spPr>
          <a:xfrm>
            <a:off x="2971672" y="2258645"/>
            <a:ext cx="2575972" cy="1332278"/>
          </a:xfrm>
          <a:prstGeom prst="line">
            <a:avLst/>
          </a:prstGeom>
          <a:ln w="38100" cap="flat">
            <a:solidFill>
              <a:srgbClr val="000000"/>
            </a:solidFill>
            <a:prstDash val="solid"/>
            <a:headEnd type="none" w="sm" len="sm"/>
            <a:tailEnd type="triangle" w="lg" len="med"/>
          </a:ln>
        </p:spPr>
      </p:sp>
      <p:sp>
        <p:nvSpPr>
          <p:cNvPr id="11" name="AutoShape 11"/>
          <p:cNvSpPr/>
          <p:nvPr/>
        </p:nvSpPr>
        <p:spPr>
          <a:xfrm>
            <a:off x="7503915" y="4594341"/>
            <a:ext cx="2575972" cy="1332278"/>
          </a:xfrm>
          <a:prstGeom prst="line">
            <a:avLst/>
          </a:prstGeom>
          <a:ln w="38100" cap="flat">
            <a:solidFill>
              <a:srgbClr val="000000"/>
            </a:solidFill>
            <a:prstDash val="solid"/>
            <a:headEnd type="none" w="sm" len="sm"/>
            <a:tailEnd type="triangle" w="lg" len="med"/>
          </a:ln>
        </p:spPr>
      </p:sp>
      <p:sp>
        <p:nvSpPr>
          <p:cNvPr id="12" name="AutoShape 12"/>
          <p:cNvSpPr/>
          <p:nvPr/>
        </p:nvSpPr>
        <p:spPr>
          <a:xfrm>
            <a:off x="12172234" y="7080766"/>
            <a:ext cx="2586861" cy="1311011"/>
          </a:xfrm>
          <a:prstGeom prst="line">
            <a:avLst/>
          </a:prstGeom>
          <a:ln w="38100" cap="flat">
            <a:solidFill>
              <a:srgbClr val="000000"/>
            </a:solidFill>
            <a:prstDash val="solid"/>
            <a:headEnd type="none" w="sm" len="sm"/>
            <a:tailEnd type="triangle" w="lg" len="med"/>
          </a:ln>
        </p:spPr>
      </p:sp>
      <p:sp>
        <p:nvSpPr>
          <p:cNvPr id="13" name="Freeform 13"/>
          <p:cNvSpPr/>
          <p:nvPr/>
        </p:nvSpPr>
        <p:spPr>
          <a:xfrm>
            <a:off x="1548058" y="1011267"/>
            <a:ext cx="1132054" cy="1132054"/>
          </a:xfrm>
          <a:custGeom>
            <a:avLst/>
            <a:gdLst/>
            <a:ahLst/>
            <a:cxnLst/>
            <a:rect l="l" t="t" r="r" b="b"/>
            <a:pathLst>
              <a:path w="1132054" h="1132054">
                <a:moveTo>
                  <a:pt x="0" y="0"/>
                </a:moveTo>
                <a:lnTo>
                  <a:pt x="1132055" y="0"/>
                </a:lnTo>
                <a:lnTo>
                  <a:pt x="1132055" y="1132054"/>
                </a:lnTo>
                <a:lnTo>
                  <a:pt x="0" y="1132054"/>
                </a:lnTo>
                <a:lnTo>
                  <a:pt x="0" y="0"/>
                </a:lnTo>
                <a:close/>
              </a:path>
            </a:pathLst>
          </a:custGeom>
          <a:blipFill>
            <a:blip r:embed="rId8"/>
            <a:stretch>
              <a:fillRect/>
            </a:stretch>
          </a:blipFill>
        </p:spPr>
      </p:sp>
      <p:sp>
        <p:nvSpPr>
          <p:cNvPr id="14" name="TextBox 14"/>
          <p:cNvSpPr txBox="1"/>
          <p:nvPr/>
        </p:nvSpPr>
        <p:spPr>
          <a:xfrm>
            <a:off x="9803600" y="7216174"/>
            <a:ext cx="2255248" cy="575945"/>
          </a:xfrm>
          <a:prstGeom prst="rect">
            <a:avLst/>
          </a:prstGeom>
        </p:spPr>
        <p:txBody>
          <a:bodyPr lIns="0" tIns="0" rIns="0" bIns="0" rtlCol="0" anchor="t">
            <a:spAutoFit/>
          </a:bodyPr>
          <a:lstStyle/>
          <a:p>
            <a:pPr algn="ctr">
              <a:lnSpc>
                <a:spcPts val="2380"/>
              </a:lnSpc>
            </a:pPr>
            <a:r>
              <a:rPr lang="en-US" sz="1700">
                <a:solidFill>
                  <a:srgbClr val="000000"/>
                </a:solidFill>
                <a:latin typeface="Canva Sans Bold"/>
              </a:rPr>
              <a:t>AutoScrum Application</a:t>
            </a:r>
          </a:p>
        </p:txBody>
      </p:sp>
      <p:sp>
        <p:nvSpPr>
          <p:cNvPr id="15" name="TextBox 15"/>
          <p:cNvSpPr txBox="1"/>
          <p:nvPr/>
        </p:nvSpPr>
        <p:spPr>
          <a:xfrm>
            <a:off x="14558396" y="9250195"/>
            <a:ext cx="2255248" cy="280670"/>
          </a:xfrm>
          <a:prstGeom prst="rect">
            <a:avLst/>
          </a:prstGeom>
        </p:spPr>
        <p:txBody>
          <a:bodyPr lIns="0" tIns="0" rIns="0" bIns="0" rtlCol="0" anchor="t">
            <a:spAutoFit/>
          </a:bodyPr>
          <a:lstStyle/>
          <a:p>
            <a:pPr algn="ctr">
              <a:lnSpc>
                <a:spcPts val="2380"/>
              </a:lnSpc>
            </a:pPr>
            <a:r>
              <a:rPr lang="en-US" sz="1700">
                <a:solidFill>
                  <a:srgbClr val="000000"/>
                </a:solidFill>
                <a:latin typeface="Canva Sans Bold"/>
              </a:rPr>
              <a:t>Developer/PO/SM</a:t>
            </a:r>
          </a:p>
        </p:txBody>
      </p:sp>
      <p:sp>
        <p:nvSpPr>
          <p:cNvPr id="16" name="TextBox 16"/>
          <p:cNvSpPr txBox="1"/>
          <p:nvPr/>
        </p:nvSpPr>
        <p:spPr>
          <a:xfrm rot="1630011">
            <a:off x="3144397" y="3036971"/>
            <a:ext cx="1629359" cy="1110372"/>
          </a:xfrm>
          <a:prstGeom prst="rect">
            <a:avLst/>
          </a:prstGeom>
        </p:spPr>
        <p:txBody>
          <a:bodyPr lIns="0" tIns="0" rIns="0" bIns="0" rtlCol="0" anchor="t">
            <a:spAutoFit/>
          </a:bodyPr>
          <a:lstStyle/>
          <a:p>
            <a:pPr algn="ctr">
              <a:lnSpc>
                <a:spcPts val="1491"/>
              </a:lnSpc>
            </a:pPr>
            <a:r>
              <a:rPr lang="en-US" sz="1065">
                <a:solidFill>
                  <a:srgbClr val="000000"/>
                </a:solidFill>
                <a:latin typeface="Canva Sans"/>
              </a:rPr>
              <a:t>AI communicates with the backend to fetch</a:t>
            </a:r>
          </a:p>
          <a:p>
            <a:pPr algn="ctr">
              <a:lnSpc>
                <a:spcPts val="1491"/>
              </a:lnSpc>
            </a:pPr>
            <a:r>
              <a:rPr lang="en-US" sz="1065">
                <a:solidFill>
                  <a:srgbClr val="000000"/>
                </a:solidFill>
                <a:latin typeface="Canva Sans"/>
              </a:rPr>
              <a:t>the status of the tickets or details on any newly created tickets / priority of the tickets.</a:t>
            </a:r>
          </a:p>
        </p:txBody>
      </p:sp>
      <p:sp>
        <p:nvSpPr>
          <p:cNvPr id="17" name="TextBox 17"/>
          <p:cNvSpPr txBox="1"/>
          <p:nvPr/>
        </p:nvSpPr>
        <p:spPr>
          <a:xfrm rot="1634027">
            <a:off x="3938795" y="1771875"/>
            <a:ext cx="1906775" cy="734405"/>
          </a:xfrm>
          <a:prstGeom prst="rect">
            <a:avLst/>
          </a:prstGeom>
        </p:spPr>
        <p:txBody>
          <a:bodyPr lIns="0" tIns="0" rIns="0" bIns="0" rtlCol="0" anchor="t">
            <a:spAutoFit/>
          </a:bodyPr>
          <a:lstStyle/>
          <a:p>
            <a:pPr algn="ctr">
              <a:lnSpc>
                <a:spcPts val="1491"/>
              </a:lnSpc>
            </a:pPr>
            <a:r>
              <a:rPr lang="en-US" sz="1065">
                <a:solidFill>
                  <a:srgbClr val="000000"/>
                </a:solidFill>
                <a:latin typeface="Canva Sans"/>
              </a:rPr>
              <a:t>AI updates the ticket(s) with the details provided by the user / capacity and effort estimation and updates.</a:t>
            </a:r>
          </a:p>
        </p:txBody>
      </p:sp>
      <p:sp>
        <p:nvSpPr>
          <p:cNvPr id="18" name="TextBox 18"/>
          <p:cNvSpPr txBox="1"/>
          <p:nvPr/>
        </p:nvSpPr>
        <p:spPr>
          <a:xfrm rot="1673852">
            <a:off x="8192932" y="4417002"/>
            <a:ext cx="2254866" cy="358438"/>
          </a:xfrm>
          <a:prstGeom prst="rect">
            <a:avLst/>
          </a:prstGeom>
        </p:spPr>
        <p:txBody>
          <a:bodyPr lIns="0" tIns="0" rIns="0" bIns="0" rtlCol="0" anchor="t">
            <a:spAutoFit/>
          </a:bodyPr>
          <a:lstStyle/>
          <a:p>
            <a:pPr algn="ctr">
              <a:lnSpc>
                <a:spcPts val="1491"/>
              </a:lnSpc>
            </a:pPr>
            <a:r>
              <a:rPr lang="en-US" sz="1065">
                <a:solidFill>
                  <a:srgbClr val="000000"/>
                </a:solidFill>
                <a:latin typeface="Canva Sans"/>
              </a:rPr>
              <a:t>Status of the tasks/backlog items /</a:t>
            </a:r>
          </a:p>
          <a:p>
            <a:pPr algn="ctr">
              <a:lnSpc>
                <a:spcPts val="1491"/>
              </a:lnSpc>
            </a:pPr>
            <a:r>
              <a:rPr lang="en-US" sz="1065">
                <a:solidFill>
                  <a:srgbClr val="000000"/>
                </a:solidFill>
                <a:latin typeface="Canva Sans"/>
              </a:rPr>
              <a:t>Consumed Efforts / Blockers </a:t>
            </a:r>
          </a:p>
        </p:txBody>
      </p:sp>
      <p:sp>
        <p:nvSpPr>
          <p:cNvPr id="19" name="TextBox 19"/>
          <p:cNvSpPr txBox="1"/>
          <p:nvPr/>
        </p:nvSpPr>
        <p:spPr>
          <a:xfrm rot="1630011">
            <a:off x="7547721" y="5398572"/>
            <a:ext cx="2020078" cy="734405"/>
          </a:xfrm>
          <a:prstGeom prst="rect">
            <a:avLst/>
          </a:prstGeom>
        </p:spPr>
        <p:txBody>
          <a:bodyPr lIns="0" tIns="0" rIns="0" bIns="0" rtlCol="0" anchor="t">
            <a:spAutoFit/>
          </a:bodyPr>
          <a:lstStyle/>
          <a:p>
            <a:pPr algn="ctr">
              <a:lnSpc>
                <a:spcPts val="1491"/>
              </a:lnSpc>
            </a:pPr>
            <a:r>
              <a:rPr lang="en-US" sz="1065">
                <a:solidFill>
                  <a:srgbClr val="000000"/>
                </a:solidFill>
                <a:latin typeface="Canva Sans"/>
              </a:rPr>
              <a:t>Analyse the status of the tickets, the updates given my the developers, the bloclers, to update the backend. </a:t>
            </a:r>
          </a:p>
        </p:txBody>
      </p:sp>
      <p:sp>
        <p:nvSpPr>
          <p:cNvPr id="20" name="TextBox 20"/>
          <p:cNvSpPr txBox="1"/>
          <p:nvPr/>
        </p:nvSpPr>
        <p:spPr>
          <a:xfrm rot="1673852">
            <a:off x="12691366" y="6902987"/>
            <a:ext cx="2254866" cy="358438"/>
          </a:xfrm>
          <a:prstGeom prst="rect">
            <a:avLst/>
          </a:prstGeom>
        </p:spPr>
        <p:txBody>
          <a:bodyPr lIns="0" tIns="0" rIns="0" bIns="0" rtlCol="0" anchor="t">
            <a:spAutoFit/>
          </a:bodyPr>
          <a:lstStyle/>
          <a:p>
            <a:pPr algn="ctr">
              <a:lnSpc>
                <a:spcPts val="1491"/>
              </a:lnSpc>
            </a:pPr>
            <a:r>
              <a:rPr lang="en-US" sz="1065">
                <a:solidFill>
                  <a:srgbClr val="000000"/>
                </a:solidFill>
                <a:latin typeface="Canva Sans"/>
              </a:rPr>
              <a:t>Provides updates, backlog status, blockers, efforts consumed.</a:t>
            </a:r>
          </a:p>
        </p:txBody>
      </p:sp>
      <p:sp>
        <p:nvSpPr>
          <p:cNvPr id="21" name="TextBox 21"/>
          <p:cNvSpPr txBox="1"/>
          <p:nvPr/>
        </p:nvSpPr>
        <p:spPr>
          <a:xfrm rot="1673852">
            <a:off x="12170541" y="7837036"/>
            <a:ext cx="2254866" cy="170455"/>
          </a:xfrm>
          <a:prstGeom prst="rect">
            <a:avLst/>
          </a:prstGeom>
        </p:spPr>
        <p:txBody>
          <a:bodyPr lIns="0" tIns="0" rIns="0" bIns="0" rtlCol="0" anchor="t">
            <a:spAutoFit/>
          </a:bodyPr>
          <a:lstStyle/>
          <a:p>
            <a:pPr algn="ctr">
              <a:lnSpc>
                <a:spcPts val="1491"/>
              </a:lnSpc>
            </a:pPr>
            <a:r>
              <a:rPr lang="en-US" sz="1065">
                <a:solidFill>
                  <a:srgbClr val="000000"/>
                </a:solidFill>
                <a:latin typeface="Canva Sans"/>
              </a:rPr>
              <a:t>Analysed outputs</a:t>
            </a:r>
          </a:p>
        </p:txBody>
      </p:sp>
      <p:sp>
        <p:nvSpPr>
          <p:cNvPr id="22" name="TextBox 22"/>
          <p:cNvSpPr txBox="1"/>
          <p:nvPr/>
        </p:nvSpPr>
        <p:spPr>
          <a:xfrm>
            <a:off x="986462" y="2284403"/>
            <a:ext cx="2255248" cy="280670"/>
          </a:xfrm>
          <a:prstGeom prst="rect">
            <a:avLst/>
          </a:prstGeom>
        </p:spPr>
        <p:txBody>
          <a:bodyPr lIns="0" tIns="0" rIns="0" bIns="0" rtlCol="0" anchor="t">
            <a:spAutoFit/>
          </a:bodyPr>
          <a:lstStyle/>
          <a:p>
            <a:pPr algn="ctr">
              <a:lnSpc>
                <a:spcPts val="2380"/>
              </a:lnSpc>
            </a:pPr>
            <a:r>
              <a:rPr lang="en-US" sz="1700">
                <a:solidFill>
                  <a:srgbClr val="000000"/>
                </a:solidFill>
                <a:latin typeface="Canva Sans Bold"/>
              </a:rPr>
              <a:t>Database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0A30"/>
        </a:solidFill>
        <a:effectLst/>
      </p:bgPr>
    </p:bg>
    <p:spTree>
      <p:nvGrpSpPr>
        <p:cNvPr id="1" name=""/>
        <p:cNvGrpSpPr/>
        <p:nvPr/>
      </p:nvGrpSpPr>
      <p:grpSpPr>
        <a:xfrm>
          <a:off x="0" y="0"/>
          <a:ext cx="0" cy="0"/>
          <a:chOff x="0" y="0"/>
          <a:chExt cx="0" cy="0"/>
        </a:xfrm>
      </p:grpSpPr>
      <p:sp>
        <p:nvSpPr>
          <p:cNvPr id="2" name="Freeform 2"/>
          <p:cNvSpPr/>
          <p:nvPr/>
        </p:nvSpPr>
        <p:spPr>
          <a:xfrm>
            <a:off x="4349464" y="3470130"/>
            <a:ext cx="1175040" cy="1175040"/>
          </a:xfrm>
          <a:custGeom>
            <a:avLst/>
            <a:gdLst/>
            <a:ahLst/>
            <a:cxnLst/>
            <a:rect l="l" t="t" r="r" b="b"/>
            <a:pathLst>
              <a:path w="1175040" h="1175040">
                <a:moveTo>
                  <a:pt x="0" y="0"/>
                </a:moveTo>
                <a:lnTo>
                  <a:pt x="1175040" y="0"/>
                </a:lnTo>
                <a:lnTo>
                  <a:pt x="1175040" y="1175040"/>
                </a:lnTo>
                <a:lnTo>
                  <a:pt x="0" y="1175040"/>
                </a:lnTo>
                <a:lnTo>
                  <a:pt x="0" y="0"/>
                </a:lnTo>
                <a:close/>
              </a:path>
            </a:pathLst>
          </a:custGeom>
          <a:blipFill>
            <a:blip r:embed="rId2"/>
            <a:stretch>
              <a:fillRect/>
            </a:stretch>
          </a:blipFill>
        </p:spPr>
      </p:sp>
      <p:sp>
        <p:nvSpPr>
          <p:cNvPr id="3" name="Freeform 3"/>
          <p:cNvSpPr/>
          <p:nvPr/>
        </p:nvSpPr>
        <p:spPr>
          <a:xfrm>
            <a:off x="12629739" y="3526196"/>
            <a:ext cx="1118974" cy="1118974"/>
          </a:xfrm>
          <a:custGeom>
            <a:avLst/>
            <a:gdLst/>
            <a:ahLst/>
            <a:cxnLst/>
            <a:rect l="l" t="t" r="r" b="b"/>
            <a:pathLst>
              <a:path w="1118974" h="1118974">
                <a:moveTo>
                  <a:pt x="0" y="0"/>
                </a:moveTo>
                <a:lnTo>
                  <a:pt x="1118974" y="0"/>
                </a:lnTo>
                <a:lnTo>
                  <a:pt x="1118974" y="1118974"/>
                </a:lnTo>
                <a:lnTo>
                  <a:pt x="0" y="1118974"/>
                </a:lnTo>
                <a:lnTo>
                  <a:pt x="0" y="0"/>
                </a:lnTo>
                <a:close/>
              </a:path>
            </a:pathLst>
          </a:custGeom>
          <a:blipFill>
            <a:blip r:embed="rId3"/>
            <a:stretch>
              <a:fillRect/>
            </a:stretch>
          </a:blipFill>
        </p:spPr>
      </p:sp>
      <p:sp>
        <p:nvSpPr>
          <p:cNvPr id="4" name="TextBox 4"/>
          <p:cNvSpPr txBox="1"/>
          <p:nvPr/>
        </p:nvSpPr>
        <p:spPr>
          <a:xfrm>
            <a:off x="571500" y="731133"/>
            <a:ext cx="11624310" cy="600075"/>
          </a:xfrm>
          <a:prstGeom prst="rect">
            <a:avLst/>
          </a:prstGeom>
        </p:spPr>
        <p:txBody>
          <a:bodyPr lIns="0" tIns="0" rIns="0" bIns="0" rtlCol="0" anchor="t">
            <a:spAutoFit/>
          </a:bodyPr>
          <a:lstStyle/>
          <a:p>
            <a:pPr>
              <a:lnSpc>
                <a:spcPts val="4706"/>
              </a:lnSpc>
            </a:pPr>
            <a:r>
              <a:rPr lang="en-US" sz="3921">
                <a:solidFill>
                  <a:srgbClr val="F4F6FC"/>
                </a:solidFill>
                <a:latin typeface="HK Grotesk Bold"/>
              </a:rPr>
              <a:t>Bringing the AI Agent in line with the Scrum needs.</a:t>
            </a:r>
          </a:p>
        </p:txBody>
      </p:sp>
      <p:sp>
        <p:nvSpPr>
          <p:cNvPr id="5" name="TextBox 5"/>
          <p:cNvSpPr txBox="1"/>
          <p:nvPr/>
        </p:nvSpPr>
        <p:spPr>
          <a:xfrm>
            <a:off x="1659835" y="5620413"/>
            <a:ext cx="6554299" cy="2519858"/>
          </a:xfrm>
          <a:prstGeom prst="rect">
            <a:avLst/>
          </a:prstGeom>
        </p:spPr>
        <p:txBody>
          <a:bodyPr lIns="0" tIns="0" rIns="0" bIns="0" rtlCol="0" anchor="t">
            <a:spAutoFit/>
          </a:bodyPr>
          <a:lstStyle/>
          <a:p>
            <a:pPr algn="ctr">
              <a:lnSpc>
                <a:spcPts val="2860"/>
              </a:lnSpc>
              <a:spcBef>
                <a:spcPct val="0"/>
              </a:spcBef>
            </a:pPr>
            <a:r>
              <a:rPr lang="en-US" sz="2042">
                <a:solidFill>
                  <a:srgbClr val="F4F6FC"/>
                </a:solidFill>
                <a:latin typeface="HK Grotesk Medium"/>
              </a:rPr>
              <a:t>RAG is a powerful technique that combines prompt engineering with context retrieval from external data sources to improve the performance and relevance of large language models (LLMs). It is especially useful when an application requires the LLM to base its responses on a large set of documents that are specific to the application's context.</a:t>
            </a:r>
          </a:p>
        </p:txBody>
      </p:sp>
      <p:sp>
        <p:nvSpPr>
          <p:cNvPr id="6" name="TextBox 6"/>
          <p:cNvSpPr txBox="1"/>
          <p:nvPr/>
        </p:nvSpPr>
        <p:spPr>
          <a:xfrm>
            <a:off x="9750287" y="5620413"/>
            <a:ext cx="6877878" cy="1795272"/>
          </a:xfrm>
          <a:prstGeom prst="rect">
            <a:avLst/>
          </a:prstGeom>
        </p:spPr>
        <p:txBody>
          <a:bodyPr lIns="0" tIns="0" rIns="0" bIns="0" rtlCol="0" anchor="t">
            <a:spAutoFit/>
          </a:bodyPr>
          <a:lstStyle/>
          <a:p>
            <a:pPr algn="ctr">
              <a:lnSpc>
                <a:spcPts val="2898"/>
              </a:lnSpc>
              <a:spcBef>
                <a:spcPct val="0"/>
              </a:spcBef>
            </a:pPr>
            <a:r>
              <a:rPr lang="en-US" sz="2070">
                <a:solidFill>
                  <a:srgbClr val="F4F6FC"/>
                </a:solidFill>
                <a:latin typeface="HK Grotesk Medium"/>
              </a:rPr>
              <a:t>Fine-tuning is a technique for improving the performance of LLMs on a specific task. It involves training the LLM on a dataset of labeled examples. The labeled examples provide the LLM with information about how to generate the correct response for a given input.</a:t>
            </a:r>
          </a:p>
        </p:txBody>
      </p:sp>
      <p:sp>
        <p:nvSpPr>
          <p:cNvPr id="7" name="TextBox 7"/>
          <p:cNvSpPr txBox="1"/>
          <p:nvPr/>
        </p:nvSpPr>
        <p:spPr>
          <a:xfrm>
            <a:off x="1659835" y="4924751"/>
            <a:ext cx="6554299" cy="406557"/>
          </a:xfrm>
          <a:prstGeom prst="rect">
            <a:avLst/>
          </a:prstGeom>
        </p:spPr>
        <p:txBody>
          <a:bodyPr lIns="0" tIns="0" rIns="0" bIns="0" rtlCol="0" anchor="t">
            <a:spAutoFit/>
          </a:bodyPr>
          <a:lstStyle/>
          <a:p>
            <a:pPr algn="ctr">
              <a:lnSpc>
                <a:spcPts val="3316"/>
              </a:lnSpc>
              <a:spcBef>
                <a:spcPct val="0"/>
              </a:spcBef>
            </a:pPr>
            <a:r>
              <a:rPr lang="en-US" sz="2368" spc="189">
                <a:solidFill>
                  <a:srgbClr val="F4F6FC"/>
                </a:solidFill>
                <a:latin typeface="HK Grotesk Bold"/>
              </a:rPr>
              <a:t>RETRIEVAL AUGMENTED GENERATION</a:t>
            </a:r>
          </a:p>
        </p:txBody>
      </p:sp>
      <p:sp>
        <p:nvSpPr>
          <p:cNvPr id="8" name="TextBox 8"/>
          <p:cNvSpPr txBox="1"/>
          <p:nvPr/>
        </p:nvSpPr>
        <p:spPr>
          <a:xfrm>
            <a:off x="9912077" y="4916409"/>
            <a:ext cx="6554299" cy="406557"/>
          </a:xfrm>
          <a:prstGeom prst="rect">
            <a:avLst/>
          </a:prstGeom>
        </p:spPr>
        <p:txBody>
          <a:bodyPr lIns="0" tIns="0" rIns="0" bIns="0" rtlCol="0" anchor="t">
            <a:spAutoFit/>
          </a:bodyPr>
          <a:lstStyle/>
          <a:p>
            <a:pPr algn="ctr">
              <a:lnSpc>
                <a:spcPts val="3316"/>
              </a:lnSpc>
              <a:spcBef>
                <a:spcPct val="0"/>
              </a:spcBef>
            </a:pPr>
            <a:r>
              <a:rPr lang="en-US" sz="2368" spc="189">
                <a:solidFill>
                  <a:srgbClr val="F4F6FC"/>
                </a:solidFill>
                <a:latin typeface="HK Grotesk Bold"/>
              </a:rPr>
              <a:t>FINE TUNING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2"/>
          <p:cNvSpPr/>
          <p:nvPr/>
        </p:nvSpPr>
        <p:spPr>
          <a:xfrm>
            <a:off x="945057" y="2204256"/>
            <a:ext cx="16397887" cy="5878488"/>
          </a:xfrm>
          <a:custGeom>
            <a:avLst/>
            <a:gdLst/>
            <a:ahLst/>
            <a:cxnLst/>
            <a:rect l="l" t="t" r="r" b="b"/>
            <a:pathLst>
              <a:path w="16397887" h="5878488">
                <a:moveTo>
                  <a:pt x="0" y="0"/>
                </a:moveTo>
                <a:lnTo>
                  <a:pt x="16397886" y="0"/>
                </a:lnTo>
                <a:lnTo>
                  <a:pt x="16397886" y="5878488"/>
                </a:lnTo>
                <a:lnTo>
                  <a:pt x="0" y="5878488"/>
                </a:lnTo>
                <a:lnTo>
                  <a:pt x="0" y="0"/>
                </a:lnTo>
                <a:close/>
              </a:path>
            </a:pathLst>
          </a:custGeom>
          <a:blipFill>
            <a:blip r:embed="rId2"/>
            <a:stretch>
              <a:fillRect/>
            </a:stretch>
          </a:blipFill>
        </p:spPr>
      </p:sp>
      <p:sp>
        <p:nvSpPr>
          <p:cNvPr id="3" name="TextBox 3"/>
          <p:cNvSpPr txBox="1"/>
          <p:nvPr/>
        </p:nvSpPr>
        <p:spPr>
          <a:xfrm>
            <a:off x="571500" y="731133"/>
            <a:ext cx="11624310" cy="600075"/>
          </a:xfrm>
          <a:prstGeom prst="rect">
            <a:avLst/>
          </a:prstGeom>
        </p:spPr>
        <p:txBody>
          <a:bodyPr lIns="0" tIns="0" rIns="0" bIns="0" rtlCol="0" anchor="t">
            <a:spAutoFit/>
          </a:bodyPr>
          <a:lstStyle/>
          <a:p>
            <a:pPr>
              <a:lnSpc>
                <a:spcPts val="4706"/>
              </a:lnSpc>
            </a:pPr>
            <a:r>
              <a:rPr lang="en-US" sz="3921">
                <a:solidFill>
                  <a:srgbClr val="050A30"/>
                </a:solidFill>
                <a:latin typeface="HK Grotesk Bold"/>
              </a:rPr>
              <a:t>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Words>
  <Application>Microsoft Macintosh PowerPoint</Application>
  <PresentationFormat>Custom</PresentationFormat>
  <Paragraphs>33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Canva Sans</vt:lpstr>
      <vt:lpstr>Canva Sans Bold</vt:lpstr>
      <vt:lpstr>HK Grotesk Medium</vt:lpstr>
      <vt:lpstr>HK Grotesk Bold</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Cutting Edge Technology</dc:title>
  <cp:lastModifiedBy>Tatachar, Abhishek V</cp:lastModifiedBy>
  <cp:revision>1</cp:revision>
  <dcterms:created xsi:type="dcterms:W3CDTF">2006-08-16T00:00:00Z</dcterms:created>
  <dcterms:modified xsi:type="dcterms:W3CDTF">2023-12-09T13:42:58Z</dcterms:modified>
  <dc:identifier>DAF10WrZf-E</dc:identifier>
</cp:coreProperties>
</file>