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0" r:id="rId3"/>
    <p:sldId id="257" r:id="rId4"/>
    <p:sldId id="260" r:id="rId5"/>
    <p:sldId id="261" r:id="rId6"/>
    <p:sldId id="262" r:id="rId7"/>
    <p:sldId id="263" r:id="rId8"/>
    <p:sldId id="304" r:id="rId9"/>
    <p:sldId id="305" r:id="rId10"/>
    <p:sldId id="306" r:id="rId11"/>
    <p:sldId id="307" r:id="rId12"/>
    <p:sldId id="308" r:id="rId13"/>
    <p:sldId id="265" r:id="rId14"/>
    <p:sldId id="303" r:id="rId15"/>
    <p:sldId id="309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9" r:id="rId28"/>
    <p:sldId id="280" r:id="rId29"/>
    <p:sldId id="281" r:id="rId30"/>
    <p:sldId id="282" r:id="rId31"/>
    <p:sldId id="284" r:id="rId32"/>
    <p:sldId id="285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6" r:id="rId41"/>
    <p:sldId id="297" r:id="rId42"/>
    <p:sldId id="299" r:id="rId43"/>
    <p:sldId id="300" r:id="rId44"/>
    <p:sldId id="301" r:id="rId4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1460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5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8843AB4-27AE-4834-8DCB-6C1EDBF8B901}" type="datetimeFigureOut">
              <a:rPr lang="zh-TW" altLang="en-US" smtClean="0"/>
              <a:t>2017/10/2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6A1BA8-1116-4BA8-8D15-4F10AD7FAC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3AB4-27AE-4834-8DCB-6C1EDBF8B901}" type="datetimeFigureOut">
              <a:rPr lang="zh-TW" altLang="en-US" smtClean="0"/>
              <a:t>2017/10/2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1BA8-1116-4BA8-8D15-4F10AD7FAC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8843AB4-27AE-4834-8DCB-6C1EDBF8B901}" type="datetimeFigureOut">
              <a:rPr lang="zh-TW" altLang="en-US" smtClean="0"/>
              <a:t>2017/10/2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E6A1BA8-1116-4BA8-8D15-4F10AD7FAC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3AB4-27AE-4834-8DCB-6C1EDBF8B901}" type="datetimeFigureOut">
              <a:rPr lang="zh-TW" altLang="en-US" smtClean="0"/>
              <a:t>2017/10/2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6A1BA8-1116-4BA8-8D15-4F10AD7FACC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3AB4-27AE-4834-8DCB-6C1EDBF8B901}" type="datetimeFigureOut">
              <a:rPr lang="zh-TW" altLang="en-US" smtClean="0"/>
              <a:t>2017/10/2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E6A1BA8-1116-4BA8-8D15-4F10AD7FACC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8843AB4-27AE-4834-8DCB-6C1EDBF8B901}" type="datetimeFigureOut">
              <a:rPr lang="zh-TW" altLang="en-US" smtClean="0"/>
              <a:t>2017/10/2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E6A1BA8-1116-4BA8-8D15-4F10AD7FACC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8843AB4-27AE-4834-8DCB-6C1EDBF8B901}" type="datetimeFigureOut">
              <a:rPr lang="zh-TW" altLang="en-US" smtClean="0"/>
              <a:t>2017/10/2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E6A1BA8-1116-4BA8-8D15-4F10AD7FACC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3AB4-27AE-4834-8DCB-6C1EDBF8B901}" type="datetimeFigureOut">
              <a:rPr lang="zh-TW" altLang="en-US" smtClean="0"/>
              <a:t>2017/10/2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6A1BA8-1116-4BA8-8D15-4F10AD7FAC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3AB4-27AE-4834-8DCB-6C1EDBF8B901}" type="datetimeFigureOut">
              <a:rPr lang="zh-TW" altLang="en-US" smtClean="0"/>
              <a:t>2017/10/2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6A1BA8-1116-4BA8-8D15-4F10AD7FAC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3AB4-27AE-4834-8DCB-6C1EDBF8B901}" type="datetimeFigureOut">
              <a:rPr lang="zh-TW" altLang="en-US" smtClean="0"/>
              <a:t>2017/10/2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6A1BA8-1116-4BA8-8D15-4F10AD7FACC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8843AB4-27AE-4834-8DCB-6C1EDBF8B901}" type="datetimeFigureOut">
              <a:rPr lang="zh-TW" altLang="en-US" smtClean="0"/>
              <a:t>2017/10/2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E6A1BA8-1116-4BA8-8D15-4F10AD7FACC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8843AB4-27AE-4834-8DCB-6C1EDBF8B901}" type="datetimeFigureOut">
              <a:rPr lang="zh-TW" altLang="en-US" smtClean="0"/>
              <a:t>2017/10/2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E6A1BA8-1116-4BA8-8D15-4F10AD7FAC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程式設計實務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第五章、第六章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廖婉雯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742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Ipython</a:t>
            </a:r>
            <a:r>
              <a:rPr lang="zh-TW" altLang="en-US" dirty="0"/>
              <a:t>執行環境介紹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775" y="2943198"/>
            <a:ext cx="8153400" cy="1809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911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Ipython</a:t>
            </a:r>
            <a:r>
              <a:rPr lang="zh-TW" altLang="en-US" dirty="0"/>
              <a:t>執行環境介紹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0275" y="2584450"/>
            <a:ext cx="4978400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778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Ipython</a:t>
            </a:r>
            <a:r>
              <a:rPr lang="zh-TW" altLang="en-US" dirty="0"/>
              <a:t>執行環境介紹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1675" y="2838450"/>
            <a:ext cx="54356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88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程式構想與實現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找出問題的需求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定義要儲存的資料及相關型態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設計演算法及繪製流程圖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編寫程式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176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程式構想與實現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2" r="12210" b="26366"/>
          <a:stretch/>
        </p:blipFill>
        <p:spPr bwMode="auto">
          <a:xfrm>
            <a:off x="1043608" y="1412776"/>
            <a:ext cx="7056784" cy="5238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990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程式構想與實現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05" r="31723" b="27319"/>
          <a:stretch/>
        </p:blipFill>
        <p:spPr bwMode="auto">
          <a:xfrm>
            <a:off x="1115616" y="2132856"/>
            <a:ext cx="6912768" cy="359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程式語言速覽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基本資料型態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數值</a:t>
            </a:r>
            <a:r>
              <a:rPr lang="en-US" altLang="zh-TW" dirty="0" smtClean="0"/>
              <a:t>(Numeric type)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-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, long, float, complex</a:t>
            </a:r>
          </a:p>
          <a:p>
            <a:pPr marL="0" indent="0">
              <a:buNone/>
            </a:pPr>
            <a:r>
              <a:rPr lang="en-US" altLang="zh-TW" dirty="0" smtClean="0"/>
              <a:t>2.</a:t>
            </a:r>
            <a:r>
              <a:rPr lang="zh-TW" altLang="en-US" dirty="0" smtClean="0"/>
              <a:t>字串</a:t>
            </a:r>
            <a:r>
              <a:rPr lang="en-US" altLang="zh-TW" dirty="0" smtClean="0"/>
              <a:t>(string type)</a:t>
            </a:r>
          </a:p>
          <a:p>
            <a:pPr marL="0" indent="0">
              <a:buNone/>
            </a:pPr>
            <a:r>
              <a:rPr lang="en-US" altLang="zh-TW" dirty="0" smtClean="0"/>
              <a:t>3.</a:t>
            </a:r>
            <a:r>
              <a:rPr lang="zh-TW" altLang="en-US" dirty="0" smtClean="0"/>
              <a:t>容器型態</a:t>
            </a:r>
            <a:r>
              <a:rPr lang="en-US" altLang="zh-TW" dirty="0" smtClean="0"/>
              <a:t>(container type)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list, set, </a:t>
            </a:r>
            <a:r>
              <a:rPr lang="en-US" altLang="zh-TW" dirty="0" err="1" smtClean="0"/>
              <a:t>dict</a:t>
            </a:r>
            <a:r>
              <a:rPr lang="en-US" altLang="zh-TW" dirty="0" smtClean="0"/>
              <a:t>, tuple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48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程式語言速覽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python</a:t>
            </a:r>
            <a:r>
              <a:rPr lang="zh-TW" altLang="en-US" dirty="0"/>
              <a:t>運算式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算數運算式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=, +, -, *, /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關係運算式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&lt;, &gt;, &gt;=, !=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邏輯運算式</a:t>
            </a:r>
            <a:endParaRPr lang="en-US" altLang="zh-TW" dirty="0"/>
          </a:p>
          <a:p>
            <a:pPr lvl="1"/>
            <a:r>
              <a:rPr lang="en-US" altLang="zh-TW" dirty="0"/>
              <a:t>a</a:t>
            </a:r>
            <a:r>
              <a:rPr lang="en-US" altLang="zh-TW" dirty="0" smtClean="0"/>
              <a:t>nd, or, not</a:t>
            </a:r>
          </a:p>
        </p:txBody>
      </p:sp>
    </p:spTree>
    <p:extLst>
      <p:ext uri="{BB962C8B-B14F-4D97-AF65-F5344CB8AC3E}">
        <p14:creationId xmlns:p14="http://schemas.microsoft.com/office/powerpoint/2010/main" val="2622446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程式語言速覽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複合式型態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Tuple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Dict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Set</a:t>
            </a:r>
          </a:p>
          <a:p>
            <a:r>
              <a:rPr lang="en-US" altLang="zh-TW" dirty="0" smtClean="0"/>
              <a:t>1.List</a:t>
            </a:r>
            <a:r>
              <a:rPr lang="zh-TW" altLang="en-US" dirty="0" smtClean="0"/>
              <a:t>串列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 smtClean="0"/>
              <a:t>       特性：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     </a:t>
            </a:r>
            <a:r>
              <a:rPr lang="en-US" altLang="zh-TW" dirty="0" smtClean="0"/>
              <a:t>(1)</a:t>
            </a:r>
            <a:r>
              <a:rPr lang="zh-TW" altLang="en-US" dirty="0" smtClean="0"/>
              <a:t>不需事先宣告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   </a:t>
            </a:r>
            <a:r>
              <a:rPr lang="en-US" altLang="zh-TW" dirty="0" smtClean="0"/>
              <a:t>(2)</a:t>
            </a:r>
            <a:r>
              <a:rPr lang="zh-TW" altLang="en-US" dirty="0" smtClean="0"/>
              <a:t>不需依照順序存入資料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   </a:t>
            </a:r>
            <a:r>
              <a:rPr lang="en-US" altLang="zh-TW" dirty="0" smtClean="0"/>
              <a:t>(3)</a:t>
            </a:r>
            <a:r>
              <a:rPr lang="zh-TW" altLang="en-US" dirty="0" smtClean="0"/>
              <a:t>同一個串列可以存不同型態資料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   </a:t>
            </a:r>
            <a:r>
              <a:rPr lang="en-US" altLang="zh-TW" dirty="0" smtClean="0"/>
              <a:t>(4)</a:t>
            </a:r>
            <a:r>
              <a:rPr lang="zh-TW" altLang="en-US" dirty="0" smtClean="0"/>
              <a:t>以數字當作索引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980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程式語言速覽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1.List</a:t>
            </a:r>
            <a:r>
              <a:rPr lang="zh-TW" altLang="en-US" dirty="0"/>
              <a:t>串列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zh-TW" altLang="en-US" dirty="0" smtClean="0"/>
              <a:t>   使用方</a:t>
            </a:r>
            <a:r>
              <a:rPr lang="zh-TW" altLang="en-US" dirty="0"/>
              <a:t>法</a:t>
            </a:r>
            <a:r>
              <a:rPr lang="zh-TW" altLang="en-US" dirty="0" smtClean="0"/>
              <a:t>：在儲存的資料加上</a:t>
            </a:r>
            <a:r>
              <a:rPr lang="zh-TW" altLang="en-US" dirty="0" smtClean="0">
                <a:solidFill>
                  <a:srgbClr val="FF0000"/>
                </a:solidFill>
              </a:rPr>
              <a:t>中括號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708920"/>
            <a:ext cx="7179511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4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/>
              <a:t>執行</a:t>
            </a:r>
            <a:r>
              <a:rPr lang="zh-TW" altLang="en-US" dirty="0" smtClean="0"/>
              <a:t>環境</a:t>
            </a:r>
            <a:endParaRPr lang="en-US" altLang="zh-TW" dirty="0" smtClean="0"/>
          </a:p>
          <a:p>
            <a:r>
              <a:rPr lang="zh-TW" altLang="en-US" dirty="0" smtClean="0"/>
              <a:t>程式構想與實現</a:t>
            </a:r>
            <a:endParaRPr lang="en-US" altLang="zh-TW" dirty="0" smtClean="0"/>
          </a:p>
          <a:p>
            <a:r>
              <a:rPr lang="zh-TW" altLang="en-US" dirty="0" smtClean="0"/>
              <a:t>資料</a:t>
            </a:r>
            <a:r>
              <a:rPr lang="zh-TW" altLang="en-US" dirty="0" smtClean="0"/>
              <a:t>型態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運算式</a:t>
            </a:r>
            <a:endParaRPr lang="en-US" altLang="zh-TW" dirty="0" smtClean="0"/>
          </a:p>
          <a:p>
            <a:r>
              <a:rPr lang="en-US" altLang="zh-TW" dirty="0" smtClean="0"/>
              <a:t>List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Tuple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Dict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Set</a:t>
            </a:r>
          </a:p>
          <a:p>
            <a:r>
              <a:rPr lang="zh-TW" altLang="en-US" dirty="0"/>
              <a:t>內建函數與自訂函數</a:t>
            </a:r>
          </a:p>
        </p:txBody>
      </p:sp>
    </p:spTree>
    <p:extLst>
      <p:ext uri="{BB962C8B-B14F-4D97-AF65-F5344CB8AC3E}">
        <p14:creationId xmlns:p14="http://schemas.microsoft.com/office/powerpoint/2010/main" val="3264548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程式語言速覽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字串資料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420888"/>
            <a:ext cx="7096948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8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程式語言速覽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字串</a:t>
            </a:r>
            <a:r>
              <a:rPr lang="en-US" altLang="zh-TW" dirty="0" smtClean="0"/>
              <a:t>split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348880"/>
            <a:ext cx="6904877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程式語言速覽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字串</a:t>
            </a:r>
            <a:r>
              <a:rPr lang="en-US" altLang="zh-TW" dirty="0" smtClean="0"/>
              <a:t>list()</a:t>
            </a:r>
            <a:r>
              <a:rPr lang="zh-TW" altLang="en-US" dirty="0" smtClean="0"/>
              <a:t>方法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97" y="2348880"/>
            <a:ext cx="875879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7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程式語言速覽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串列包含其他串列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39016"/>
            <a:ext cx="6718425" cy="438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5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程式語言速覽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以「</a:t>
            </a:r>
            <a:r>
              <a:rPr lang="en-US" altLang="zh-TW" dirty="0" smtClean="0"/>
              <a:t>+</a:t>
            </a:r>
            <a:r>
              <a:rPr lang="zh-TW" altLang="en-US" dirty="0" smtClean="0"/>
              <a:t>」串</a:t>
            </a:r>
            <a:r>
              <a:rPr lang="zh-TW" altLang="en-US" dirty="0"/>
              <a:t>連</a:t>
            </a:r>
            <a:r>
              <a:rPr lang="zh-TW" altLang="en-US" dirty="0" smtClean="0"/>
              <a:t>多個串列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132856"/>
            <a:ext cx="64484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51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程式語言速覽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List</a:t>
            </a:r>
            <a:r>
              <a:rPr lang="zh-TW" altLang="en-US" dirty="0" smtClean="0"/>
              <a:t>操作</a:t>
            </a:r>
            <a:r>
              <a:rPr lang="en-US" altLang="zh-TW" dirty="0" smtClean="0"/>
              <a:t>-</a:t>
            </a:r>
            <a:r>
              <a:rPr lang="zh-TW" altLang="en-US" dirty="0" smtClean="0"/>
              <a:t>取出部分串列元素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348880"/>
            <a:ext cx="718937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12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程式語言速覽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List</a:t>
            </a:r>
            <a:r>
              <a:rPr lang="zh-TW" altLang="en-US" dirty="0"/>
              <a:t>操作</a:t>
            </a:r>
            <a:r>
              <a:rPr lang="en-US" altLang="zh-TW" dirty="0" smtClean="0"/>
              <a:t>-</a:t>
            </a:r>
          </a:p>
          <a:p>
            <a:pPr marL="0" indent="0">
              <a:buNone/>
            </a:pPr>
            <a:r>
              <a:rPr lang="zh-TW" altLang="en-US" dirty="0" smtClean="0"/>
              <a:t>   計算元素出現個數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</a:t>
            </a:r>
            <a:r>
              <a:rPr lang="en-US" altLang="zh-TW" dirty="0" err="1" smtClean="0"/>
              <a:t>lst.count</a:t>
            </a:r>
            <a:r>
              <a:rPr lang="en-US" altLang="zh-TW" dirty="0" smtClean="0"/>
              <a:t>(n)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097" y="1484784"/>
            <a:ext cx="4964829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05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程式語言速覽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List</a:t>
            </a:r>
            <a:r>
              <a:rPr lang="zh-TW" altLang="en-US" dirty="0" smtClean="0"/>
              <a:t>操作</a:t>
            </a:r>
            <a:r>
              <a:rPr lang="en-US" altLang="zh-TW" dirty="0" smtClean="0"/>
              <a:t>-append</a:t>
            </a:r>
            <a:r>
              <a:rPr lang="zh-TW" altLang="en-US" dirty="0" smtClean="0"/>
              <a:t>及</a:t>
            </a:r>
            <a:r>
              <a:rPr lang="en-US" altLang="zh-TW" dirty="0" smtClean="0"/>
              <a:t>extend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48880"/>
            <a:ext cx="7202585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1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程式語言速覽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List</a:t>
            </a:r>
            <a:r>
              <a:rPr lang="zh-TW" altLang="en-US" dirty="0" smtClean="0"/>
              <a:t>操作</a:t>
            </a:r>
            <a:r>
              <a:rPr lang="en-US" altLang="zh-TW" dirty="0" smtClean="0"/>
              <a:t>-pop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76872"/>
            <a:ext cx="7455308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8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程式語言速覽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Tuble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 smtClean="0"/>
              <a:t>     </a:t>
            </a:r>
            <a:r>
              <a:rPr lang="en-US" altLang="zh-TW" dirty="0" smtClean="0"/>
              <a:t>(1)</a:t>
            </a:r>
            <a:r>
              <a:rPr lang="zh-TW" altLang="en-US" dirty="0" smtClean="0"/>
              <a:t>大致與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相同，</a:t>
            </a:r>
            <a:r>
              <a:rPr lang="zh-TW" altLang="en-US" dirty="0" smtClean="0">
                <a:solidFill>
                  <a:srgbClr val="FF0000"/>
                </a:solidFill>
              </a:rPr>
              <a:t>但變數設定後內容               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        無法修改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    </a:t>
            </a:r>
            <a:r>
              <a:rPr lang="en-US" altLang="zh-TW" dirty="0"/>
              <a:t>(</a:t>
            </a:r>
            <a:r>
              <a:rPr lang="en-US" altLang="zh-TW" dirty="0" smtClean="0"/>
              <a:t>2)</a:t>
            </a:r>
            <a:r>
              <a:rPr lang="zh-TW" altLang="en-US" dirty="0" smtClean="0"/>
              <a:t>執行效能較好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818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Ipython</a:t>
            </a:r>
            <a:r>
              <a:rPr lang="zh-TW" altLang="en-US" dirty="0" smtClean="0"/>
              <a:t>執行環境介紹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於命令</a:t>
            </a:r>
            <a:r>
              <a:rPr lang="zh-TW" altLang="en-US" dirty="0" smtClean="0"/>
              <a:t>提示</a:t>
            </a:r>
            <a:r>
              <a:rPr lang="zh-TW" altLang="en-US" dirty="0"/>
              <a:t>字元</a:t>
            </a:r>
            <a:r>
              <a:rPr lang="zh-TW" altLang="en-US" dirty="0" smtClean="0"/>
              <a:t>輸入</a:t>
            </a:r>
            <a:r>
              <a:rPr lang="zh-TW" altLang="en-US" dirty="0"/>
              <a:t>執行</a:t>
            </a:r>
            <a:r>
              <a:rPr lang="en-US" altLang="zh-TW" dirty="0" err="1"/>
              <a:t>ipython</a:t>
            </a:r>
            <a:r>
              <a:rPr lang="zh-TW" altLang="en-US" dirty="0"/>
              <a:t>可開始編寫</a:t>
            </a:r>
            <a:r>
              <a:rPr lang="en-US" altLang="zh-TW" dirty="0" smtClean="0"/>
              <a:t>python</a:t>
            </a:r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852936"/>
            <a:ext cx="6157913" cy="309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6750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程式語言速覽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Tuble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 smtClean="0"/>
              <a:t>    變數</a:t>
            </a:r>
            <a:r>
              <a:rPr lang="zh-TW" altLang="en-US" dirty="0" smtClean="0"/>
              <a:t>設定使用</a:t>
            </a:r>
            <a:r>
              <a:rPr lang="zh-TW" altLang="en-US" dirty="0" smtClean="0">
                <a:solidFill>
                  <a:srgbClr val="FF0000"/>
                </a:solidFill>
              </a:rPr>
              <a:t>小括號</a:t>
            </a:r>
            <a:r>
              <a:rPr lang="zh-TW" altLang="en-US" dirty="0" smtClean="0"/>
              <a:t>，取出</a:t>
            </a:r>
            <a:r>
              <a:rPr lang="zh-TW" altLang="en-US" dirty="0" smtClean="0"/>
              <a:t>元素</a:t>
            </a:r>
            <a:r>
              <a:rPr lang="zh-TW" altLang="en-US" dirty="0" smtClean="0"/>
              <a:t>值使用中括號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8906" r="8799" b="7170"/>
          <a:stretch/>
        </p:blipFill>
        <p:spPr>
          <a:xfrm>
            <a:off x="1691680" y="2673881"/>
            <a:ext cx="5881021" cy="40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3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程式語言速覽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2000" dirty="0" err="1" smtClean="0"/>
              <a:t>Dict</a:t>
            </a:r>
            <a:r>
              <a:rPr lang="zh-TW" altLang="en-US" sz="2000" dirty="0" smtClean="0"/>
              <a:t>字典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/>
              <a:t> </a:t>
            </a:r>
            <a:r>
              <a:rPr lang="zh-TW" altLang="en-US" sz="2000" dirty="0" smtClean="0"/>
              <a:t>  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(1)</a:t>
            </a:r>
            <a:r>
              <a:rPr lang="zh-TW" altLang="en-US" sz="2000" dirty="0" smtClean="0"/>
              <a:t>以鍵</a:t>
            </a:r>
            <a:r>
              <a:rPr lang="en-US" altLang="zh-TW" sz="2000" dirty="0" smtClean="0"/>
              <a:t>(key)</a:t>
            </a:r>
            <a:r>
              <a:rPr lang="zh-TW" altLang="en-US" sz="2000" dirty="0" smtClean="0"/>
              <a:t>來做為索引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/>
              <a:t> </a:t>
            </a:r>
            <a:r>
              <a:rPr lang="zh-TW" altLang="en-US" sz="2000" dirty="0" smtClean="0"/>
              <a:t>    </a:t>
            </a:r>
            <a:r>
              <a:rPr lang="en-US" altLang="zh-TW" sz="2000" dirty="0" smtClean="0"/>
              <a:t>(2)</a:t>
            </a:r>
            <a:r>
              <a:rPr lang="zh-TW" altLang="en-US" sz="2000" dirty="0" smtClean="0"/>
              <a:t>沒有順序觀念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 rotWithShape="1">
          <a:blip r:embed="rId2"/>
          <a:srcRect t="9445" r="21954" b="18855"/>
          <a:stretch/>
        </p:blipFill>
        <p:spPr>
          <a:xfrm>
            <a:off x="1475656" y="2780928"/>
            <a:ext cx="6480720" cy="399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95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程式語言速覽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Dict</a:t>
            </a:r>
            <a:r>
              <a:rPr lang="zh-TW" altLang="en-US" dirty="0" smtClean="0"/>
              <a:t>字典：</a:t>
            </a:r>
            <a:endParaRPr lang="en-US" altLang="zh-TW" dirty="0"/>
          </a:p>
          <a:p>
            <a:pPr marL="320040" lvl="1" indent="0">
              <a:buNone/>
            </a:pPr>
            <a:r>
              <a:rPr lang="zh-TW" altLang="en-US" dirty="0" smtClean="0"/>
              <a:t>使用</a:t>
            </a:r>
            <a:r>
              <a:rPr lang="zh-TW" altLang="en-US" dirty="0" smtClean="0"/>
              <a:t>「</a:t>
            </a:r>
            <a:r>
              <a:rPr lang="en-US" altLang="zh-TW" dirty="0" smtClean="0"/>
              <a:t>{}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marL="320040" lvl="1" indent="0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大</a:t>
            </a:r>
            <a:r>
              <a:rPr lang="zh-TW" altLang="en-US" dirty="0" smtClean="0">
                <a:solidFill>
                  <a:srgbClr val="FF0000"/>
                </a:solidFill>
              </a:rPr>
              <a:t>括號</a:t>
            </a:r>
            <a:r>
              <a:rPr lang="zh-TW" altLang="en-US" dirty="0" smtClean="0"/>
              <a:t>或</a:t>
            </a:r>
            <a:endParaRPr lang="en-US" altLang="zh-TW" dirty="0" smtClean="0"/>
          </a:p>
          <a:p>
            <a:pPr marL="320040" lvl="1" indent="0">
              <a:buNone/>
            </a:pPr>
            <a:r>
              <a:rPr lang="zh-TW" altLang="en-US" dirty="0" smtClean="0"/>
              <a:t>設定</a:t>
            </a:r>
            <a:r>
              <a:rPr lang="zh-TW" altLang="en-US" dirty="0" smtClean="0"/>
              <a:t>為</a:t>
            </a:r>
            <a:r>
              <a:rPr lang="en-US" altLang="zh-TW" dirty="0" err="1" smtClean="0"/>
              <a:t>dict</a:t>
            </a:r>
            <a:r>
              <a:rPr lang="zh-TW" altLang="en-US" dirty="0" smtClean="0"/>
              <a:t>函數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1340768"/>
            <a:ext cx="5605581" cy="524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9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程式語言速覽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Set</a:t>
            </a:r>
            <a:r>
              <a:rPr lang="zh-TW" altLang="en-US" dirty="0" smtClean="0"/>
              <a:t>集合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  </a:t>
            </a:r>
            <a:r>
              <a:rPr lang="en-US" altLang="zh-TW" dirty="0" smtClean="0"/>
              <a:t>(1)</a:t>
            </a:r>
            <a:r>
              <a:rPr lang="zh-TW" altLang="en-US" dirty="0" smtClean="0"/>
              <a:t>以大括號方式放置資料，只有值沒有鍵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(2)</a:t>
            </a:r>
            <a:r>
              <a:rPr lang="zh-TW" altLang="en-US" dirty="0" smtClean="0"/>
              <a:t>集合中元素可以為不同型態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(3)</a:t>
            </a:r>
            <a:r>
              <a:rPr lang="zh-TW" altLang="en-US" dirty="0"/>
              <a:t>沒有順序</a:t>
            </a:r>
            <a:r>
              <a:rPr lang="zh-TW" altLang="en-US" dirty="0" smtClean="0"/>
              <a:t>觀念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(4)</a:t>
            </a:r>
            <a:r>
              <a:rPr lang="zh-TW" altLang="en-US" dirty="0" smtClean="0"/>
              <a:t>同一元素只能在同一集合出現一次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736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程式語言速覽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dict</a:t>
            </a:r>
            <a:r>
              <a:rPr lang="zh-TW" altLang="en-US" dirty="0" smtClean="0"/>
              <a:t>及</a:t>
            </a:r>
            <a:r>
              <a:rPr lang="en-US" altLang="zh-TW" dirty="0" smtClean="0"/>
              <a:t>set</a:t>
            </a:r>
            <a:r>
              <a:rPr lang="zh-TW" altLang="en-US" dirty="0" smtClean="0"/>
              <a:t>區別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38282"/>
            <a:ext cx="7095421" cy="435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862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程式語言速覽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set</a:t>
            </a:r>
            <a:r>
              <a:rPr lang="zh-TW" altLang="en-US" dirty="0" smtClean="0"/>
              <a:t>集合運算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76872"/>
            <a:ext cx="8274778" cy="419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42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程式語言速覽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內建函數</a:t>
            </a:r>
            <a:endParaRPr lang="en-US" altLang="zh-TW" dirty="0"/>
          </a:p>
          <a:p>
            <a:pPr lvl="1"/>
            <a:r>
              <a:rPr lang="en-US" altLang="zh-TW" dirty="0" err="1" smtClean="0"/>
              <a:t>str</a:t>
            </a:r>
            <a:r>
              <a:rPr lang="en-US" altLang="zh-TW" dirty="0" smtClean="0"/>
              <a:t>()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將變數轉換為字串型態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len</a:t>
            </a:r>
            <a:r>
              <a:rPr lang="en-US" altLang="zh-TW" dirty="0" smtClean="0"/>
              <a:t>()</a:t>
            </a:r>
            <a:r>
              <a:rPr lang="zh-TW" altLang="en-US" dirty="0" smtClean="0"/>
              <a:t>：</a:t>
            </a:r>
            <a:endParaRPr lang="en-US" altLang="zh-TW" dirty="0"/>
          </a:p>
          <a:p>
            <a:pPr lvl="2"/>
            <a:r>
              <a:rPr lang="zh-TW" altLang="en-US" dirty="0" smtClean="0"/>
              <a:t>計算變數內元素個數</a:t>
            </a:r>
            <a:endParaRPr lang="en-US" altLang="zh-TW" dirty="0"/>
          </a:p>
          <a:p>
            <a:pPr lvl="1"/>
            <a:r>
              <a:rPr lang="en-US" altLang="zh-TW" dirty="0" smtClean="0"/>
              <a:t>max()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min()</a:t>
            </a:r>
            <a:r>
              <a:rPr lang="zh-TW" altLang="en-US" dirty="0" smtClean="0"/>
              <a:t>：</a:t>
            </a:r>
            <a:endParaRPr lang="en-US" altLang="zh-TW" dirty="0"/>
          </a:p>
          <a:p>
            <a:pPr lvl="2"/>
            <a:r>
              <a:rPr lang="zh-TW" altLang="en-US" dirty="0" smtClean="0"/>
              <a:t>傳回最大或最小值</a:t>
            </a:r>
            <a:endParaRPr lang="en-US" altLang="zh-TW" dirty="0"/>
          </a:p>
          <a:p>
            <a:pPr lvl="1"/>
            <a:r>
              <a:rPr lang="en-US" altLang="zh-TW" dirty="0" smtClean="0"/>
              <a:t>…etc.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47092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程式語言速覽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不同進位數值轉換</a:t>
            </a:r>
            <a:r>
              <a:rPr lang="en-US" altLang="zh-TW" dirty="0" smtClean="0"/>
              <a:t>:bin(n)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oct</a:t>
            </a:r>
            <a:r>
              <a:rPr lang="en-US" altLang="zh-TW" dirty="0" smtClean="0"/>
              <a:t>(n)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hex(n)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2492896"/>
            <a:ext cx="8331125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419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程式語言速覽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安排輸出訊息格式：</a:t>
            </a:r>
            <a:r>
              <a:rPr lang="en-US" altLang="zh-TW" dirty="0" smtClean="0"/>
              <a:t>format</a:t>
            </a:r>
            <a:r>
              <a:rPr lang="zh-TW" altLang="en-US" dirty="0" smtClean="0"/>
              <a:t>搭配</a:t>
            </a:r>
            <a:r>
              <a:rPr lang="en-US" altLang="zh-TW" dirty="0" smtClean="0"/>
              <a:t>print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76872"/>
            <a:ext cx="832761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548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程式語言速覽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自訂函數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94" y="2420888"/>
            <a:ext cx="8650084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8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Ipython</a:t>
            </a:r>
            <a:r>
              <a:rPr lang="zh-TW" altLang="en-US" dirty="0" smtClean="0"/>
              <a:t>執行環境介紹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每輸入一行按下換行鍵就執行一行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有輸出就會顯示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遇到</a:t>
            </a:r>
            <a:r>
              <a:rPr lang="en-US" altLang="zh-TW" dirty="0" smtClean="0"/>
              <a:t>if</a:t>
            </a:r>
            <a:r>
              <a:rPr lang="zh-TW" altLang="en-US" dirty="0" smtClean="0"/>
              <a:t>判斷式或</a:t>
            </a:r>
            <a:r>
              <a:rPr lang="en-US" altLang="zh-TW" dirty="0" smtClean="0"/>
              <a:t>for</a:t>
            </a:r>
            <a:r>
              <a:rPr lang="zh-TW" altLang="en-US" dirty="0" smtClean="0"/>
              <a:t>重複執行迴圈，還沒完成命令前按下換行鍵會自動縮排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18160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程式語言速覽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定</a:t>
            </a:r>
            <a:r>
              <a:rPr lang="zh-TW" altLang="en-US" dirty="0"/>
              <a:t>義</a:t>
            </a:r>
            <a:r>
              <a:rPr lang="zh-TW" altLang="en-US" dirty="0" smtClean="0"/>
              <a:t>函數指定參數時有預設值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636912"/>
            <a:ext cx="7018872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509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程式語言速覽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函數接受沒有預先設定的參數個數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76872"/>
            <a:ext cx="6768752" cy="436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120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程式語言速覽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自訂函數方法</a:t>
            </a:r>
            <a:r>
              <a:rPr lang="en-US" altLang="zh-TW" dirty="0" smtClean="0"/>
              <a:t>lambda</a:t>
            </a:r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348880"/>
            <a:ext cx="8363287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40561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程式語言速覽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i</a:t>
            </a:r>
            <a:r>
              <a:rPr lang="en-US" altLang="zh-TW" dirty="0" smtClean="0"/>
              <a:t>mport</a:t>
            </a:r>
            <a:r>
              <a:rPr lang="zh-TW" altLang="en-US" dirty="0" smtClean="0"/>
              <a:t>與自訂模組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155217"/>
            <a:ext cx="353377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11"/>
          <a:stretch/>
        </p:blipFill>
        <p:spPr bwMode="auto">
          <a:xfrm>
            <a:off x="719572" y="2155217"/>
            <a:ext cx="2096321" cy="165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634088"/>
            <a:ext cx="3084751" cy="144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68" r="75942" b="64939"/>
          <a:stretch/>
        </p:blipFill>
        <p:spPr bwMode="auto">
          <a:xfrm>
            <a:off x="5007721" y="5733256"/>
            <a:ext cx="1952933" cy="1002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向下箭號 4"/>
          <p:cNvSpPr/>
          <p:nvPr/>
        </p:nvSpPr>
        <p:spPr>
          <a:xfrm>
            <a:off x="5864037" y="4944128"/>
            <a:ext cx="240303" cy="5731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>
            <a:endCxn id="11266" idx="1"/>
          </p:cNvCxnSpPr>
          <p:nvPr/>
        </p:nvCxnSpPr>
        <p:spPr>
          <a:xfrm flipV="1">
            <a:off x="1937366" y="2821967"/>
            <a:ext cx="2418610" cy="4865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11268" idx="1"/>
          </p:cNvCxnSpPr>
          <p:nvPr/>
        </p:nvCxnSpPr>
        <p:spPr>
          <a:xfrm>
            <a:off x="1649334" y="3634088"/>
            <a:ext cx="2706642" cy="7201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3748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程式語言速覽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單字</a:t>
            </a:r>
            <a:r>
              <a:rPr lang="zh-TW" altLang="en-US" dirty="0"/>
              <a:t>出現頻率</a:t>
            </a:r>
            <a:r>
              <a:rPr lang="zh-TW" altLang="en-US" dirty="0" smtClean="0"/>
              <a:t>統計程式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5702408" cy="305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132856"/>
            <a:ext cx="1343025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34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Ipython</a:t>
            </a:r>
            <a:r>
              <a:rPr lang="zh-TW" altLang="en-US" dirty="0" smtClean="0"/>
              <a:t>執行環境介紹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78" y="1556792"/>
            <a:ext cx="9036423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880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Ipython</a:t>
            </a:r>
            <a:r>
              <a:rPr lang="zh-TW" altLang="en-US" dirty="0" smtClean="0"/>
              <a:t>執行環境介紹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/>
              <a:t>Ipython</a:t>
            </a:r>
            <a:r>
              <a:rPr lang="en-US" altLang="zh-TW" dirty="0"/>
              <a:t> notebook</a:t>
            </a:r>
          </a:p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39" b="1798"/>
          <a:stretch/>
        </p:blipFill>
        <p:spPr bwMode="auto">
          <a:xfrm>
            <a:off x="431540" y="2636912"/>
            <a:ext cx="8280920" cy="304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028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Ipython</a:t>
            </a:r>
            <a:r>
              <a:rPr lang="zh-TW" altLang="en-US" dirty="0"/>
              <a:t>執行環境介紹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84784"/>
            <a:ext cx="360429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922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Ipython</a:t>
            </a:r>
            <a:r>
              <a:rPr lang="zh-TW" altLang="en-US" dirty="0"/>
              <a:t>執行環境介紹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775" y="2000404"/>
            <a:ext cx="8153400" cy="3695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5305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Ipython</a:t>
            </a:r>
            <a:r>
              <a:rPr lang="zh-TW" altLang="en-US" dirty="0"/>
              <a:t>執行環境介紹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8229600" cy="1685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7081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1182</TotalTime>
  <Words>718</Words>
  <Application>Microsoft Office PowerPoint</Application>
  <PresentationFormat>如螢幕大小 (4:3)</PresentationFormat>
  <Paragraphs>133</Paragraphs>
  <Slides>44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45" baseType="lpstr">
      <vt:lpstr>中庸</vt:lpstr>
      <vt:lpstr>Python程式設計實務 第五章、第六章</vt:lpstr>
      <vt:lpstr>大綱</vt:lpstr>
      <vt:lpstr>Ipython執行環境介紹</vt:lpstr>
      <vt:lpstr>Ipython執行環境介紹</vt:lpstr>
      <vt:lpstr>Ipython執行環境介紹</vt:lpstr>
      <vt:lpstr>Ipython執行環境介紹</vt:lpstr>
      <vt:lpstr>Ipython執行環境介紹</vt:lpstr>
      <vt:lpstr>Ipython執行環境介紹</vt:lpstr>
      <vt:lpstr>Ipython執行環境介紹</vt:lpstr>
      <vt:lpstr>Ipython執行環境介紹</vt:lpstr>
      <vt:lpstr>Ipython執行環境介紹</vt:lpstr>
      <vt:lpstr>Ipython執行環境介紹</vt:lpstr>
      <vt:lpstr>程式構想與實現</vt:lpstr>
      <vt:lpstr>程式構想與實現</vt:lpstr>
      <vt:lpstr>程式構想與實現</vt:lpstr>
      <vt:lpstr>python程式語言速覽</vt:lpstr>
      <vt:lpstr>python程式語言速覽</vt:lpstr>
      <vt:lpstr>python程式語言速覽</vt:lpstr>
      <vt:lpstr>python程式語言速覽</vt:lpstr>
      <vt:lpstr>python程式語言速覽</vt:lpstr>
      <vt:lpstr>python程式語言速覽</vt:lpstr>
      <vt:lpstr>python程式語言速覽</vt:lpstr>
      <vt:lpstr>python程式語言速覽</vt:lpstr>
      <vt:lpstr>python程式語言速覽</vt:lpstr>
      <vt:lpstr>python程式語言速覽</vt:lpstr>
      <vt:lpstr>python程式語言速覽</vt:lpstr>
      <vt:lpstr>python程式語言速覽</vt:lpstr>
      <vt:lpstr>python程式語言速覽</vt:lpstr>
      <vt:lpstr>python程式語言速覽</vt:lpstr>
      <vt:lpstr>python程式語言速覽</vt:lpstr>
      <vt:lpstr>python程式語言速覽</vt:lpstr>
      <vt:lpstr>python程式語言速覽</vt:lpstr>
      <vt:lpstr>python程式語言速覽</vt:lpstr>
      <vt:lpstr>python程式語言速覽</vt:lpstr>
      <vt:lpstr>python程式語言速覽</vt:lpstr>
      <vt:lpstr>python程式語言速覽</vt:lpstr>
      <vt:lpstr>python程式語言速覽</vt:lpstr>
      <vt:lpstr>python程式語言速覽</vt:lpstr>
      <vt:lpstr>python程式語言速覽</vt:lpstr>
      <vt:lpstr>python程式語言速覽</vt:lpstr>
      <vt:lpstr>python程式語言速覽</vt:lpstr>
      <vt:lpstr>python程式語言速覽</vt:lpstr>
      <vt:lpstr>python程式語言速覽</vt:lpstr>
      <vt:lpstr>python程式語言速覽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開始設計Python程式</dc:title>
  <dc:creator>PieDa</dc:creator>
  <cp:lastModifiedBy>PieDa</cp:lastModifiedBy>
  <cp:revision>82</cp:revision>
  <dcterms:created xsi:type="dcterms:W3CDTF">2017-09-29T11:30:56Z</dcterms:created>
  <dcterms:modified xsi:type="dcterms:W3CDTF">2017-10-02T15:01:45Z</dcterms:modified>
</cp:coreProperties>
</file>