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9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-157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3EDD-11A3-4B4B-A66D-376416452262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02DF7-699D-402C-A225-3FAA3915B7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85576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09BDB-63E0-4872-B12B-0A42E51186D9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B988-99A9-43BD-A4B3-A5718F1641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62225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AB988-99A9-43BD-A4B3-A5718F164173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90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69691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24100"/>
            <a:ext cx="6858000" cy="29337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B51D-0559-4064-A4C2-AD522BA17A09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12176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DCED-C305-4A8F-82D5-2A5C64D0FFC8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249338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591B-AE63-4F82-9DB7-1D8845308ED3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63657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4C61-4255-4703-A2F7-4D28F03CA2AC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159259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6BF8-1201-4520-A8E3-C7490DFFDB8D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78106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153B-F95F-47E1-995F-2B3FC646099D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857757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694-97E0-4805-A40C-55B23094B8E5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25190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4469-6A2B-42AA-85CB-0627CDF2122E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096336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DDB-9002-41AD-ABAE-384DB546F582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1676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79BE-B3A1-4411-8740-8597CC915FFC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951155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15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淚滴形 11"/>
          <p:cNvSpPr/>
          <p:nvPr userDrawn="1"/>
        </p:nvSpPr>
        <p:spPr>
          <a:xfrm rot="-1800000">
            <a:off x="8419264" y="6575735"/>
            <a:ext cx="180000" cy="18000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4885"/>
            <a:ext cx="7886700" cy="975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5384-DD49-4C6F-A63B-A0FECB8E27FB}" type="datetime1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930" y="6489913"/>
            <a:ext cx="324000" cy="32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90D04D6-3A53-4A7A-8102-22C43A145C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"/>
            <a:ext cx="9162000" cy="57295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0233" y="6176963"/>
            <a:ext cx="571766" cy="6810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429" y="-27643"/>
            <a:ext cx="3290502" cy="609020"/>
          </a:xfrm>
          <a:prstGeom prst="rect">
            <a:avLst/>
          </a:prstGeom>
        </p:spPr>
      </p:pic>
      <p:sp>
        <p:nvSpPr>
          <p:cNvPr id="15" name="淚滴形 14"/>
          <p:cNvSpPr/>
          <p:nvPr userDrawn="1"/>
        </p:nvSpPr>
        <p:spPr>
          <a:xfrm rot="-1800000">
            <a:off x="8511545" y="6425668"/>
            <a:ext cx="90000" cy="9000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淚滴形 16"/>
          <p:cNvSpPr/>
          <p:nvPr userDrawn="1"/>
        </p:nvSpPr>
        <p:spPr>
          <a:xfrm rot="-1800000">
            <a:off x="8608238" y="6268162"/>
            <a:ext cx="18000" cy="1800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淚滴形 17"/>
          <p:cNvSpPr/>
          <p:nvPr userDrawn="1"/>
        </p:nvSpPr>
        <p:spPr>
          <a:xfrm rot="-1800000">
            <a:off x="8555869" y="6317075"/>
            <a:ext cx="72000" cy="7200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004" y="17059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70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10"/>
                            </p:stCondLst>
                            <p:childTnLst>
                              <p:par>
                                <p:cTn id="12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1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20"/>
                            </p:stCondLst>
                            <p:childTnLst>
                              <p:par>
                                <p:cTn id="1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2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3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007773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Python</a:t>
            </a:r>
            <a:r>
              <a:rPr lang="zh-TW" altLang="en-US" sz="5400" dirty="0" smtClean="0"/>
              <a:t>程式設計實務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1" y="2324100"/>
            <a:ext cx="7689272" cy="2933700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 smtClean="0"/>
              <a:t>第一堂 程式設計</a:t>
            </a:r>
            <a:r>
              <a:rPr lang="zh-TW" altLang="en-US" sz="3200" dirty="0"/>
              <a:t>所需基礎</a:t>
            </a:r>
            <a:r>
              <a:rPr lang="zh-TW" altLang="en-US" sz="3200" dirty="0" smtClean="0"/>
              <a:t>知識</a:t>
            </a:r>
            <a:r>
              <a:rPr lang="en-US" altLang="zh-TW" sz="3200" dirty="0" smtClean="0"/>
              <a:t>(1~10)</a:t>
            </a:r>
          </a:p>
          <a:p>
            <a:pPr algn="l"/>
            <a:r>
              <a:rPr lang="zh-TW" altLang="en-US" sz="3200" dirty="0" smtClean="0"/>
              <a:t>第二堂 快速瞭解</a:t>
            </a:r>
            <a:r>
              <a:rPr lang="en-US" altLang="zh-TW" sz="3200" dirty="0" smtClean="0"/>
              <a:t>Python</a:t>
            </a:r>
            <a:r>
              <a:rPr lang="zh-TW" altLang="en-US" sz="3200" dirty="0" smtClean="0"/>
              <a:t>程室語言</a:t>
            </a:r>
            <a:r>
              <a:rPr lang="en-US" altLang="zh-TW" sz="3200" dirty="0" smtClean="0"/>
              <a:t>(11~27)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011695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4072" y="1263939"/>
            <a:ext cx="85828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zh-TW" sz="2800" dirty="0" smtClean="0"/>
              <a:t>控制</a:t>
            </a:r>
            <a:r>
              <a:rPr lang="zh-TW" altLang="zh-TW" sz="2800" dirty="0"/>
              <a:t>流程式概念</a:t>
            </a:r>
          </a:p>
          <a:p>
            <a:r>
              <a:rPr lang="zh-TW" altLang="zh-TW" sz="2800" dirty="0"/>
              <a:t>程式可以簡單地看做是一個「腳本」，而這個腳本就是要拿給電腦去按步就班執行的指令集合。一開始，</a:t>
            </a:r>
            <a:r>
              <a:rPr lang="zh-TW" altLang="zh-TW" sz="2800" dirty="0">
                <a:solidFill>
                  <a:srgbClr val="0000FF"/>
                </a:solidFill>
              </a:rPr>
              <a:t>指令是一行一行地依照順序執行</a:t>
            </a:r>
            <a:r>
              <a:rPr lang="zh-TW" altLang="zh-TW" sz="2800" dirty="0"/>
              <a:t>，但是並不是每一次執行都是同樣的情況，</a:t>
            </a:r>
            <a:r>
              <a:rPr lang="zh-TW" altLang="zh-TW" sz="2800" dirty="0" smtClean="0"/>
              <a:t>就</a:t>
            </a:r>
            <a:r>
              <a:rPr lang="zh-TW" altLang="en-US" sz="2800" dirty="0" smtClean="0"/>
              <a:t>此</a:t>
            </a:r>
            <a:r>
              <a:rPr lang="zh-TW" altLang="zh-TW" sz="2800" dirty="0" smtClean="0"/>
              <a:t>例，</a:t>
            </a:r>
            <a:r>
              <a:rPr lang="zh-TW" altLang="zh-TW" sz="2800" dirty="0"/>
              <a:t>每一次執行的時候所隨機產生的整數</a:t>
            </a:r>
            <a:r>
              <a:rPr lang="en-US" altLang="zh-TW" sz="2800" dirty="0"/>
              <a:t>x</a:t>
            </a:r>
            <a:r>
              <a:rPr lang="zh-TW" altLang="zh-TW" sz="2800" dirty="0"/>
              <a:t>，</a:t>
            </a:r>
            <a:r>
              <a:rPr lang="en-US" altLang="zh-TW" sz="2800" dirty="0"/>
              <a:t>y</a:t>
            </a:r>
            <a:r>
              <a:rPr lang="zh-TW" altLang="zh-TW" sz="2800" dirty="0"/>
              <a:t>並不會都一樣，而受測者</a:t>
            </a:r>
            <a:r>
              <a:rPr lang="en-US" altLang="zh-TW" sz="2800" dirty="0"/>
              <a:t>(</a:t>
            </a:r>
            <a:r>
              <a:rPr lang="zh-TW" altLang="zh-TW" sz="2800" dirty="0"/>
              <a:t>執行程式的人</a:t>
            </a:r>
            <a:r>
              <a:rPr lang="en-US" altLang="zh-TW" sz="2800" dirty="0"/>
              <a:t>)</a:t>
            </a:r>
            <a:r>
              <a:rPr lang="zh-TW" altLang="zh-TW" sz="2800" dirty="0"/>
              <a:t>也不是每一次都會答對，答對有答對要做的事，答錯也有另外要做的回應</a:t>
            </a:r>
            <a:r>
              <a:rPr lang="zh-TW" altLang="zh-TW" sz="2800" dirty="0" smtClean="0"/>
              <a:t>，邏輯</a:t>
            </a:r>
            <a:r>
              <a:rPr lang="zh-TW" altLang="zh-TW" sz="2800" dirty="0"/>
              <a:t>上預期受測者會回答一個整數，但如果受測者回答的是小數，或是直接按下「</a:t>
            </a:r>
            <a:r>
              <a:rPr lang="en-US" altLang="zh-TW" sz="2800" dirty="0"/>
              <a:t>Enter</a:t>
            </a:r>
            <a:r>
              <a:rPr lang="zh-TW" altLang="zh-TW" sz="2800" dirty="0"/>
              <a:t>」而沒有任何的輸入值，程式也要能夠應對才行</a:t>
            </a:r>
            <a:r>
              <a:rPr lang="zh-TW" altLang="zh-TW" sz="2800" dirty="0" smtClean="0"/>
              <a:t>。</a:t>
            </a:r>
            <a:r>
              <a:rPr lang="zh-TW" altLang="zh-TW" sz="2800" dirty="0" smtClean="0">
                <a:solidFill>
                  <a:srgbClr val="0000FF"/>
                </a:solidFill>
              </a:rPr>
              <a:t>程式</a:t>
            </a:r>
            <a:r>
              <a:rPr lang="zh-TW" altLang="zh-TW" sz="2800" dirty="0">
                <a:solidFill>
                  <a:srgbClr val="0000FF"/>
                </a:solidFill>
              </a:rPr>
              <a:t>設計人員預先要想</a:t>
            </a:r>
            <a:r>
              <a:rPr lang="zh-TW" altLang="zh-TW" sz="2800" dirty="0" smtClean="0">
                <a:solidFill>
                  <a:srgbClr val="0000FF"/>
                </a:solidFill>
              </a:rPr>
              <a:t>好程式</a:t>
            </a:r>
            <a:r>
              <a:rPr lang="zh-TW" altLang="zh-TW" sz="2800" dirty="0">
                <a:solidFill>
                  <a:srgbClr val="0000FF"/>
                </a:solidFill>
              </a:rPr>
              <a:t>執行中可能會發生的</a:t>
            </a:r>
            <a:r>
              <a:rPr lang="zh-TW" altLang="zh-TW" sz="2800" dirty="0" smtClean="0">
                <a:solidFill>
                  <a:srgbClr val="0000FF"/>
                </a:solidFill>
              </a:rPr>
              <a:t>情況並寫</a:t>
            </a:r>
            <a:r>
              <a:rPr lang="zh-TW" altLang="zh-TW" sz="2800" dirty="0">
                <a:solidFill>
                  <a:srgbClr val="0000FF"/>
                </a:solidFill>
              </a:rPr>
              <a:t>在「腳本」中</a:t>
            </a:r>
            <a:r>
              <a:rPr lang="zh-TW" altLang="zh-TW" sz="2800" dirty="0" smtClean="0">
                <a:solidFill>
                  <a:srgbClr val="0000FF"/>
                </a:solidFill>
              </a:rPr>
              <a:t>，告訴電腦遇到情況要</a:t>
            </a:r>
            <a:r>
              <a:rPr lang="zh-TW" altLang="zh-TW" sz="2800" dirty="0">
                <a:solidFill>
                  <a:srgbClr val="0000FF"/>
                </a:solidFill>
              </a:rPr>
              <a:t>執行</a:t>
            </a:r>
            <a:r>
              <a:rPr lang="zh-TW" altLang="zh-TW" sz="2800" dirty="0" smtClean="0">
                <a:solidFill>
                  <a:srgbClr val="0000FF"/>
                </a:solidFill>
              </a:rPr>
              <a:t>對應的</a:t>
            </a:r>
            <a:r>
              <a:rPr lang="zh-TW" altLang="zh-TW" sz="2800" dirty="0">
                <a:solidFill>
                  <a:srgbClr val="0000FF"/>
                </a:solidFill>
              </a:rPr>
              <a:t>程式碼，這就是程式的流程控制。</a:t>
            </a:r>
            <a:endParaRPr lang="en-US" altLang="zh-TW" sz="2800" dirty="0" smtClean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37014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4072" y="1399022"/>
            <a:ext cx="8582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zh-TW" sz="2800" dirty="0" smtClean="0"/>
              <a:t>不要</a:t>
            </a:r>
            <a:r>
              <a:rPr lang="zh-TW" altLang="zh-TW" sz="2800" dirty="0"/>
              <a:t>重新發明輪子的基本認識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世界</a:t>
            </a:r>
            <a:r>
              <a:rPr lang="zh-TW" altLang="zh-TW" sz="2800" dirty="0"/>
              <a:t>上需要解決的問題很多，但是大部份的問題都不會是這個世界有史以來第一次出現，也就是要解決的問題，其實在世界上的某處已經有人解決過了。對於初學者來說，既然有人解決了，只要直接拿來使用就好了，不需要自己重新再設計一遍。現代的程式語言以及作業系統如</a:t>
            </a:r>
            <a:r>
              <a:rPr lang="en-US" altLang="zh-TW" sz="2800" dirty="0" smtClean="0"/>
              <a:t>Python…</a:t>
            </a:r>
            <a:r>
              <a:rPr lang="zh-TW" altLang="zh-TW" sz="2800" dirty="0" smtClean="0"/>
              <a:t>等</a:t>
            </a:r>
            <a:r>
              <a:rPr lang="zh-TW" altLang="zh-TW" sz="2800" dirty="0"/>
              <a:t>，已有線上的安裝與更新程式庫機制，只要是有連接網際網路的電腦，只要網路上有的都可以馬上安裝到本地端電腦且立即使用，十分方便。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82945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399022"/>
            <a:ext cx="8582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Python</a:t>
            </a:r>
            <a:r>
              <a:rPr lang="zh-TW" altLang="zh-TW" sz="2800" dirty="0"/>
              <a:t>是一套一般用途的高階語言，就分類上來說它是一個解譯式的動態程式語言，它非常強調程式碼的易學和易讀性，所以在程式碼的編寫格式上有比較嚴格的規範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zh-TW" sz="2800" dirty="0" smtClean="0"/>
              <a:t>為了</a:t>
            </a:r>
            <a:r>
              <a:rPr lang="zh-TW" altLang="zh-TW" sz="2800" dirty="0">
                <a:solidFill>
                  <a:srgbClr val="0000FF"/>
                </a:solidFill>
              </a:rPr>
              <a:t>兼顧彈性和效能</a:t>
            </a:r>
            <a:r>
              <a:rPr lang="zh-TW" altLang="zh-TW" sz="2800" dirty="0"/>
              <a:t>，它的變數被視為是容器，用到時才被建立在記憶體中，具有良好的記憶體管理功能而不用設計者去操心，其變數型態可以在程式中自由地由程式設計者轉換，同時也有許多的一行敘述可以提升表示程式和運行程式的效率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710281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399022"/>
            <a:ext cx="8582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不同於一般的程式語言一開始要準備非常複雜的執行環境，執行</a:t>
            </a:r>
            <a:r>
              <a:rPr lang="en-US" altLang="zh-TW" sz="2800" dirty="0"/>
              <a:t>Python</a:t>
            </a:r>
            <a:r>
              <a:rPr lang="zh-TW" altLang="zh-TW" sz="2800" dirty="0"/>
              <a:t>非常容易，在</a:t>
            </a:r>
            <a:r>
              <a:rPr lang="en-US" altLang="zh-TW" sz="2800" dirty="0" smtClean="0"/>
              <a:t>Mac OS</a:t>
            </a:r>
            <a:r>
              <a:rPr lang="zh-TW" altLang="zh-TW" sz="2800" dirty="0"/>
              <a:t>以及</a:t>
            </a:r>
            <a:r>
              <a:rPr lang="en-US" altLang="zh-TW" sz="2800" dirty="0"/>
              <a:t>Linux</a:t>
            </a:r>
            <a:r>
              <a:rPr lang="zh-TW" altLang="zh-TW" sz="2800" dirty="0"/>
              <a:t>的作業系統的終端機</a:t>
            </a:r>
            <a:r>
              <a:rPr lang="en-US" altLang="zh-TW" sz="2800" dirty="0"/>
              <a:t>(</a:t>
            </a:r>
            <a:r>
              <a:rPr lang="zh-TW" altLang="zh-TW" sz="2800" dirty="0"/>
              <a:t>也就是相當於</a:t>
            </a:r>
            <a:r>
              <a:rPr lang="en-US" altLang="zh-TW" sz="2800" dirty="0" smtClean="0"/>
              <a:t>Windows</a:t>
            </a:r>
            <a:r>
              <a:rPr lang="zh-TW" altLang="zh-TW" sz="2800" dirty="0" smtClean="0"/>
              <a:t>的</a:t>
            </a:r>
            <a:r>
              <a:rPr lang="zh-TW" altLang="zh-TW" sz="2800" dirty="0"/>
              <a:t>命令提示字元</a:t>
            </a:r>
            <a:r>
              <a:rPr lang="en-US" altLang="zh-TW" sz="2800" dirty="0"/>
              <a:t>)</a:t>
            </a:r>
            <a:r>
              <a:rPr lang="zh-TW" altLang="zh-TW" sz="2800" dirty="0"/>
              <a:t>中執行「</a:t>
            </a:r>
            <a:r>
              <a:rPr lang="en-US" altLang="zh-TW" sz="2800" dirty="0"/>
              <a:t>python</a:t>
            </a:r>
            <a:r>
              <a:rPr lang="zh-TW" altLang="zh-TW" sz="2800" dirty="0"/>
              <a:t>」指令，就會進入</a:t>
            </a:r>
            <a:r>
              <a:rPr lang="en-US" altLang="zh-TW" sz="2800" dirty="0"/>
              <a:t>Python</a:t>
            </a:r>
            <a:r>
              <a:rPr lang="zh-TW" altLang="zh-TW" sz="2800" dirty="0"/>
              <a:t>的直譯環境，可以執行大部份的</a:t>
            </a:r>
            <a:r>
              <a:rPr lang="en-US" altLang="zh-TW" sz="2800" dirty="0"/>
              <a:t>Python</a:t>
            </a:r>
            <a:r>
              <a:rPr lang="zh-TW" altLang="zh-TW" sz="2800" dirty="0"/>
              <a:t>程式。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開始</a:t>
            </a:r>
            <a:r>
              <a:rPr lang="zh-TW" altLang="zh-TW" sz="2800" dirty="0"/>
              <a:t>練習</a:t>
            </a:r>
            <a:r>
              <a:rPr lang="en-US" altLang="zh-TW" sz="2800" dirty="0"/>
              <a:t>Python</a:t>
            </a:r>
            <a:r>
              <a:rPr lang="zh-TW" altLang="zh-TW" sz="2800" dirty="0"/>
              <a:t>語言的地方，除了在自己的電腦中安裝</a:t>
            </a:r>
            <a:r>
              <a:rPr lang="en-US" altLang="zh-TW" sz="2800" dirty="0"/>
              <a:t>Python</a:t>
            </a:r>
            <a:r>
              <a:rPr lang="zh-TW" altLang="zh-TW" sz="2800" dirty="0"/>
              <a:t>的解譯器之外，也可以直接開啟瀏覽器，連線到</a:t>
            </a:r>
            <a:r>
              <a:rPr lang="en-US" altLang="zh-TW" sz="2800" dirty="0" err="1"/>
              <a:t>TUtoralspoint</a:t>
            </a:r>
            <a:r>
              <a:rPr lang="zh-TW" altLang="zh-TW" sz="2800" dirty="0"/>
              <a:t>網站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 smtClean="0"/>
              <a:t>http://www.tutorialspoint.com/codingground.htm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360973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5173987"/>
            <a:ext cx="8582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這是一個提供各種程式語言線上練習的自學網站，請點選箭頭所指</a:t>
            </a:r>
            <a:r>
              <a:rPr lang="zh-TW" altLang="zh-TW" sz="2800" dirty="0" smtClean="0"/>
              <a:t>的</a:t>
            </a:r>
            <a:r>
              <a:rPr lang="en-US" altLang="zh-TW" sz="2800" dirty="0" err="1"/>
              <a:t>l</a:t>
            </a:r>
            <a:r>
              <a:rPr lang="en-US" altLang="zh-TW" sz="2800" dirty="0" err="1" smtClean="0"/>
              <a:t>python</a:t>
            </a:r>
            <a:r>
              <a:rPr lang="zh-TW" altLang="zh-TW" sz="2800" dirty="0"/>
              <a:t>項目，即會出現可以直接輸入</a:t>
            </a:r>
            <a:r>
              <a:rPr lang="en-US" altLang="zh-TW" sz="2800" dirty="0"/>
              <a:t>Python</a:t>
            </a:r>
            <a:r>
              <a:rPr lang="zh-TW" altLang="zh-TW" sz="2800" dirty="0"/>
              <a:t>程式的交談式介面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253" y="1268557"/>
            <a:ext cx="6182591" cy="3905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79471426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5173987"/>
            <a:ext cx="8582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其中</a:t>
            </a:r>
            <a:r>
              <a:rPr lang="en-US" altLang="zh-TW" sz="2800" dirty="0"/>
              <a:t>ln[1]:</a:t>
            </a:r>
            <a:r>
              <a:rPr lang="zh-TW" altLang="zh-TW" sz="2800" dirty="0"/>
              <a:t>提示字元即是輸入程式敘述和指令的地方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5706" y="1218178"/>
            <a:ext cx="5625107" cy="39558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675706" y="3616036"/>
            <a:ext cx="755767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96051155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由於</a:t>
            </a:r>
            <a:r>
              <a:rPr lang="en-US" altLang="zh-TW" sz="2800" dirty="0"/>
              <a:t>Python</a:t>
            </a:r>
            <a:r>
              <a:rPr lang="zh-TW" altLang="zh-TW" sz="2800" dirty="0"/>
              <a:t>是一個直譯式的語言，不管是用上述的哪一種方式執行程式，</a:t>
            </a:r>
            <a:r>
              <a:rPr lang="zh-TW" altLang="zh-TW" sz="2800" dirty="0">
                <a:solidFill>
                  <a:srgbClr val="0000FF"/>
                </a:solidFill>
              </a:rPr>
              <a:t>所有輸入的程式敘述行如果沒有特別指定執行的流程及順序，會從第</a:t>
            </a:r>
            <a:r>
              <a:rPr lang="en-US" altLang="zh-TW" sz="2800" dirty="0">
                <a:solidFill>
                  <a:srgbClr val="0000FF"/>
                </a:solidFill>
              </a:rPr>
              <a:t>1</a:t>
            </a:r>
            <a:r>
              <a:rPr lang="zh-TW" altLang="zh-TW" sz="2800" dirty="0">
                <a:solidFill>
                  <a:srgbClr val="0000FF"/>
                </a:solidFill>
              </a:rPr>
              <a:t>行、第</a:t>
            </a:r>
            <a:r>
              <a:rPr lang="en-US" altLang="zh-TW" sz="2800" dirty="0">
                <a:solidFill>
                  <a:srgbClr val="0000FF"/>
                </a:solidFill>
              </a:rPr>
              <a:t>2</a:t>
            </a:r>
            <a:r>
              <a:rPr lang="zh-TW" altLang="zh-TW" sz="2800" dirty="0">
                <a:solidFill>
                  <a:srgbClr val="0000FF"/>
                </a:solidFill>
              </a:rPr>
              <a:t>行等等依序往下執行</a:t>
            </a:r>
            <a:r>
              <a:rPr lang="zh-TW" altLang="zh-TW" sz="2800" dirty="0"/>
              <a:t>，每次執行一行，如果遇到哪一行有問題，就會顯示出錯誤訊息而馬上停止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zh-TW" sz="2800" dirty="0" smtClean="0">
                <a:solidFill>
                  <a:srgbClr val="0000FF"/>
                </a:solidFill>
              </a:rPr>
              <a:t>所有</a:t>
            </a:r>
            <a:r>
              <a:rPr lang="zh-TW" altLang="zh-TW" sz="2800" dirty="0">
                <a:solidFill>
                  <a:srgbClr val="0000FF"/>
                </a:solidFill>
              </a:rPr>
              <a:t>要被拿來運算以及處理的資料，都必須被放到「變數」中，而變數是以英文字母和數字以及底線的組合來命名的</a:t>
            </a:r>
            <a:r>
              <a:rPr lang="zh-TW" altLang="zh-TW" sz="2800" dirty="0"/>
              <a:t>。每一個變數除非特別指定，不然都是以一開始給它值的那個資料的型態來決定變數的資料型態，資料型態簡單地說就是資料是用來表示哪一種格式</a:t>
            </a:r>
            <a:r>
              <a:rPr lang="en-US" altLang="zh-TW" sz="2800" dirty="0"/>
              <a:t>(</a:t>
            </a:r>
            <a:r>
              <a:rPr lang="zh-TW" altLang="zh-TW" sz="2800" dirty="0"/>
              <a:t>數字、文字、陣列等等</a:t>
            </a:r>
            <a:r>
              <a:rPr lang="en-US" altLang="zh-TW" sz="2800" dirty="0"/>
              <a:t>)</a:t>
            </a:r>
            <a:r>
              <a:rPr lang="zh-TW" altLang="zh-TW" sz="2800" dirty="0"/>
              <a:t>的類別。而</a:t>
            </a:r>
            <a:r>
              <a:rPr lang="zh-TW" altLang="zh-TW" sz="2800" dirty="0">
                <a:solidFill>
                  <a:srgbClr val="0000FF"/>
                </a:solidFill>
              </a:rPr>
              <a:t>等號「</a:t>
            </a:r>
            <a:r>
              <a:rPr lang="en-US" altLang="zh-TW" sz="2800" dirty="0">
                <a:solidFill>
                  <a:srgbClr val="0000FF"/>
                </a:solidFill>
              </a:rPr>
              <a:t>=</a:t>
            </a:r>
            <a:r>
              <a:rPr lang="zh-TW" altLang="zh-TW" sz="2800" dirty="0">
                <a:solidFill>
                  <a:srgbClr val="0000FF"/>
                </a:solidFill>
              </a:rPr>
              <a:t>」就是一個為變數設定資料值的符號。</a:t>
            </a:r>
            <a:endParaRPr lang="en-US" altLang="zh-TW" sz="2800" dirty="0" smtClean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713227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例如</a:t>
            </a:r>
            <a:r>
              <a:rPr lang="en-US" altLang="zh-TW" sz="2800" dirty="0"/>
              <a:t>:a=10</a:t>
            </a:r>
            <a:endParaRPr lang="zh-TW" altLang="zh-TW" sz="2800" dirty="0"/>
          </a:p>
          <a:p>
            <a:r>
              <a:rPr lang="zh-TW" altLang="zh-TW" sz="2800" dirty="0"/>
              <a:t>即表示把</a:t>
            </a:r>
            <a:r>
              <a:rPr lang="en-US" altLang="zh-TW" sz="2800" dirty="0"/>
              <a:t>10</a:t>
            </a:r>
            <a:r>
              <a:rPr lang="zh-TW" altLang="zh-TW" sz="2800" dirty="0"/>
              <a:t>這個數字</a:t>
            </a:r>
            <a:r>
              <a:rPr lang="en-US" altLang="zh-TW" sz="2800" dirty="0"/>
              <a:t>(</a:t>
            </a:r>
            <a:r>
              <a:rPr lang="zh-TW" altLang="zh-TW" sz="2800" dirty="0"/>
              <a:t>顯然是整數</a:t>
            </a:r>
            <a:r>
              <a:rPr lang="en-US" altLang="zh-TW" sz="2800" dirty="0"/>
              <a:t>)</a:t>
            </a:r>
            <a:r>
              <a:rPr lang="zh-TW" altLang="zh-TW" sz="2800" dirty="0"/>
              <a:t>放到一個叫做「</a:t>
            </a:r>
            <a:r>
              <a:rPr lang="en-US" altLang="zh-TW" sz="2800" dirty="0"/>
              <a:t>a</a:t>
            </a:r>
            <a:r>
              <a:rPr lang="zh-TW" altLang="zh-TW" sz="2800" dirty="0"/>
              <a:t>」的變數中，以後除非你對變數「</a:t>
            </a:r>
            <a:r>
              <a:rPr lang="en-US" altLang="zh-TW" sz="2800" dirty="0"/>
              <a:t>a</a:t>
            </a:r>
            <a:r>
              <a:rPr lang="zh-TW" altLang="zh-TW" sz="2800" dirty="0"/>
              <a:t>」有任何的操作，否則在程式結束之前，</a:t>
            </a:r>
            <a:r>
              <a:rPr lang="en-US" altLang="zh-TW" sz="2800" dirty="0"/>
              <a:t>a</a:t>
            </a:r>
            <a:r>
              <a:rPr lang="zh-TW" altLang="zh-TW" sz="2800" dirty="0"/>
              <a:t>的內容始終都是</a:t>
            </a:r>
            <a:r>
              <a:rPr lang="en-US" altLang="zh-TW" sz="2800" dirty="0"/>
              <a:t>10</a:t>
            </a:r>
            <a:r>
              <a:rPr lang="zh-TW" altLang="zh-TW" sz="2800" dirty="0"/>
              <a:t>這個數字。</a:t>
            </a:r>
          </a:p>
          <a:p>
            <a:r>
              <a:rPr lang="zh-TW" altLang="zh-TW" sz="2800" dirty="0"/>
              <a:t>如果一次要設定</a:t>
            </a:r>
            <a:r>
              <a:rPr lang="en-US" altLang="zh-TW" sz="2800" dirty="0"/>
              <a:t>2</a:t>
            </a:r>
            <a:r>
              <a:rPr lang="zh-TW" altLang="zh-TW" sz="2800" dirty="0"/>
              <a:t>個以上的變數，也可以用逗號</a:t>
            </a:r>
            <a:r>
              <a:rPr lang="en-US" altLang="zh-TW" sz="2800" dirty="0"/>
              <a:t>(</a:t>
            </a:r>
            <a:r>
              <a:rPr lang="zh-TW" altLang="zh-TW" sz="2800" dirty="0"/>
              <a:t>記得要用英文字用的半型逗號</a:t>
            </a:r>
            <a:r>
              <a:rPr lang="en-US" altLang="zh-TW" sz="2800" dirty="0"/>
              <a:t>)</a:t>
            </a:r>
            <a:r>
              <a:rPr lang="zh-TW" altLang="zh-TW" sz="2800" dirty="0"/>
              <a:t>分開，一次指定即可，而且左右兩邊的數目要一樣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zh-TW" sz="2800" dirty="0" smtClean="0"/>
              <a:t>例如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 smtClean="0"/>
              <a:t>a</a:t>
            </a:r>
            <a:r>
              <a:rPr lang="zh-TW" altLang="zh-TW" sz="2800" dirty="0"/>
              <a:t>，</a:t>
            </a:r>
            <a:r>
              <a:rPr lang="en-US" altLang="zh-TW" sz="2800" dirty="0"/>
              <a:t>b</a:t>
            </a:r>
            <a:r>
              <a:rPr lang="zh-TW" altLang="zh-TW" sz="2800" dirty="0"/>
              <a:t>，</a:t>
            </a:r>
            <a:r>
              <a:rPr lang="en-US" altLang="zh-TW" sz="2800" dirty="0"/>
              <a:t>C=10</a:t>
            </a:r>
            <a:r>
              <a:rPr lang="zh-TW" altLang="zh-TW" sz="2800" dirty="0"/>
              <a:t>，</a:t>
            </a:r>
            <a:r>
              <a:rPr lang="en-US" altLang="zh-TW" sz="2800" dirty="0"/>
              <a:t>20</a:t>
            </a:r>
            <a:r>
              <a:rPr lang="zh-TW" altLang="zh-TW" sz="2800" dirty="0"/>
              <a:t>，</a:t>
            </a:r>
            <a:r>
              <a:rPr lang="en-US" altLang="zh-TW" sz="2800" dirty="0" smtClean="0"/>
              <a:t>30</a:t>
            </a:r>
          </a:p>
          <a:p>
            <a:r>
              <a:rPr lang="zh-TW" altLang="zh-TW" sz="2800" dirty="0" smtClean="0"/>
              <a:t>即</a:t>
            </a:r>
            <a:r>
              <a:rPr lang="zh-TW" altLang="zh-TW" sz="2800" dirty="0"/>
              <a:t>表示把</a:t>
            </a:r>
            <a:r>
              <a:rPr lang="en-US" altLang="zh-TW" sz="2800" dirty="0"/>
              <a:t>10</a:t>
            </a:r>
            <a:r>
              <a:rPr lang="zh-TW" altLang="zh-TW" sz="2800" dirty="0"/>
              <a:t>，</a:t>
            </a:r>
            <a:r>
              <a:rPr lang="en-US" altLang="zh-TW" sz="2800" dirty="0"/>
              <a:t>20</a:t>
            </a:r>
            <a:r>
              <a:rPr lang="zh-TW" altLang="zh-TW" sz="2800" dirty="0"/>
              <a:t>，</a:t>
            </a:r>
            <a:r>
              <a:rPr lang="en-US" altLang="zh-TW" sz="2800" dirty="0"/>
              <a:t>30</a:t>
            </a:r>
            <a:r>
              <a:rPr lang="zh-TW" altLang="zh-TW" sz="2800" dirty="0"/>
              <a:t>這</a:t>
            </a:r>
            <a:r>
              <a:rPr lang="en-US" altLang="zh-TW" sz="2800" dirty="0"/>
              <a:t>3</a:t>
            </a:r>
            <a:r>
              <a:rPr lang="zh-TW" altLang="zh-TW" sz="2800" dirty="0"/>
              <a:t>個整數分別放到變數</a:t>
            </a:r>
            <a:r>
              <a:rPr lang="en-US" altLang="zh-TW" sz="2800" dirty="0"/>
              <a:t>a</a:t>
            </a:r>
            <a:r>
              <a:rPr lang="zh-TW" altLang="zh-TW" sz="2800" dirty="0"/>
              <a:t>，</a:t>
            </a:r>
            <a:r>
              <a:rPr lang="en-US" altLang="zh-TW" sz="2800" dirty="0"/>
              <a:t>b</a:t>
            </a:r>
            <a:r>
              <a:rPr lang="zh-TW" altLang="zh-TW" sz="2800" dirty="0"/>
              <a:t>，</a:t>
            </a:r>
            <a:r>
              <a:rPr lang="en-US" altLang="zh-TW" sz="2800" dirty="0"/>
              <a:t>c</a:t>
            </a:r>
            <a:r>
              <a:rPr lang="zh-TW" altLang="zh-TW" sz="2800" dirty="0"/>
              <a:t>中。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6180027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變數內容的設定，也可以藉由詢問使用者</a:t>
            </a:r>
            <a:r>
              <a:rPr lang="en-US" altLang="zh-TW" sz="2800" dirty="0"/>
              <a:t>(</a:t>
            </a:r>
            <a:r>
              <a:rPr lang="zh-TW" altLang="zh-TW" sz="2800" dirty="0"/>
              <a:t>指的是執行程式的人</a:t>
            </a:r>
            <a:r>
              <a:rPr lang="en-US" altLang="zh-TW" sz="2800" dirty="0"/>
              <a:t>)</a:t>
            </a:r>
            <a:r>
              <a:rPr lang="zh-TW" altLang="zh-TW" sz="2800" dirty="0"/>
              <a:t>的方式來「輸入」，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例如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 smtClean="0"/>
              <a:t>age=input</a:t>
            </a:r>
            <a:r>
              <a:rPr lang="en-US" altLang="zh-TW" sz="2800" dirty="0"/>
              <a:t>("</a:t>
            </a:r>
            <a:r>
              <a:rPr lang="zh-TW" altLang="zh-TW" sz="2800" dirty="0"/>
              <a:t>請輸入您的年紀</a:t>
            </a:r>
            <a:r>
              <a:rPr lang="en-US" altLang="zh-TW" sz="2800" dirty="0"/>
              <a:t>:")</a:t>
            </a:r>
            <a:endParaRPr lang="zh-TW" altLang="zh-TW" sz="2800" dirty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上面</a:t>
            </a:r>
            <a:r>
              <a:rPr lang="zh-TW" altLang="zh-TW" sz="2800" dirty="0"/>
              <a:t>這行敘述，會在電腦的提示字元處先顯示出「請輸入您的年紀</a:t>
            </a:r>
            <a:r>
              <a:rPr lang="en-US" altLang="zh-TW" sz="2800" dirty="0"/>
              <a:t>:</a:t>
            </a:r>
            <a:r>
              <a:rPr lang="zh-TW" altLang="zh-TW" sz="2800" dirty="0"/>
              <a:t>」這個字串，然後再把使用者輸入的值放在「</a:t>
            </a:r>
            <a:r>
              <a:rPr lang="en-US" altLang="zh-TW" sz="2800" dirty="0"/>
              <a:t>age</a:t>
            </a:r>
            <a:r>
              <a:rPr lang="zh-TW" altLang="zh-TW" sz="2800" dirty="0"/>
              <a:t>」這個變數中。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0736429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變數的內容有了資料之後，就可以透過四則運算等數學式來做計算，除了一行一行執行下來之外，如果在計算的過程中，有需要因為某些變數內容的不同而調整執行的流程，這種情形叫做「快擇</a:t>
            </a:r>
            <a:r>
              <a:rPr lang="en-US" altLang="zh-TW" sz="2800" dirty="0"/>
              <a:t>(Decision)</a:t>
            </a:r>
            <a:r>
              <a:rPr lang="zh-TW" altLang="zh-TW" sz="2800" dirty="0"/>
              <a:t>」，在</a:t>
            </a:r>
            <a:r>
              <a:rPr lang="en-US" altLang="zh-TW" sz="2800" dirty="0"/>
              <a:t>Python</a:t>
            </a:r>
            <a:r>
              <a:rPr lang="zh-TW" altLang="zh-TW" sz="2800" dirty="0"/>
              <a:t>中是</a:t>
            </a:r>
            <a:r>
              <a:rPr lang="zh-TW" altLang="zh-TW" sz="2800" dirty="0" smtClean="0"/>
              <a:t>以</a:t>
            </a:r>
            <a:r>
              <a:rPr lang="en-US" altLang="zh-TW" sz="2800" dirty="0" smtClean="0"/>
              <a:t>if</a:t>
            </a:r>
            <a:r>
              <a:rPr lang="zh-TW" altLang="zh-TW" sz="2800" dirty="0"/>
              <a:t>和</a:t>
            </a:r>
            <a:r>
              <a:rPr lang="en-US" altLang="zh-TW" sz="2800" dirty="0"/>
              <a:t>else</a:t>
            </a:r>
            <a:r>
              <a:rPr lang="zh-TW" altLang="zh-TW" sz="2800" dirty="0"/>
              <a:t>來</a:t>
            </a:r>
            <a:r>
              <a:rPr lang="zh-TW" altLang="zh-TW" sz="2800" dirty="0" smtClean="0"/>
              <a:t>安排</a:t>
            </a:r>
            <a:r>
              <a:rPr lang="zh-TW" altLang="en-US" sz="2800" dirty="0"/>
              <a:t>選</a:t>
            </a:r>
            <a:r>
              <a:rPr lang="zh-TW" altLang="zh-TW" sz="2800" dirty="0" smtClean="0"/>
              <a:t>擇</a:t>
            </a:r>
            <a:r>
              <a:rPr lang="zh-TW" altLang="zh-TW" sz="2800" dirty="0"/>
              <a:t>之後的程式流向。</a:t>
            </a:r>
          </a:p>
          <a:p>
            <a:r>
              <a:rPr lang="zh-TW" altLang="zh-TW" sz="2800" dirty="0"/>
              <a:t>例如</a:t>
            </a:r>
            <a:r>
              <a:rPr lang="en-US" altLang="zh-TW" sz="2800" dirty="0"/>
              <a:t>:</a:t>
            </a:r>
            <a:endParaRPr lang="zh-TW" altLang="zh-TW" sz="2800" dirty="0"/>
          </a:p>
          <a:p>
            <a:r>
              <a:rPr lang="en-US" altLang="zh-TW" sz="2800" dirty="0"/>
              <a:t>a , b = 10 , 50</a:t>
            </a:r>
            <a:endParaRPr lang="zh-TW" altLang="zh-TW" sz="2800" dirty="0"/>
          </a:p>
          <a:p>
            <a:r>
              <a:rPr lang="en-US" altLang="zh-TW" sz="2800" dirty="0"/>
              <a:t>if a &gt; b:</a:t>
            </a:r>
            <a:endParaRPr lang="zh-TW" altLang="zh-TW" sz="2800" dirty="0"/>
          </a:p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print </a:t>
            </a:r>
            <a:r>
              <a:rPr lang="en-US" altLang="zh-TW" sz="2800" dirty="0"/>
              <a:t>("a</a:t>
            </a:r>
            <a:r>
              <a:rPr lang="zh-TW" altLang="zh-TW" sz="2800" dirty="0"/>
              <a:t>比</a:t>
            </a:r>
            <a:r>
              <a:rPr lang="en-US" altLang="zh-TW" sz="2800" dirty="0"/>
              <a:t>b</a:t>
            </a:r>
            <a:r>
              <a:rPr lang="zh-TW" altLang="zh-TW" sz="2800" dirty="0"/>
              <a:t>大</a:t>
            </a:r>
            <a:r>
              <a:rPr lang="en-US" altLang="zh-TW" sz="2800" dirty="0"/>
              <a:t>")</a:t>
            </a:r>
            <a:endParaRPr lang="zh-TW" altLang="zh-TW" sz="2800" dirty="0"/>
          </a:p>
          <a:p>
            <a:r>
              <a:rPr lang="en-US" altLang="zh-TW" sz="2800" dirty="0"/>
              <a:t>else:</a:t>
            </a:r>
            <a:endParaRPr lang="zh-TW" altLang="zh-TW" sz="2800" dirty="0"/>
          </a:p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print </a:t>
            </a:r>
            <a:r>
              <a:rPr lang="en-US" altLang="zh-TW" sz="2800" dirty="0"/>
              <a:t>("a</a:t>
            </a:r>
            <a:r>
              <a:rPr lang="zh-TW" altLang="zh-TW" sz="2800" dirty="0"/>
              <a:t>小於或等於</a:t>
            </a:r>
            <a:r>
              <a:rPr lang="en-US" altLang="zh-TW" sz="2800" dirty="0"/>
              <a:t>b")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1392382" y="4686300"/>
            <a:ext cx="187037" cy="270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9486629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4073" y="1288472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人和人之間的溝通需要語言，所以人們想要和電腦溝通，那當然也要使用語言因此想要叫電腦幫我們做事情，只好發明一能讓電腦解析的語言，而這一類的語言，我們統稱為</a:t>
            </a:r>
            <a:r>
              <a:rPr lang="zh-TW" altLang="zh-TW" sz="2800" dirty="0">
                <a:solidFill>
                  <a:srgbClr val="0000FF"/>
                </a:solidFill>
              </a:rPr>
              <a:t>電腦語言</a:t>
            </a:r>
            <a:r>
              <a:rPr lang="zh-TW" altLang="zh-TW" sz="2800" dirty="0"/>
              <a:t>。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「</a:t>
            </a:r>
            <a:r>
              <a:rPr lang="zh-TW" altLang="zh-TW" sz="2800" dirty="0"/>
              <a:t>程式」，用口語來說可以看做是一個「</a:t>
            </a:r>
            <a:r>
              <a:rPr lang="zh-TW" altLang="zh-TW" sz="2800" dirty="0">
                <a:solidFill>
                  <a:srgbClr val="0000FF"/>
                </a:solidFill>
              </a:rPr>
              <a:t>腳本</a:t>
            </a:r>
            <a:r>
              <a:rPr lang="zh-TW" altLang="zh-TW" sz="2800" dirty="0"/>
              <a:t>」，或是一張</a:t>
            </a:r>
            <a:r>
              <a:rPr lang="en-US" altLang="zh-TW" sz="2800" dirty="0"/>
              <a:t>(</a:t>
            </a:r>
            <a:r>
              <a:rPr lang="zh-TW" altLang="zh-TW" sz="2800" dirty="0"/>
              <a:t>如果工作複雜的話，也可能會有好多張</a:t>
            </a:r>
            <a:r>
              <a:rPr lang="en-US" altLang="zh-TW" sz="2800" dirty="0"/>
              <a:t>)</a:t>
            </a:r>
            <a:r>
              <a:rPr lang="zh-TW" altLang="zh-TW" sz="2800" dirty="0"/>
              <a:t>上面寫滿了要電腦工作的工作清單，當電腦收到這個「腳本」的時候，會依照上面的指示，一件一件把它們做完</a:t>
            </a:r>
            <a:r>
              <a:rPr lang="zh-TW" altLang="zh-TW" sz="2800" dirty="0" smtClean="0"/>
              <a:t>。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xmlns="" val="1799177123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在上述的例子中，先設定</a:t>
            </a:r>
            <a:r>
              <a:rPr lang="en-US" altLang="zh-TW" sz="2800" dirty="0"/>
              <a:t>a</a:t>
            </a:r>
            <a:r>
              <a:rPr lang="zh-TW" altLang="zh-TW" sz="2800" dirty="0"/>
              <a:t>和</a:t>
            </a:r>
            <a:r>
              <a:rPr lang="en-US" altLang="zh-TW" sz="2800" dirty="0"/>
              <a:t>b</a:t>
            </a:r>
            <a:r>
              <a:rPr lang="zh-TW" altLang="zh-TW" sz="2800" dirty="0"/>
              <a:t>這兩個變數，然後用</a:t>
            </a:r>
            <a:r>
              <a:rPr lang="en-US" altLang="zh-TW" sz="2800" dirty="0"/>
              <a:t>if</a:t>
            </a:r>
            <a:r>
              <a:rPr lang="zh-TW" altLang="zh-TW" sz="2800" dirty="0"/>
              <a:t>和</a:t>
            </a:r>
            <a:r>
              <a:rPr lang="en-US" altLang="zh-TW" sz="2800" dirty="0"/>
              <a:t>else</a:t>
            </a:r>
            <a:r>
              <a:rPr lang="zh-TW" altLang="zh-TW" sz="2800" dirty="0"/>
              <a:t>來判斷二者的大小關係，再依據它們之間的關係來決定要顯示出哪一個句子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這裡</a:t>
            </a:r>
            <a:r>
              <a:rPr lang="zh-TW" altLang="zh-TW" sz="2800" dirty="0"/>
              <a:t>有兩個很重要的地方，其一是</a:t>
            </a:r>
            <a:r>
              <a:rPr lang="zh-TW" altLang="zh-TW" sz="2800" dirty="0" smtClean="0"/>
              <a:t>在</a:t>
            </a:r>
            <a:r>
              <a:rPr lang="en-US" altLang="zh-TW" sz="2800" dirty="0" smtClean="0"/>
              <a:t>if</a:t>
            </a:r>
            <a:r>
              <a:rPr lang="zh-TW" altLang="zh-TW" sz="2800" dirty="0"/>
              <a:t>和</a:t>
            </a:r>
            <a:r>
              <a:rPr lang="en-US" altLang="zh-TW" sz="2800" dirty="0"/>
              <a:t>else</a:t>
            </a:r>
            <a:r>
              <a:rPr lang="zh-TW" altLang="zh-TW" sz="2800" dirty="0"/>
              <a:t>之後要加上冒號「</a:t>
            </a:r>
            <a:r>
              <a:rPr lang="en-US" altLang="zh-TW" sz="2800" dirty="0"/>
              <a:t>:</a:t>
            </a:r>
            <a:r>
              <a:rPr lang="zh-TW" altLang="zh-TW" sz="2800" dirty="0"/>
              <a:t>」，表示接下來縮排的內容是依附於此指令的敘述群，而同一個縮排的敘述是同一個階層的指令，必須視為是同一個區塊敘述群體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意思</a:t>
            </a:r>
            <a:r>
              <a:rPr lang="zh-TW" altLang="zh-TW" sz="2800" dirty="0"/>
              <a:t>是說，如果希望</a:t>
            </a:r>
            <a:r>
              <a:rPr lang="zh-TW" altLang="zh-TW" sz="2800" dirty="0" smtClean="0"/>
              <a:t>在</a:t>
            </a:r>
            <a:r>
              <a:rPr lang="en-US" altLang="zh-TW" sz="2800" dirty="0" smtClean="0"/>
              <a:t>if</a:t>
            </a:r>
            <a:r>
              <a:rPr lang="zh-TW" altLang="zh-TW" sz="2800" dirty="0"/>
              <a:t>的判斷成功之後除了印出「</a:t>
            </a:r>
            <a:r>
              <a:rPr lang="en-US" altLang="zh-TW" sz="2800" dirty="0"/>
              <a:t>a</a:t>
            </a:r>
            <a:r>
              <a:rPr lang="zh-TW" altLang="zh-TW" sz="2800" dirty="0"/>
              <a:t>比</a:t>
            </a:r>
            <a:r>
              <a:rPr lang="en-US" altLang="zh-TW" sz="2800" dirty="0"/>
              <a:t>b</a:t>
            </a:r>
            <a:r>
              <a:rPr lang="zh-TW" altLang="zh-TW" sz="2800" dirty="0"/>
              <a:t>大」這段文字之外還要再多做些操作，那麼要跟著執行的敘述，也要和</a:t>
            </a:r>
            <a:r>
              <a:rPr lang="en-US" altLang="zh-TW" sz="2800" dirty="0"/>
              <a:t>print("a</a:t>
            </a:r>
            <a:r>
              <a:rPr lang="zh-TW" altLang="zh-TW" sz="2800" dirty="0"/>
              <a:t>比</a:t>
            </a:r>
            <a:r>
              <a:rPr lang="en-US" altLang="zh-TW" sz="2800" dirty="0"/>
              <a:t>b</a:t>
            </a:r>
            <a:r>
              <a:rPr lang="zh-TW" altLang="zh-TW" sz="2800" dirty="0"/>
              <a:t>大</a:t>
            </a:r>
            <a:r>
              <a:rPr lang="en-US" altLang="zh-TW" sz="2800" dirty="0"/>
              <a:t>")</a:t>
            </a:r>
            <a:r>
              <a:rPr lang="zh-TW" altLang="zh-TW" sz="2800" dirty="0"/>
              <a:t>這行敘述一樣的縮排才行。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684170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你可能會問，</a:t>
            </a:r>
            <a:r>
              <a:rPr lang="en-US" altLang="zh-TW" sz="2800" dirty="0"/>
              <a:t>a</a:t>
            </a:r>
            <a:r>
              <a:rPr lang="zh-TW" altLang="zh-TW" sz="2800" dirty="0"/>
              <a:t>，</a:t>
            </a:r>
            <a:r>
              <a:rPr lang="en-US" altLang="zh-TW" sz="2800" dirty="0"/>
              <a:t>b</a:t>
            </a:r>
            <a:r>
              <a:rPr lang="zh-TW" altLang="zh-TW" sz="2800" dirty="0"/>
              <a:t>不是都已經知道結果了嗎</a:t>
            </a:r>
            <a:r>
              <a:rPr lang="en-US" altLang="zh-TW" sz="2800" dirty="0"/>
              <a:t>?</a:t>
            </a:r>
            <a:r>
              <a:rPr lang="zh-TW" altLang="zh-TW" sz="2800" dirty="0"/>
              <a:t>為什麼還要</a:t>
            </a:r>
            <a:r>
              <a:rPr lang="zh-TW" altLang="zh-TW" sz="2800" dirty="0" smtClean="0"/>
              <a:t>使用</a:t>
            </a:r>
            <a:r>
              <a:rPr lang="en-US" altLang="zh-TW" sz="2800" dirty="0" smtClean="0"/>
              <a:t>if/else</a:t>
            </a:r>
            <a:r>
              <a:rPr lang="zh-TW" altLang="zh-TW" sz="2800" dirty="0"/>
              <a:t>來判斷呢</a:t>
            </a:r>
            <a:r>
              <a:rPr lang="en-US" altLang="zh-TW" sz="2800" dirty="0"/>
              <a:t>?</a:t>
            </a:r>
            <a:r>
              <a:rPr lang="zh-TW" altLang="zh-TW" sz="2800" dirty="0"/>
              <a:t>如果你把</a:t>
            </a:r>
            <a:r>
              <a:rPr lang="en-US" altLang="zh-TW" sz="2800" dirty="0"/>
              <a:t>a</a:t>
            </a:r>
            <a:r>
              <a:rPr lang="zh-TW" altLang="zh-TW" sz="2800" dirty="0"/>
              <a:t>和</a:t>
            </a:r>
            <a:r>
              <a:rPr lang="en-US" altLang="zh-TW" sz="2800" dirty="0"/>
              <a:t>b</a:t>
            </a:r>
            <a:r>
              <a:rPr lang="zh-TW" altLang="zh-TW" sz="2800" dirty="0"/>
              <a:t>都使用</a:t>
            </a:r>
            <a:r>
              <a:rPr lang="en-US" altLang="zh-TW" sz="2800" dirty="0"/>
              <a:t>input</a:t>
            </a:r>
            <a:r>
              <a:rPr lang="zh-TW" altLang="zh-TW" sz="2800" dirty="0"/>
              <a:t>來輸入，那麼在程式設計的時候，就不會事先知道要走哪一個流程了，如下所示</a:t>
            </a:r>
            <a:r>
              <a:rPr lang="en-US" altLang="zh-TW" sz="2800" dirty="0"/>
              <a:t>:</a:t>
            </a:r>
            <a:endParaRPr lang="zh-TW" altLang="zh-TW" sz="2800" dirty="0"/>
          </a:p>
          <a:p>
            <a:r>
              <a:rPr lang="en-US" altLang="zh-TW" sz="2800" dirty="0"/>
              <a:t>A = input ('a=')</a:t>
            </a:r>
            <a:endParaRPr lang="zh-TW" altLang="zh-TW" sz="2800" dirty="0"/>
          </a:p>
          <a:p>
            <a:r>
              <a:rPr lang="en-US" altLang="zh-TW" sz="2800" dirty="0"/>
              <a:t>If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(a) &gt; 18:</a:t>
            </a:r>
            <a:endParaRPr lang="zh-TW" altLang="zh-TW" sz="2800" dirty="0"/>
          </a:p>
          <a:p>
            <a:r>
              <a:rPr lang="zh-TW" altLang="zh-TW" sz="2800" dirty="0"/>
              <a:t>　</a:t>
            </a:r>
            <a:r>
              <a:rPr lang="en-US" altLang="zh-TW" sz="2800" dirty="0"/>
              <a:t>print ('a &gt; 18')</a:t>
            </a:r>
            <a:endParaRPr lang="zh-TW" altLang="zh-TW" sz="2800" dirty="0"/>
          </a:p>
          <a:p>
            <a:r>
              <a:rPr lang="en-US" altLang="zh-TW" sz="2800" dirty="0"/>
              <a:t>else:</a:t>
            </a:r>
            <a:endParaRPr lang="zh-TW" altLang="zh-TW" sz="2800" dirty="0"/>
          </a:p>
          <a:p>
            <a:r>
              <a:rPr lang="zh-TW" altLang="zh-TW" sz="2800" dirty="0"/>
              <a:t>　</a:t>
            </a:r>
            <a:r>
              <a:rPr lang="en-US" altLang="zh-TW" sz="2800" dirty="0"/>
              <a:t>print ('a &lt; 18')</a:t>
            </a:r>
            <a:endParaRPr lang="zh-TW" altLang="zh-TW" sz="2800" dirty="0"/>
          </a:p>
          <a:p>
            <a:r>
              <a:rPr lang="zh-TW" altLang="zh-TW" sz="2800" dirty="0"/>
              <a:t>文字的兩側有時候使用單引號，有時候使用雙引號的目的是為了讓讀者瞭</a:t>
            </a:r>
            <a:r>
              <a:rPr lang="zh-TW" altLang="zh-TW" sz="2800" dirty="0">
                <a:solidFill>
                  <a:srgbClr val="0000FF"/>
                </a:solidFill>
              </a:rPr>
              <a:t>單雙引號都可以使用，只要在使用的時候兩邊能夠確保成對出現即可</a:t>
            </a:r>
            <a:r>
              <a:rPr lang="zh-TW" altLang="zh-TW" sz="2800" dirty="0"/>
              <a:t>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891145" y="2963048"/>
            <a:ext cx="187037" cy="270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5636283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題目</a:t>
            </a:r>
            <a:r>
              <a:rPr lang="en-US" altLang="zh-TW" sz="2800" dirty="0"/>
              <a:t>:</a:t>
            </a:r>
            <a:r>
              <a:rPr lang="zh-TW" altLang="zh-TW" sz="2800" dirty="0"/>
              <a:t>請設計一個簡單的程式詢問使用者的年紀，如果年紀大於等於</a:t>
            </a:r>
            <a:r>
              <a:rPr lang="en-US" altLang="zh-TW" sz="2800" dirty="0"/>
              <a:t>20</a:t>
            </a:r>
            <a:r>
              <a:rPr lang="zh-TW" altLang="zh-TW" sz="2800" dirty="0"/>
              <a:t>歲就告訴他今年要記得去投票，如果小於</a:t>
            </a:r>
            <a:r>
              <a:rPr lang="en-US" altLang="zh-TW" sz="2800" dirty="0"/>
              <a:t>20</a:t>
            </a:r>
            <a:r>
              <a:rPr lang="zh-TW" altLang="zh-TW" sz="2800" dirty="0"/>
              <a:t>歲就告訴他，還差幾歲才能夠去投票。</a:t>
            </a:r>
          </a:p>
          <a:p>
            <a:r>
              <a:rPr lang="zh-TW" altLang="zh-TW" sz="2800" dirty="0"/>
              <a:t>程式</a:t>
            </a:r>
            <a:r>
              <a:rPr lang="en-US" altLang="zh-TW" sz="2800" dirty="0"/>
              <a:t>:</a:t>
            </a:r>
            <a:endParaRPr lang="zh-TW" altLang="zh-TW" sz="2800" dirty="0"/>
          </a:p>
          <a:p>
            <a:r>
              <a:rPr lang="en-US" altLang="zh-TW" sz="2800" dirty="0"/>
              <a:t>age =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(input("age="))</a:t>
            </a:r>
            <a:endParaRPr lang="zh-TW" altLang="zh-TW" sz="2800" dirty="0"/>
          </a:p>
          <a:p>
            <a:r>
              <a:rPr lang="en-US" altLang="zh-TW" sz="2800" dirty="0"/>
              <a:t>if age &gt;= 20:</a:t>
            </a:r>
            <a:endParaRPr lang="zh-TW" altLang="zh-TW" sz="2800" dirty="0"/>
          </a:p>
          <a:p>
            <a:r>
              <a:rPr lang="zh-TW" altLang="zh-TW" sz="2800" dirty="0"/>
              <a:t>　</a:t>
            </a:r>
            <a:r>
              <a:rPr lang="en-US" altLang="zh-TW" sz="2800" dirty="0"/>
              <a:t>print("</a:t>
            </a:r>
            <a:r>
              <a:rPr lang="zh-TW" altLang="zh-TW" sz="2800" dirty="0"/>
              <a:t>請記得今年要去投票</a:t>
            </a:r>
            <a:r>
              <a:rPr lang="en-US" altLang="zh-TW" sz="2800" dirty="0"/>
              <a:t>")</a:t>
            </a:r>
            <a:endParaRPr lang="zh-TW" altLang="zh-TW" sz="2800" dirty="0"/>
          </a:p>
          <a:p>
            <a:r>
              <a:rPr lang="en-US" altLang="zh-TW" sz="2800" dirty="0" err="1"/>
              <a:t>elSe</a:t>
            </a:r>
            <a:r>
              <a:rPr lang="en-US" altLang="zh-TW" sz="2800" dirty="0"/>
              <a:t>:</a:t>
            </a:r>
            <a:endParaRPr lang="zh-TW" altLang="zh-TW" sz="2800" dirty="0"/>
          </a:p>
          <a:p>
            <a:r>
              <a:rPr lang="zh-TW" altLang="zh-TW" sz="2800" dirty="0"/>
              <a:t>　</a:t>
            </a:r>
            <a:r>
              <a:rPr lang="en-US" altLang="zh-TW" sz="2800" dirty="0"/>
              <a:t>diff = 20 - age</a:t>
            </a:r>
            <a:endParaRPr lang="zh-TW" altLang="zh-TW" sz="2800" dirty="0"/>
          </a:p>
          <a:p>
            <a:r>
              <a:rPr lang="zh-TW" altLang="zh-TW" sz="2800" dirty="0"/>
              <a:t>　</a:t>
            </a:r>
            <a:r>
              <a:rPr lang="en-US" altLang="zh-TW" sz="2800" dirty="0"/>
              <a:t>print ("</a:t>
            </a:r>
            <a:r>
              <a:rPr lang="zh-TW" altLang="zh-TW" sz="2800" dirty="0"/>
              <a:t>你還差</a:t>
            </a:r>
            <a:r>
              <a:rPr lang="en-US" altLang="zh-TW" sz="2800" dirty="0"/>
              <a:t>{}</a:t>
            </a:r>
            <a:r>
              <a:rPr lang="zh-TW" altLang="zh-TW" sz="2800" dirty="0"/>
              <a:t>歲才能投票</a:t>
            </a:r>
            <a:r>
              <a:rPr lang="en-US" altLang="zh-TW" sz="2800" dirty="0"/>
              <a:t>".format(diff))</a:t>
            </a:r>
            <a:endParaRPr lang="zh-TW" altLang="zh-TW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344222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61427" y="5476008"/>
            <a:ext cx="8582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 smtClean="0"/>
              <a:t>如果</a:t>
            </a:r>
            <a:r>
              <a:rPr lang="zh-TW" altLang="zh-TW" sz="2800" dirty="0"/>
              <a:t>你沒有任何程式設計的經驗，還沒有語法的概念以至於看不懂這些程式也別擔心，在本書後面的章節會逐步地教大家熟悉這些語法。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490" y="1151735"/>
            <a:ext cx="8629828" cy="432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2994422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在大部份的作業系統</a:t>
            </a:r>
            <a:r>
              <a:rPr lang="en-US" altLang="zh-TW" sz="2800" dirty="0"/>
              <a:t>(</a:t>
            </a:r>
            <a:r>
              <a:rPr lang="zh-TW" altLang="zh-TW" sz="2800" dirty="0"/>
              <a:t>除了</a:t>
            </a:r>
            <a:r>
              <a:rPr lang="en-US" altLang="zh-TW" sz="2800" dirty="0"/>
              <a:t>Windows</a:t>
            </a:r>
            <a:r>
              <a:rPr lang="zh-TW" altLang="zh-TW" sz="2800" dirty="0"/>
              <a:t>外</a:t>
            </a:r>
            <a:r>
              <a:rPr lang="en-US" altLang="zh-TW" sz="2800" dirty="0"/>
              <a:t>)</a:t>
            </a:r>
            <a:r>
              <a:rPr lang="zh-TW" altLang="zh-TW" sz="2800" dirty="0"/>
              <a:t>中，幾乎是不用安裝就可以馬上開始寫</a:t>
            </a:r>
            <a:r>
              <a:rPr lang="en-US" altLang="zh-TW" sz="2800" dirty="0"/>
              <a:t>Python</a:t>
            </a:r>
            <a:r>
              <a:rPr lang="zh-TW" altLang="zh-TW" sz="2800" dirty="0"/>
              <a:t>程式，減少了許多的困擾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後續</a:t>
            </a:r>
            <a:r>
              <a:rPr lang="zh-TW" altLang="zh-TW" sz="2800" dirty="0"/>
              <a:t>章節中，一些程式的執行結果範例畫面，讀者會發現有些是在</a:t>
            </a:r>
            <a:r>
              <a:rPr lang="en-US" altLang="zh-TW" sz="2800" dirty="0" smtClean="0"/>
              <a:t>Mac OS</a:t>
            </a:r>
            <a:r>
              <a:rPr lang="zh-TW" altLang="zh-TW" sz="2800" dirty="0"/>
              <a:t>下描顯取的，有一些則是在</a:t>
            </a:r>
            <a:r>
              <a:rPr lang="en-US" altLang="zh-TW" sz="2800" dirty="0" smtClean="0"/>
              <a:t>Windows7/10</a:t>
            </a:r>
            <a:r>
              <a:rPr lang="zh-TW" altLang="zh-TW" sz="2800" dirty="0"/>
              <a:t>的畫面，也有一些是在</a:t>
            </a:r>
            <a:r>
              <a:rPr lang="en-US" altLang="zh-TW" sz="2800" dirty="0"/>
              <a:t>Linux</a:t>
            </a:r>
            <a:r>
              <a:rPr lang="zh-TW" altLang="zh-TW" sz="2800" dirty="0"/>
              <a:t>下執行的資料，這正表示</a:t>
            </a:r>
            <a:r>
              <a:rPr lang="en-US" altLang="zh-TW" sz="2800" dirty="0"/>
              <a:t>Python</a:t>
            </a:r>
            <a:r>
              <a:rPr lang="zh-TW" altLang="zh-TW" sz="2800" dirty="0"/>
              <a:t>的高度可移植性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zh-TW" sz="2800" dirty="0" smtClean="0"/>
              <a:t>同一</a:t>
            </a:r>
            <a:r>
              <a:rPr lang="zh-TW" altLang="zh-TW" sz="2800" dirty="0"/>
              <a:t>個程式，在各大作業系統之間幾乎可以不用改程式就可以運行無誤。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26804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Python</a:t>
            </a:r>
            <a:r>
              <a:rPr lang="zh-TW" altLang="zh-TW" sz="2800" dirty="0"/>
              <a:t>語言在進入第</a:t>
            </a:r>
            <a:r>
              <a:rPr lang="en-US" altLang="zh-TW" sz="2800" dirty="0"/>
              <a:t>3</a:t>
            </a:r>
            <a:r>
              <a:rPr lang="zh-TW" altLang="zh-TW" sz="2800" dirty="0"/>
              <a:t>版的時候，基於效能優化等相關問題的考量，決定不完全向下相容第</a:t>
            </a:r>
            <a:r>
              <a:rPr lang="en-US" altLang="zh-TW" sz="2800" dirty="0"/>
              <a:t>2</a:t>
            </a:r>
            <a:r>
              <a:rPr lang="zh-TW" altLang="zh-TW" sz="2800" dirty="0"/>
              <a:t>版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這</a:t>
            </a:r>
            <a:r>
              <a:rPr lang="zh-TW" altLang="zh-TW" sz="2800" dirty="0"/>
              <a:t>使得有一些</a:t>
            </a:r>
            <a:r>
              <a:rPr lang="en-US" altLang="zh-TW" sz="2800" dirty="0"/>
              <a:t>Python</a:t>
            </a:r>
            <a:r>
              <a:rPr lang="zh-TW" altLang="zh-TW" sz="2800" dirty="0"/>
              <a:t>第</a:t>
            </a:r>
            <a:r>
              <a:rPr lang="en-US" altLang="zh-TW" sz="2800" dirty="0"/>
              <a:t>2</a:t>
            </a:r>
            <a:r>
              <a:rPr lang="zh-TW" altLang="zh-TW" sz="2800" dirty="0"/>
              <a:t>版的程式和程式庫模組在第</a:t>
            </a:r>
            <a:r>
              <a:rPr lang="en-US" altLang="zh-TW" sz="2800" dirty="0"/>
              <a:t>3</a:t>
            </a:r>
            <a:r>
              <a:rPr lang="zh-TW" altLang="zh-TW" sz="2800" dirty="0"/>
              <a:t>版的時候無法順利執行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本</a:t>
            </a:r>
            <a:r>
              <a:rPr lang="zh-TW" altLang="zh-TW" sz="2800" dirty="0"/>
              <a:t>書基本上都是以第</a:t>
            </a:r>
            <a:r>
              <a:rPr lang="en-US" altLang="zh-TW" sz="2800" dirty="0"/>
              <a:t>3</a:t>
            </a:r>
            <a:r>
              <a:rPr lang="zh-TW" altLang="zh-TW" sz="2800" dirty="0"/>
              <a:t>版寫成的，如果你使用的第</a:t>
            </a:r>
            <a:r>
              <a:rPr lang="en-US" altLang="zh-TW" sz="2800" dirty="0"/>
              <a:t>2</a:t>
            </a:r>
            <a:r>
              <a:rPr lang="zh-TW" altLang="zh-TW" sz="2800" dirty="0"/>
              <a:t>版的</a:t>
            </a:r>
            <a:r>
              <a:rPr lang="en-US" altLang="zh-TW" sz="2800" dirty="0"/>
              <a:t>Python</a:t>
            </a:r>
            <a:r>
              <a:rPr lang="zh-TW" altLang="zh-TW" sz="2800" dirty="0"/>
              <a:t>來執行，大部份的差別只在於</a:t>
            </a:r>
            <a:r>
              <a:rPr lang="en-US" altLang="zh-TW" sz="2800" dirty="0" smtClean="0"/>
              <a:t>print()</a:t>
            </a:r>
            <a:r>
              <a:rPr lang="zh-TW" altLang="zh-TW" sz="2800" dirty="0" smtClean="0"/>
              <a:t>這個</a:t>
            </a:r>
            <a:r>
              <a:rPr lang="zh-TW" altLang="zh-TW" sz="2800" dirty="0"/>
              <a:t>指令，第</a:t>
            </a:r>
            <a:r>
              <a:rPr lang="en-US" altLang="zh-TW" sz="2800" dirty="0"/>
              <a:t>3</a:t>
            </a:r>
            <a:r>
              <a:rPr lang="zh-TW" altLang="zh-TW" sz="2800" dirty="0"/>
              <a:t>版的有括號，而第</a:t>
            </a:r>
            <a:r>
              <a:rPr lang="en-US" altLang="zh-TW" sz="2800" dirty="0"/>
              <a:t>2</a:t>
            </a:r>
            <a:r>
              <a:rPr lang="zh-TW" altLang="zh-TW" sz="2800" dirty="0"/>
              <a:t>版的沒有。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5779887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Python</a:t>
            </a:r>
            <a:r>
              <a:rPr lang="zh-TW" altLang="zh-TW" sz="2800" dirty="0"/>
              <a:t>語言在進入第</a:t>
            </a:r>
            <a:r>
              <a:rPr lang="en-US" altLang="zh-TW" sz="2800" dirty="0"/>
              <a:t>3</a:t>
            </a:r>
            <a:r>
              <a:rPr lang="zh-TW" altLang="zh-TW" sz="2800" dirty="0"/>
              <a:t>版的時候，基於效能優化等相關問題的考量，決定不完全向下相容第</a:t>
            </a:r>
            <a:r>
              <a:rPr lang="en-US" altLang="zh-TW" sz="2800" dirty="0"/>
              <a:t>2</a:t>
            </a:r>
            <a:r>
              <a:rPr lang="zh-TW" altLang="zh-TW" sz="2800" dirty="0"/>
              <a:t>版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這</a:t>
            </a:r>
            <a:r>
              <a:rPr lang="zh-TW" altLang="zh-TW" sz="2800" dirty="0"/>
              <a:t>使得有一些</a:t>
            </a:r>
            <a:r>
              <a:rPr lang="en-US" altLang="zh-TW" sz="2800" dirty="0"/>
              <a:t>Python</a:t>
            </a:r>
            <a:r>
              <a:rPr lang="zh-TW" altLang="zh-TW" sz="2800" dirty="0"/>
              <a:t>第</a:t>
            </a:r>
            <a:r>
              <a:rPr lang="en-US" altLang="zh-TW" sz="2800" dirty="0"/>
              <a:t>2</a:t>
            </a:r>
            <a:r>
              <a:rPr lang="zh-TW" altLang="zh-TW" sz="2800" dirty="0"/>
              <a:t>版的程式和程式庫模組在第</a:t>
            </a:r>
            <a:r>
              <a:rPr lang="en-US" altLang="zh-TW" sz="2800" dirty="0"/>
              <a:t>3</a:t>
            </a:r>
            <a:r>
              <a:rPr lang="zh-TW" altLang="zh-TW" sz="2800" dirty="0"/>
              <a:t>版的時候無法順利執行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本</a:t>
            </a:r>
            <a:r>
              <a:rPr lang="zh-TW" altLang="zh-TW" sz="2800" dirty="0"/>
              <a:t>書基本上都是以第</a:t>
            </a:r>
            <a:r>
              <a:rPr lang="en-US" altLang="zh-TW" sz="2800" dirty="0"/>
              <a:t>3</a:t>
            </a:r>
            <a:r>
              <a:rPr lang="zh-TW" altLang="zh-TW" sz="2800" dirty="0"/>
              <a:t>版寫成的，如果你使用的第</a:t>
            </a:r>
            <a:r>
              <a:rPr lang="en-US" altLang="zh-TW" sz="2800" dirty="0"/>
              <a:t>2</a:t>
            </a:r>
            <a:r>
              <a:rPr lang="zh-TW" altLang="zh-TW" sz="2800" dirty="0"/>
              <a:t>版的</a:t>
            </a:r>
            <a:r>
              <a:rPr lang="en-US" altLang="zh-TW" sz="2800" dirty="0"/>
              <a:t>Python</a:t>
            </a:r>
            <a:r>
              <a:rPr lang="zh-TW" altLang="zh-TW" sz="2800" dirty="0"/>
              <a:t>來執行，</a:t>
            </a:r>
            <a:r>
              <a:rPr lang="zh-TW" altLang="zh-TW" sz="2800" dirty="0">
                <a:solidFill>
                  <a:srgbClr val="0000FF"/>
                </a:solidFill>
              </a:rPr>
              <a:t>大部份的差別只在於</a:t>
            </a:r>
            <a:r>
              <a:rPr lang="en-US" altLang="zh-TW" sz="2800" dirty="0" smtClean="0">
                <a:solidFill>
                  <a:srgbClr val="0000FF"/>
                </a:solidFill>
              </a:rPr>
              <a:t>print()</a:t>
            </a:r>
            <a:r>
              <a:rPr lang="zh-TW" altLang="zh-TW" sz="2800" dirty="0" smtClean="0"/>
              <a:t>這個</a:t>
            </a:r>
            <a:r>
              <a:rPr lang="zh-TW" altLang="zh-TW" sz="2800" dirty="0"/>
              <a:t>指令，第</a:t>
            </a:r>
            <a:r>
              <a:rPr lang="en-US" altLang="zh-TW" sz="2800" dirty="0"/>
              <a:t>3</a:t>
            </a:r>
            <a:r>
              <a:rPr lang="zh-TW" altLang="zh-TW" sz="2800" dirty="0"/>
              <a:t>版的有括號，而第</a:t>
            </a:r>
            <a:r>
              <a:rPr lang="en-US" altLang="zh-TW" sz="2800" dirty="0"/>
              <a:t>2</a:t>
            </a:r>
            <a:r>
              <a:rPr lang="zh-TW" altLang="zh-TW" sz="2800" dirty="0"/>
              <a:t>版的沒有。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9006683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Python</a:t>
            </a:r>
            <a:r>
              <a:rPr lang="zh-TW" altLang="zh-TW" sz="2800" dirty="0"/>
              <a:t>應用的領域十分廣泛，舉凡作業系統工具、網站後台、科學計算、網路資料搜集與分析、大數據資料分析、影像處理、遊戲軟體、虛擬機部署與運用、軟體測試、自動化文件處理作業等等，你能想到的應用都可以辦到。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在</a:t>
            </a:r>
            <a:r>
              <a:rPr lang="zh-TW" altLang="zh-TW" sz="2800" dirty="0"/>
              <a:t>大數據分析的應用方面，位於</a:t>
            </a:r>
            <a:r>
              <a:rPr lang="zh-TW" altLang="zh-TW" sz="2800" dirty="0">
                <a:solidFill>
                  <a:srgbClr val="0000FF"/>
                </a:solidFill>
              </a:rPr>
              <a:t>歐洲的</a:t>
            </a:r>
            <a:r>
              <a:rPr lang="en-US" altLang="zh-TW" sz="2800" dirty="0">
                <a:solidFill>
                  <a:srgbClr val="0000FF"/>
                </a:solidFill>
              </a:rPr>
              <a:t>CERN</a:t>
            </a:r>
            <a:r>
              <a:rPr lang="zh-TW" altLang="zh-TW" sz="2800" dirty="0"/>
              <a:t>的大型強子對撞機計畫實驗室，也使用</a:t>
            </a:r>
            <a:r>
              <a:rPr lang="en-US" altLang="zh-TW" sz="2800" dirty="0"/>
              <a:t>Python</a:t>
            </a:r>
            <a:r>
              <a:rPr lang="zh-TW" altLang="zh-TW" sz="2800" dirty="0"/>
              <a:t>來開發其中的重要計畫，還有前幾年很有名的</a:t>
            </a:r>
            <a:r>
              <a:rPr lang="zh-TW" altLang="zh-TW" sz="2800" dirty="0">
                <a:solidFill>
                  <a:srgbClr val="0000FF"/>
                </a:solidFill>
              </a:rPr>
              <a:t>火星無人探測車</a:t>
            </a:r>
            <a:r>
              <a:rPr lang="zh-TW" altLang="zh-TW" sz="2800" dirty="0"/>
              <a:t>後端所使用的叢集電腦，也大量地運用</a:t>
            </a:r>
            <a:r>
              <a:rPr lang="en-US" altLang="zh-TW" sz="2800" dirty="0"/>
              <a:t>Python</a:t>
            </a:r>
            <a:r>
              <a:rPr lang="zh-TW" altLang="zh-TW" sz="2800" dirty="0"/>
              <a:t>語言來運作。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79439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快速瞭解</a:t>
            </a:r>
            <a:r>
              <a:rPr lang="en-US" altLang="zh-TW" dirty="0"/>
              <a:t>Python</a:t>
            </a:r>
            <a:r>
              <a:rPr lang="zh-TW" altLang="en-US" dirty="0"/>
              <a:t>程室語言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072" y="1222375"/>
            <a:ext cx="8582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以下</a:t>
            </a:r>
            <a:r>
              <a:rPr lang="zh-TW" altLang="zh-TW" sz="2800" dirty="0" smtClean="0"/>
              <a:t>網址它</a:t>
            </a:r>
            <a:r>
              <a:rPr lang="zh-TW" altLang="zh-TW" sz="2800" dirty="0"/>
              <a:t>整理了非常多的使用</a:t>
            </a:r>
            <a:r>
              <a:rPr lang="en-US" altLang="zh-TW" sz="2800" dirty="0"/>
              <a:t>Python</a:t>
            </a:r>
            <a:r>
              <a:rPr lang="zh-TW" altLang="zh-TW" sz="2800" dirty="0"/>
              <a:t>語言可以支援的專案、程式庫以及軟體系統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 err="1" smtClean="0"/>
              <a:t>htps</a:t>
            </a:r>
            <a:r>
              <a:rPr lang="en-US" altLang="zh-TW" sz="2800" dirty="0"/>
              <a:t>//</a:t>
            </a:r>
            <a:r>
              <a:rPr lang="en-US" altLang="zh-TW" sz="2800" dirty="0" smtClean="0"/>
              <a:t>enwkipedia.org/wiki/</a:t>
            </a:r>
            <a:r>
              <a:rPr lang="en-US" altLang="zh-TW" sz="2800" dirty="0" err="1" smtClean="0"/>
              <a:t>List_of_Python_sofware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r>
              <a:rPr lang="zh-TW" altLang="zh-TW" sz="2800" dirty="0" smtClean="0"/>
              <a:t>像是</a:t>
            </a:r>
            <a:r>
              <a:rPr lang="zh-TW" altLang="zh-TW" sz="2800" dirty="0"/>
              <a:t>下面這一小段程式，只要短短的三行，就可以把任一指定的網頁檔案描顯取下來</a:t>
            </a:r>
            <a:r>
              <a:rPr lang="en-US" altLang="zh-TW" sz="2800" dirty="0"/>
              <a:t>(</a:t>
            </a:r>
            <a:r>
              <a:rPr lang="zh-TW" altLang="zh-TW" sz="2800" dirty="0"/>
              <a:t>以民視手機版的新聞網頁為例</a:t>
            </a:r>
            <a:r>
              <a:rPr lang="en-US" altLang="zh-TW" sz="2800" dirty="0"/>
              <a:t>):</a:t>
            </a:r>
            <a:endParaRPr lang="zh-TW" altLang="zh-TW" sz="2800" dirty="0"/>
          </a:p>
          <a:p>
            <a:r>
              <a:rPr lang="zh-TW" altLang="zh-TW" sz="2800" dirty="0"/>
              <a:t>程式</a:t>
            </a:r>
          </a:p>
          <a:p>
            <a:r>
              <a:rPr lang="en-US" altLang="zh-TW" sz="2400" dirty="0" err="1"/>
              <a:t>importrequests</a:t>
            </a:r>
            <a:endParaRPr lang="zh-TW" altLang="zh-TW" sz="2400" dirty="0"/>
          </a:p>
          <a:p>
            <a:r>
              <a:rPr lang="en-US" altLang="zh-TW" sz="2400" dirty="0"/>
              <a:t>www=</a:t>
            </a:r>
            <a:r>
              <a:rPr lang="en-US" altLang="zh-TW" sz="2400" dirty="0" err="1"/>
              <a:t>requests.get</a:t>
            </a:r>
            <a:r>
              <a:rPr lang="en-US" altLang="zh-TW" sz="2400" dirty="0"/>
              <a:t>("http://</a:t>
            </a:r>
            <a:r>
              <a:rPr lang="en-US" altLang="zh-TW" sz="2400" dirty="0" smtClean="0"/>
              <a:t>m.ftv.com.tw/</a:t>
            </a:r>
            <a:r>
              <a:rPr lang="en-US" altLang="zh-TW" sz="2400" smtClean="0"/>
              <a:t>newslist.aspx?class</a:t>
            </a:r>
            <a:r>
              <a:rPr lang="en-US" altLang="zh-TW" sz="2400" dirty="0" smtClean="0"/>
              <a:t>=L</a:t>
            </a:r>
            <a:r>
              <a:rPr lang="en-US" altLang="zh-TW" sz="2400" dirty="0"/>
              <a:t>")</a:t>
            </a:r>
            <a:endParaRPr lang="zh-TW" altLang="zh-TW" sz="2400" dirty="0"/>
          </a:p>
          <a:p>
            <a:r>
              <a:rPr lang="en-US" altLang="zh-TW" sz="2400" dirty="0" smtClean="0"/>
              <a:t>print(www.text)</a:t>
            </a:r>
            <a:endParaRPr lang="zh-TW" altLang="zh-TW" sz="2400" dirty="0"/>
          </a:p>
          <a:p>
            <a:r>
              <a:rPr lang="zh-TW" altLang="zh-TW" sz="2800" dirty="0"/>
              <a:t>再加上檔案儲存的操作以及作業系統定時執行的自動化功能，能做的事已經非常多了。這些功能，將會</a:t>
            </a:r>
            <a:r>
              <a:rPr lang="zh-TW" altLang="zh-TW" sz="2800" dirty="0" smtClean="0"/>
              <a:t>在後續</a:t>
            </a:r>
            <a:r>
              <a:rPr lang="zh-TW" altLang="zh-TW" sz="2800" dirty="0"/>
              <a:t>的內容中逐步呈現。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640555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4073" y="1288472"/>
            <a:ext cx="8582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 smtClean="0">
                <a:solidFill>
                  <a:srgbClr val="0000FF"/>
                </a:solidFill>
              </a:rPr>
              <a:t>電腦</a:t>
            </a:r>
            <a:r>
              <a:rPr lang="zh-TW" altLang="zh-TW" sz="2800" dirty="0">
                <a:solidFill>
                  <a:srgbClr val="0000FF"/>
                </a:solidFill>
              </a:rPr>
              <a:t>是提供出計算能力以及硬體資源</a:t>
            </a:r>
            <a:r>
              <a:rPr lang="zh-TW" altLang="zh-TW" sz="2800" dirty="0"/>
              <a:t>給操作者使用，能夠解決什麼問題端看操作者執行了什麼應用程式而定。如執行了瀏覽器就可以上網，執行了遊戲軟體就可以娛樂休閒，等。這些程式和應用軟體，都是透過電腦工程師創作所寫出來的程式才能夠達成這樣的目標。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相</a:t>
            </a:r>
            <a:r>
              <a:rPr lang="zh-TW" altLang="zh-TW" sz="2800" dirty="0"/>
              <a:t>較於許多其他的傳統程式語言，</a:t>
            </a:r>
            <a:r>
              <a:rPr lang="en-US" altLang="zh-TW" sz="2800" dirty="0"/>
              <a:t>Python</a:t>
            </a:r>
            <a:r>
              <a:rPr lang="zh-TW" altLang="zh-TW" sz="2800" dirty="0"/>
              <a:t>則更進一步地直接提供交談式的介面，只要安裝之後，就可以在它的</a:t>
            </a:r>
            <a:r>
              <a:rPr lang="zh-TW" altLang="zh-TW" sz="2800" dirty="0">
                <a:solidFill>
                  <a:srgbClr val="0000FF"/>
                </a:solidFill>
              </a:rPr>
              <a:t>交談式文字介面中執行以及撰寫程式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38862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4073" y="1288472"/>
            <a:ext cx="8582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程式設計，簡單地說，就是</a:t>
            </a:r>
            <a:r>
              <a:rPr lang="zh-TW" altLang="zh-TW" sz="2800" dirty="0">
                <a:solidFill>
                  <a:srgbClr val="0000FF"/>
                </a:solidFill>
              </a:rPr>
              <a:t>把想要解決的問題加以詳細地分析，抽象化要被處理的資料，然後把這些資料化身成為電腦中的一些代碼儲存起來</a:t>
            </a:r>
            <a:r>
              <a:rPr lang="zh-TW" altLang="zh-TW" sz="2800" dirty="0"/>
              <a:t>，再依據解決此問題的步驟一步一步地針對這些代碼做必要的運算，並輸出結果。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作業系統</a:t>
            </a:r>
            <a:r>
              <a:rPr lang="en-US" altLang="zh-TW" sz="2800" dirty="0"/>
              <a:t>(</a:t>
            </a:r>
            <a:r>
              <a:rPr lang="zh-TW" altLang="zh-TW" sz="2800" dirty="0"/>
              <a:t>不管是</a:t>
            </a:r>
            <a:r>
              <a:rPr lang="en-US" altLang="zh-TW" sz="2800" dirty="0"/>
              <a:t>Windows</a:t>
            </a:r>
            <a:r>
              <a:rPr lang="zh-TW" altLang="zh-TW" sz="2800" dirty="0"/>
              <a:t>或是</a:t>
            </a:r>
            <a:r>
              <a:rPr lang="en-US" altLang="zh-TW" sz="2800" dirty="0" smtClean="0"/>
              <a:t>Mac OS</a:t>
            </a:r>
            <a:r>
              <a:rPr lang="en-US" altLang="zh-TW" sz="2800" dirty="0"/>
              <a:t>)</a:t>
            </a:r>
            <a:r>
              <a:rPr lang="zh-TW" altLang="zh-TW" sz="2800" dirty="0"/>
              <a:t>本身就是</a:t>
            </a:r>
            <a:r>
              <a:rPr lang="zh-TW" altLang="zh-TW" sz="2800" dirty="0">
                <a:solidFill>
                  <a:srgbClr val="0000FF"/>
                </a:solidFill>
              </a:rPr>
              <a:t>一個龐大而複雜，由一大群程式碼所組成的系統程式組</a:t>
            </a:r>
            <a:r>
              <a:rPr lang="zh-TW" altLang="zh-TW" sz="2800" dirty="0"/>
              <a:t>，對於一般的非以電腦為主要專業技能的使用者來說</a:t>
            </a:r>
            <a:r>
              <a:rPr lang="zh-TW" altLang="zh-TW" sz="2800" dirty="0" smtClean="0"/>
              <a:t>，。</a:t>
            </a:r>
            <a:r>
              <a:rPr lang="en-US" altLang="zh-TW" sz="2800" dirty="0"/>
              <a:t>Python</a:t>
            </a:r>
            <a:r>
              <a:rPr lang="zh-TW" altLang="zh-TW" sz="2800" dirty="0"/>
              <a:t>語言可讓非專業的電腦使用者也可以透過簡短的程式碼，讓</a:t>
            </a:r>
            <a:r>
              <a:rPr lang="zh-TW" altLang="zh-TW" sz="2800" dirty="0">
                <a:solidFill>
                  <a:srgbClr val="0000FF"/>
                </a:solidFill>
              </a:rPr>
              <a:t>電腦的自動化能力提升工作的效率</a:t>
            </a:r>
            <a:r>
              <a:rPr lang="zh-TW" altLang="zh-TW" sz="2800" dirty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188212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4073" y="1288472"/>
            <a:ext cx="8582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如果要學習程式，需要知道哪些邏輯概念呢</a:t>
            </a:r>
            <a:r>
              <a:rPr lang="en-US" altLang="zh-TW" sz="2800" dirty="0"/>
              <a:t>?</a:t>
            </a:r>
            <a:r>
              <a:rPr lang="zh-TW" altLang="zh-TW" sz="2800" dirty="0"/>
              <a:t>主要有以下幾點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4072" y="2438116"/>
            <a:ext cx="8582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例：請設計一個小學生加法的測驗程式，此程式需隨機產生兩個整數，並使用程式碼計算兩數相加的結果，再列出算式詢問受測者，接受受測者輸入的答案並比對和解答是否相同，依照答對或答錯不同情況給予受測者適當的回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8565655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4072" y="1399022"/>
            <a:ext cx="858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sz="2800" dirty="0" smtClean="0"/>
              <a:t>要</a:t>
            </a:r>
            <a:r>
              <a:rPr lang="zh-TW" altLang="zh-TW" sz="2800" dirty="0"/>
              <a:t>會分析問題是什麼，要被處理的對象是誰以及預期得到什麼結果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事先</a:t>
            </a:r>
            <a:r>
              <a:rPr lang="zh-TW" altLang="zh-TW" sz="2800" dirty="0"/>
              <a:t>隨機產生的兩個整數，因為這兩個整數在產生之前也不知道會是什麼內容，因此要</a:t>
            </a:r>
            <a:r>
              <a:rPr lang="zh-TW" altLang="zh-TW" sz="2800" dirty="0">
                <a:solidFill>
                  <a:srgbClr val="0000FF"/>
                </a:solidFill>
              </a:rPr>
              <a:t>準備</a:t>
            </a:r>
            <a:r>
              <a:rPr lang="en-US" altLang="zh-TW" sz="2800" dirty="0">
                <a:solidFill>
                  <a:srgbClr val="0000FF"/>
                </a:solidFill>
              </a:rPr>
              <a:t>2</a:t>
            </a:r>
            <a:r>
              <a:rPr lang="zh-TW" altLang="zh-TW" sz="2800" dirty="0">
                <a:solidFill>
                  <a:srgbClr val="0000FF"/>
                </a:solidFill>
              </a:rPr>
              <a:t>個變數</a:t>
            </a:r>
            <a:r>
              <a:rPr lang="en-US" altLang="zh-TW" sz="2800" dirty="0"/>
              <a:t>(</a:t>
            </a:r>
            <a:r>
              <a:rPr lang="zh-TW" altLang="zh-TW" sz="2800" dirty="0"/>
              <a:t>可以看做是用來放資料的容器</a:t>
            </a:r>
            <a:r>
              <a:rPr lang="en-US" altLang="zh-TW" sz="2800" dirty="0"/>
              <a:t>)</a:t>
            </a:r>
            <a:r>
              <a:rPr lang="zh-TW" altLang="zh-TW" sz="2800" dirty="0"/>
              <a:t>來放置，可以叫做</a:t>
            </a:r>
            <a:r>
              <a:rPr lang="en-US" altLang="zh-TW" sz="2800" dirty="0"/>
              <a:t>x</a:t>
            </a:r>
            <a:r>
              <a:rPr lang="zh-TW" altLang="zh-TW" sz="2800" dirty="0"/>
              <a:t>以及</a:t>
            </a:r>
            <a:r>
              <a:rPr lang="en-US" altLang="zh-TW" sz="2800" dirty="0"/>
              <a:t>y</a:t>
            </a:r>
            <a:r>
              <a:rPr lang="zh-TW" altLang="zh-TW" sz="2800" dirty="0"/>
              <a:t>，或是叫做</a:t>
            </a:r>
            <a:r>
              <a:rPr lang="en-US" altLang="zh-TW" sz="2800" dirty="0" err="1"/>
              <a:t>num_x</a:t>
            </a:r>
            <a:r>
              <a:rPr lang="zh-TW" altLang="zh-TW" sz="2800" dirty="0"/>
              <a:t>和</a:t>
            </a:r>
            <a:r>
              <a:rPr lang="en-US" altLang="zh-TW" sz="2800" dirty="0" err="1"/>
              <a:t>num_y</a:t>
            </a:r>
            <a:r>
              <a:rPr lang="zh-TW" altLang="zh-TW" sz="2800" dirty="0"/>
              <a:t>，另外計算出來的</a:t>
            </a:r>
            <a:r>
              <a:rPr lang="zh-TW" altLang="zh-TW" sz="2800" dirty="0">
                <a:solidFill>
                  <a:srgbClr val="0000FF"/>
                </a:solidFill>
              </a:rPr>
              <a:t>解答也要有一個變數</a:t>
            </a:r>
            <a:r>
              <a:rPr lang="zh-TW" altLang="zh-TW" sz="2800" dirty="0"/>
              <a:t>來放置，可以叫做</a:t>
            </a:r>
            <a:r>
              <a:rPr lang="en-US" altLang="zh-TW" sz="2800" dirty="0"/>
              <a:t>a</a:t>
            </a:r>
            <a:r>
              <a:rPr lang="zh-TW" altLang="zh-TW" sz="2800" dirty="0"/>
              <a:t>或是</a:t>
            </a:r>
            <a:r>
              <a:rPr lang="en-US" altLang="zh-TW" sz="2800" dirty="0"/>
              <a:t>answer</a:t>
            </a:r>
            <a:r>
              <a:rPr lang="zh-TW" altLang="zh-TW" sz="2800" dirty="0"/>
              <a:t>或是</a:t>
            </a:r>
            <a:r>
              <a:rPr lang="en-US" altLang="zh-TW" sz="2800" dirty="0" err="1"/>
              <a:t>num_ans</a:t>
            </a:r>
            <a:r>
              <a:rPr lang="zh-TW" altLang="zh-TW" sz="2800" dirty="0"/>
              <a:t>。另外，受測者的輸入答案可以叫做</a:t>
            </a:r>
            <a:r>
              <a:rPr lang="en-US" altLang="zh-TW" sz="2800" dirty="0"/>
              <a:t>r</a:t>
            </a:r>
            <a:r>
              <a:rPr lang="zh-TW" altLang="zh-TW" sz="2800" dirty="0"/>
              <a:t>或是</a:t>
            </a:r>
            <a:r>
              <a:rPr lang="en-US" altLang="zh-TW" sz="2800" dirty="0" err="1"/>
              <a:t>repy</a:t>
            </a:r>
            <a:r>
              <a:rPr lang="zh-TW" altLang="zh-TW" sz="2800" dirty="0"/>
              <a:t>。</a:t>
            </a:r>
            <a:endParaRPr lang="zh-TW" altLang="en-US" sz="2800" dirty="0"/>
          </a:p>
        </p:txBody>
      </p:sp>
      <p:sp>
        <p:nvSpPr>
          <p:cNvPr id="2" name="流程圖: 磁碟 1"/>
          <p:cNvSpPr/>
          <p:nvPr/>
        </p:nvSpPr>
        <p:spPr>
          <a:xfrm>
            <a:off x="1465118" y="5369340"/>
            <a:ext cx="883227" cy="1353578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" name="流程圖: 磁碟 7"/>
          <p:cNvSpPr/>
          <p:nvPr/>
        </p:nvSpPr>
        <p:spPr>
          <a:xfrm>
            <a:off x="3377045" y="5369340"/>
            <a:ext cx="883227" cy="1353578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9" name="流程圖: 磁碟 8"/>
          <p:cNvSpPr/>
          <p:nvPr/>
        </p:nvSpPr>
        <p:spPr>
          <a:xfrm>
            <a:off x="5283777" y="5369340"/>
            <a:ext cx="883227" cy="1353578"/>
          </a:xfrm>
          <a:prstGeom prst="flowChartMagneticDisk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加號 9"/>
          <p:cNvSpPr/>
          <p:nvPr/>
        </p:nvSpPr>
        <p:spPr>
          <a:xfrm>
            <a:off x="2639291" y="5922818"/>
            <a:ext cx="446809" cy="4675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於 10"/>
          <p:cNvSpPr/>
          <p:nvPr/>
        </p:nvSpPr>
        <p:spPr>
          <a:xfrm>
            <a:off x="4572000" y="5974773"/>
            <a:ext cx="477982" cy="3844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0325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4072" y="1399022"/>
            <a:ext cx="8582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zh-TW" sz="2800" dirty="0" smtClean="0"/>
              <a:t>資料</a:t>
            </a:r>
            <a:r>
              <a:rPr lang="zh-TW" altLang="zh-TW" sz="2800" dirty="0"/>
              <a:t>抽象化的概念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簡單</a:t>
            </a:r>
            <a:r>
              <a:rPr lang="zh-TW" altLang="zh-TW" sz="2800" dirty="0"/>
              <a:t>地說，能夠把</a:t>
            </a:r>
            <a:r>
              <a:rPr lang="zh-TW" altLang="zh-TW" sz="2800" dirty="0">
                <a:solidFill>
                  <a:srgbClr val="0000FF"/>
                </a:solidFill>
              </a:rPr>
              <a:t>問題中描述的資料找出來，然後分別以適當命名的變數或常數</a:t>
            </a:r>
            <a:r>
              <a:rPr lang="en-US" altLang="zh-TW" sz="2800" dirty="0"/>
              <a:t>(</a:t>
            </a:r>
            <a:r>
              <a:rPr lang="zh-TW" altLang="zh-TW" sz="2800" dirty="0"/>
              <a:t>在後面的章節還會詳細解釋什麼是變數及常數</a:t>
            </a:r>
            <a:r>
              <a:rPr lang="en-US" altLang="zh-TW" sz="2800" dirty="0"/>
              <a:t>)</a:t>
            </a:r>
            <a:r>
              <a:rPr lang="zh-TW" altLang="zh-TW" sz="2800" dirty="0"/>
              <a:t>來代表，方便接下來的運算，這個動作就是資料的抽象化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7813216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4072" y="1399022"/>
            <a:ext cx="8582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zh-TW" sz="2800" dirty="0" smtClean="0"/>
              <a:t>設身處地</a:t>
            </a:r>
            <a:r>
              <a:rPr lang="zh-TW" altLang="zh-TW" sz="2800" dirty="0"/>
              <a:t>的概念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程式</a:t>
            </a:r>
            <a:r>
              <a:rPr lang="zh-TW" altLang="zh-TW" sz="2800" dirty="0"/>
              <a:t>設計者在考慮如何處理這些資料時，要</a:t>
            </a:r>
            <a:r>
              <a:rPr lang="zh-TW" altLang="zh-TW" sz="2800" dirty="0">
                <a:solidFill>
                  <a:srgbClr val="0000FF"/>
                </a:solidFill>
              </a:rPr>
              <a:t>把自己當做是被程式指揮的電腦來設想</a:t>
            </a:r>
            <a:r>
              <a:rPr lang="zh-TW" altLang="zh-TW" sz="2800" dirty="0"/>
              <a:t>，當接收到資料時，要如何處理這些資料及運算。在設計程式執行流程的過程中，都是以電腦為中心來設想。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669227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04D6-3A53-4A7A-8102-22C43A145C8D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571645"/>
            <a:ext cx="7772400" cy="69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程式設計所需基礎知識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4072" y="1399022"/>
            <a:ext cx="8582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zh-TW" sz="2800" dirty="0" smtClean="0"/>
              <a:t>輸入</a:t>
            </a:r>
            <a:r>
              <a:rPr lang="zh-TW" altLang="zh-TW" sz="2800" dirty="0"/>
              <a:t>以及輸出的概念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把</a:t>
            </a:r>
            <a:r>
              <a:rPr lang="zh-TW" altLang="zh-TW" sz="2800" dirty="0"/>
              <a:t>資料輸入到電腦程式中處理，就叫做「輸入」，而要把處理好後的資訊顯示在螢幕上，或是把它寫到磁碟檔案中，就是「輸出」的動作。</a:t>
            </a:r>
            <a:endParaRPr lang="en-US" altLang="zh-TW" sz="28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182341" y="29562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2326121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2829</Words>
  <Application>Microsoft Office PowerPoint</Application>
  <PresentationFormat>如螢幕大小 (4:3)</PresentationFormat>
  <Paragraphs>168</Paragraphs>
  <Slides>28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Python程式設計實務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楊昌雄(D1600.加盟室)</dc:creator>
  <cp:lastModifiedBy>207331</cp:lastModifiedBy>
  <cp:revision>36</cp:revision>
  <dcterms:created xsi:type="dcterms:W3CDTF">2017-08-07T00:38:59Z</dcterms:created>
  <dcterms:modified xsi:type="dcterms:W3CDTF">2017-09-21T08:40:11Z</dcterms:modified>
</cp:coreProperties>
</file>