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1559" r:id="rId2"/>
    <p:sldId id="1560" r:id="rId3"/>
    <p:sldId id="1635" r:id="rId4"/>
    <p:sldId id="1619" r:id="rId5"/>
    <p:sldId id="1584" r:id="rId6"/>
    <p:sldId id="1620" r:id="rId7"/>
    <p:sldId id="1567" r:id="rId8"/>
    <p:sldId id="1639" r:id="rId9"/>
    <p:sldId id="1641" r:id="rId10"/>
    <p:sldId id="1636" r:id="rId11"/>
    <p:sldId id="1623" r:id="rId12"/>
    <p:sldId id="1644" r:id="rId13"/>
    <p:sldId id="1629" r:id="rId14"/>
    <p:sldId id="1642" r:id="rId15"/>
    <p:sldId id="1624" r:id="rId16"/>
    <p:sldId id="1622" r:id="rId17"/>
    <p:sldId id="1625" r:id="rId18"/>
    <p:sldId id="1627" r:id="rId19"/>
    <p:sldId id="1569" r:id="rId20"/>
    <p:sldId id="1570" r:id="rId21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99FFCC"/>
    <a:srgbClr val="FFD3A7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9884" autoAdjust="0"/>
  </p:normalViewPr>
  <p:slideViewPr>
    <p:cSldViewPr>
      <p:cViewPr varScale="1">
        <p:scale>
          <a:sx n="88" d="100"/>
          <a:sy n="88" d="100"/>
        </p:scale>
        <p:origin x="-116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3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4" y="4687892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5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27169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47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2925-DD26-4D9D-AA33-C3A836A2F47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第七隊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-New Taxi</a:t>
            </a:r>
          </a:p>
          <a:p>
            <a:pPr algn="ctr">
              <a:defRPr/>
            </a:pPr>
            <a:r>
              <a:rPr lang="zh-TW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陳柏志、楊森榮、謝琮正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11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18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72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加油站斷油預警及預防系統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1" name="Picture 3" descr="G:\天然氣20週年\台中廠\981112台達一號首航\DSC_33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678" y="0"/>
            <a:ext cx="2277159" cy="1525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2" name="Picture 5" descr="D:\20週年各單位提供資料\台中廠\台中廠廠區照片\儲槽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016" y="0"/>
            <a:ext cx="2284232" cy="1525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3" name="Picture 16" descr="http://pro.udnjob.com/mag2images/13/PROJ_ARTICLE/96_637/f_44635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"/>
            <a:ext cx="2339752" cy="152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29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城鄉差距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82012" y="764704"/>
            <a:ext cx="7905093" cy="5256583"/>
            <a:chOff x="644723" y="3628747"/>
            <a:chExt cx="3783261" cy="2477080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773462"/>
              <a:ext cx="3694018" cy="2332365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4723" y="3628747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5783" y="3825392"/>
              <a:ext cx="1740637" cy="30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>
                  <a:solidFill>
                    <a:schemeClr val="accent2"/>
                  </a:solidFill>
                </a:rPr>
                <a:t>票數</a:t>
              </a:r>
              <a:r>
                <a:rPr lang="zh-TW" altLang="en-US" sz="1800" b="1" dirty="0" smtClean="0">
                  <a:solidFill>
                    <a:schemeClr val="accent2"/>
                  </a:solidFill>
                </a:rPr>
                <a:t>與     </a:t>
              </a:r>
              <a:endParaRPr lang="en-US" altLang="zh-TW" sz="1800" b="1" dirty="0">
                <a:solidFill>
                  <a:schemeClr val="accent2"/>
                </a:solidFill>
              </a:endParaRPr>
            </a:p>
            <a:p>
              <a:r>
                <a:rPr lang="zh-TW" altLang="en-US" sz="1800" b="1" dirty="0">
                  <a:solidFill>
                    <a:schemeClr val="accent2"/>
                  </a:solidFill>
                </a:rPr>
                <a:t>油價漲跌幅</a:t>
              </a:r>
            </a:p>
          </p:txBody>
        </p:sp>
      </p:grpSp>
      <p:sp>
        <p:nvSpPr>
          <p:cNvPr id="18434" name="AutoShape 2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AutoShape 4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8" name="AutoShape 6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077072"/>
            <a:ext cx="3396454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484784"/>
            <a:ext cx="3210114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484784"/>
            <a:ext cx="3312368" cy="21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85117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20232" y="1042108"/>
            <a:ext cx="7903536" cy="5051188"/>
            <a:chOff x="645468" y="3372362"/>
            <a:chExt cx="3782516" cy="2733465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461109"/>
              <a:ext cx="3694018" cy="2644718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40618" y="3372362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1633" y="3463295"/>
              <a:ext cx="1740637" cy="26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2400" b="1" dirty="0" smtClean="0">
                  <a:solidFill>
                    <a:schemeClr val="accent2"/>
                  </a:solidFill>
                </a:rPr>
                <a:t>油量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620574"/>
            <a:ext cx="6192689" cy="425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44125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1" y="1857364"/>
            <a:ext cx="742951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357298"/>
          <a:ext cx="1643042" cy="4216380"/>
        </p:xfrm>
        <a:graphic>
          <a:graphicData uri="http://schemas.openxmlformats.org/drawingml/2006/table">
            <a:tbl>
              <a:tblPr/>
              <a:tblGrid>
                <a:gridCol w="821521"/>
                <a:gridCol w="821521"/>
              </a:tblGrid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縣市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微軟正黑體"/>
                        </a:rPr>
                        <a:t>rsquare</a:t>
                      </a:r>
                      <a:endParaRPr lang="en-US" sz="1000">
                        <a:latin typeface="微軟正黑體"/>
                      </a:endParaRP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澎湖縣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0.158646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0.241222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花蓮縣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0.360584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宜蘭縣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0.366644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基隆市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0.378505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0.381771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0.401167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0.424569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0.47523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高雄市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0.497179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南投縣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0.508312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0.522933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桃園市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0.537564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0.538503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屏東縣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0.546892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台中市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0.560308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0.592296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苗栗縣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0.60624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雲林縣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0.624027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彰化縣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/>
                        </a:rPr>
                        <a:t>0.672118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1" y="7141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各縣市</a:t>
            </a:r>
            <a:r>
              <a:rPr kumimoji="1" lang="zh-TW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油價漲跌幅</a:t>
            </a: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敏感度</a:t>
            </a:r>
            <a:r>
              <a:rPr kumimoji="1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 square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銷售量及存量估計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13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126876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假設所有站期初存量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公稟</a:t>
            </a:r>
            <a:endParaRPr lang="en-US" altLang="zh-TW" dirty="0" smtClean="0"/>
          </a:p>
          <a:p>
            <a:r>
              <a:rPr lang="zh-TW" altLang="en-US" dirty="0" smtClean="0"/>
              <a:t>輸入本週油價漲跌幅：</a:t>
            </a:r>
            <a:r>
              <a:rPr lang="en-US" altLang="zh-TW" dirty="0" smtClean="0"/>
              <a:t>0.5</a:t>
            </a:r>
          </a:p>
          <a:p>
            <a:r>
              <a:rPr lang="zh-TW" altLang="en-US" dirty="0" smtClean="0"/>
              <a:t>離</a:t>
            </a:r>
            <a:r>
              <a:rPr lang="zh-TW" altLang="en-US" dirty="0" smtClean="0"/>
              <a:t>星期日天數：</a:t>
            </a:r>
            <a:r>
              <a:rPr lang="en-US" altLang="zh-TW" dirty="0" smtClean="0"/>
              <a:t>3.5</a:t>
            </a:r>
          </a:p>
          <a:p>
            <a:r>
              <a:rPr lang="zh-TW" altLang="en-US" dirty="0" smtClean="0"/>
              <a:t>依預估銷售量排序顯示預估銷售量及存量</a:t>
            </a:r>
            <a:endParaRPr lang="zh-TW" alt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3568" y="2708920"/>
          <a:ext cx="7344816" cy="30105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193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油站代號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縣市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站名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預估發票量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預估銷售量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預估存量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D2149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民權西路站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22211.965548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334.14309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-234.14309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北投站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16302.10588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245.238812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-145.238812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D215H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板橋民族路站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22624.312841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229.865765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-129.865765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D215T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莒光路站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14601.131585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219.650405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-119.650405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D514Z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高雄市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鳳松站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21489.223733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213.062126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-113.062126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D4262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新竹市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北大路站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16041.864106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199.074762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-99.074762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D2176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光復北路站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13116.815917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197.321277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-97.321277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D214R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內湖站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12868.97754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193.59295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-93.59295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D216F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永和永利路站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18971.762067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192.755406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-92.755406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D214Y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建國北路站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12795.27508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192.484215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-92.484215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22377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估計結果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F64B0-D8A7-4827-9230-8E29D81F286C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1660786"/>
              </p:ext>
            </p:extLst>
          </p:nvPr>
        </p:nvGraphicFramePr>
        <p:xfrm>
          <a:off x="323527" y="1268765"/>
          <a:ext cx="8496945" cy="497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691"/>
                <a:gridCol w="654627"/>
                <a:gridCol w="818968"/>
                <a:gridCol w="1212017"/>
                <a:gridCol w="873748"/>
                <a:gridCol w="2851894"/>
              </a:tblGrid>
              <a:tr h="70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地區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總站數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總發油量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估計</a:t>
                      </a:r>
                      <a:r>
                        <a:rPr lang="zh-TW" sz="1400" kern="0" dirty="0" smtClean="0">
                          <a:effectLst/>
                        </a:rPr>
                        <a:t>中油</a:t>
                      </a:r>
                      <a:r>
                        <a:rPr lang="zh-TW" sz="1400" kern="0" dirty="0">
                          <a:effectLst/>
                        </a:rPr>
                        <a:t>發油量</a:t>
                      </a:r>
                      <a:r>
                        <a:rPr lang="en-US" sz="1400" kern="0" dirty="0">
                          <a:effectLst/>
                        </a:rPr>
                        <a:t>(A)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發票數</a:t>
                      </a:r>
                      <a:r>
                        <a:rPr lang="en-US" sz="1400" kern="0">
                          <a:effectLst/>
                        </a:rPr>
                        <a:t>(B)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預估</a:t>
                      </a:r>
                      <a:r>
                        <a:rPr lang="zh-TW" sz="1400" kern="0" dirty="0" smtClean="0">
                          <a:effectLst/>
                        </a:rPr>
                        <a:t>平均</a:t>
                      </a:r>
                      <a:r>
                        <a:rPr lang="zh-TW" sz="1400" kern="0" dirty="0">
                          <a:effectLst/>
                        </a:rPr>
                        <a:t>每張發票發油</a:t>
                      </a:r>
                      <a:r>
                        <a:rPr lang="zh-TW" sz="1400" kern="0" dirty="0" smtClean="0">
                          <a:effectLst/>
                        </a:rPr>
                        <a:t>量</a:t>
                      </a:r>
                      <a:endParaRPr lang="en-US" altLang="zh-TW" sz="14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</a:t>
                      </a:r>
                      <a:r>
                        <a:rPr lang="zh-TW" sz="1400" kern="0" dirty="0">
                          <a:effectLst/>
                        </a:rPr>
                        <a:t>公秉</a:t>
                      </a:r>
                      <a:r>
                        <a:rPr lang="en-US" sz="1400" kern="0" dirty="0">
                          <a:effectLst/>
                        </a:rPr>
                        <a:t>)=(A)/(B)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台中市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163,446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27,505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2,799,624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0.00982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台北市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80,352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40,712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2,706,285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0.01504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52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12,437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4,066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375,501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0.01083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278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108,740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28,945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2,807,119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0.01031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花蓮縣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18,754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5,209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0.01301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宜蘭縣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26,949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8,678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516,166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0.01681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苗栗縣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38,325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9,769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800,870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0.01220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南投縣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34,369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8,683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737,040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屏東縣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50,836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13,094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1,555,007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0.00842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桃園市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255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139,998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21,960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1,838,684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0.01194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高雄市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138,002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36,731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3,704,607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0.00991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基隆市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17,577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7,533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463,234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0.01626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雲林縣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45,082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13,482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990,274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0.01361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152,502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28,799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2,834,480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0.01016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20,779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6,349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511,627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0.01241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38,893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9,092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646,737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0.01406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14,189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4,336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464,550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0.00933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33,586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10,960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741,559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彰化縣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63,708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12,267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1,464,347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0.00838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澎湖縣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3,034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1,517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81,736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0.01856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直營</a:t>
            </a:r>
            <a:r>
              <a:rPr lang="zh-TW" altLang="en-US" b="1" dirty="0" smtClean="0">
                <a:latin typeface="+mj-ea"/>
                <a:ea typeface="+mj-ea"/>
              </a:rPr>
              <a:t>加油站定位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經緯度定位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8" y="1268760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7016892" y="1810595"/>
            <a:ext cx="252028" cy="25202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" name="矩形圖說文字 3"/>
          <p:cNvSpPr/>
          <p:nvPr/>
        </p:nvSpPr>
        <p:spPr bwMode="auto">
          <a:xfrm rot="16200000">
            <a:off x="2573778" y="2960948"/>
            <a:ext cx="1764196" cy="1368152"/>
          </a:xfrm>
          <a:prstGeom prst="wedgeRectCallout">
            <a:avLst>
              <a:gd name="adj1" fmla="val -24589"/>
              <a:gd name="adj2" fmla="val 870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圓角矩形圖說文字 4"/>
          <p:cNvSpPr/>
          <p:nvPr/>
        </p:nvSpPr>
        <p:spPr bwMode="auto">
          <a:xfrm rot="16200000">
            <a:off x="19217" y="3410422"/>
            <a:ext cx="2268253" cy="1945368"/>
          </a:xfrm>
          <a:prstGeom prst="wedgeRoundRectCallout">
            <a:avLst>
              <a:gd name="adj1" fmla="val 105445"/>
              <a:gd name="adj2" fmla="val 299523"/>
              <a:gd name="adj3" fmla="val 1666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solidFill>
                  <a:schemeClr val="accent2"/>
                </a:solidFill>
              </a:rPr>
              <a:t>座標</a:t>
            </a:r>
            <a:r>
              <a:rPr lang="en-US" altLang="zh-TW" sz="1000" dirty="0" smtClean="0">
                <a:solidFill>
                  <a:schemeClr val="tx1"/>
                </a:solidFill>
              </a:rPr>
              <a:t>(120.9741088,24.80341071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站名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solidFill>
                  <a:schemeClr val="tx1"/>
                </a:solidFill>
              </a:rPr>
              <a:t>新竹</a:t>
            </a:r>
            <a:r>
              <a:rPr lang="zh-TW" altLang="en-US" sz="1800" dirty="0" smtClean="0">
                <a:solidFill>
                  <a:schemeClr val="tx1"/>
                </a:solidFill>
              </a:rPr>
              <a:t>站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油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量風險</a:t>
            </a: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值</a:t>
            </a:r>
            <a:r>
              <a:rPr lang="en-US" altLang="zh-TW" dirty="0" smtClean="0">
                <a:solidFill>
                  <a:schemeClr val="tx1"/>
                </a:solidFill>
              </a:rPr>
              <a:t>87%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02223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儀表</a:t>
            </a:r>
            <a:r>
              <a:rPr lang="zh-TW" altLang="en-US" b="1" dirty="0" smtClean="0">
                <a:latin typeface="+mj-ea"/>
                <a:ea typeface="+mj-ea"/>
              </a:rPr>
              <a:t>板警示系統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斷油風險預警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6450"/>
            <a:ext cx="7488832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0976375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全域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626469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569107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區域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5976664" cy="49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07913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40" t="2938" r="3478" b="17470"/>
          <a:stretch/>
        </p:blipFill>
        <p:spPr bwMode="auto">
          <a:xfrm>
            <a:off x="721039" y="2226087"/>
            <a:ext cx="7721147" cy="41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527" y="72678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188" y="5058762"/>
            <a:ext cx="2625676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1</a:t>
            </a:r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整合加油站即時存量監測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sz="1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37014" y="4055354"/>
            <a:ext cx="2367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2.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儀表</a:t>
            </a:r>
            <a:r>
              <a:rPr lang="zh-TW" altLang="en-US" sz="2800" b="1" dirty="0">
                <a:solidFill>
                  <a:srgbClr val="0000FF"/>
                </a:solidFill>
                <a:latin typeface="+mj-lt"/>
                <a:ea typeface="+mj-ea"/>
              </a:rPr>
              <a:t>板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預警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2152" y="2689165"/>
            <a:ext cx="270423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n-lt"/>
                <a:ea typeface="+mn-ea"/>
              </a:rPr>
              <a:t>3.</a:t>
            </a:r>
            <a:r>
              <a:rPr lang="zh-TW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最適路徑規劃</a:t>
            </a:r>
            <a:endParaRPr lang="en-US" altLang="zh-TW" sz="2800" b="1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考慮供油中心及加油站距離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及風險程度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1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508104" y="1048240"/>
            <a:ext cx="3643833" cy="2020720"/>
            <a:chOff x="6237709" y="1076208"/>
            <a:chExt cx="2846944" cy="1275752"/>
          </a:xfrm>
        </p:grpSpPr>
        <p:grpSp>
          <p:nvGrpSpPr>
            <p:cNvPr id="17" name="群組 40"/>
            <p:cNvGrpSpPr/>
            <p:nvPr/>
          </p:nvGrpSpPr>
          <p:grpSpPr bwMode="auto">
            <a:xfrm>
              <a:off x="6237709" y="1076208"/>
              <a:ext cx="2846944" cy="1275752"/>
              <a:chOff x="4643438" y="928670"/>
              <a:chExt cx="3214710" cy="2807487"/>
            </a:xfrm>
            <a:effectLst>
              <a:glow rad="139700">
                <a:srgbClr val="FF0000">
                  <a:alpha val="40000"/>
                </a:srgbClr>
              </a:glow>
            </a:effectLst>
          </p:grpSpPr>
          <p:cxnSp>
            <p:nvCxnSpPr>
              <p:cNvPr id="18" name="直線接點 17"/>
              <p:cNvCxnSpPr/>
              <p:nvPr/>
            </p:nvCxnSpPr>
            <p:spPr>
              <a:xfrm flipV="1">
                <a:off x="5986899" y="1050115"/>
                <a:ext cx="335865" cy="4196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322764" y="1050115"/>
                <a:ext cx="463814" cy="45005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rot="5400000" flipH="1" flipV="1">
                <a:off x="6786578" y="1000108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6750859" y="1250141"/>
                <a:ext cx="785818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7000892" y="1785926"/>
                <a:ext cx="785818" cy="71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rot="10800000" flipV="1">
                <a:off x="7143768" y="1857364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7143768" y="2143116"/>
                <a:ext cx="714380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10800000" flipV="1">
                <a:off x="7215206" y="2428868"/>
                <a:ext cx="642942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7215206" y="2571744"/>
                <a:ext cx="571504" cy="4286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10800000">
                <a:off x="7072330" y="3000372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rot="16200000" flipH="1">
                <a:off x="6893735" y="3178967"/>
                <a:ext cx="50006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rot="10800000">
                <a:off x="6786578" y="3143248"/>
                <a:ext cx="42862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16200000" flipV="1">
                <a:off x="5500694" y="928670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rot="16200000" flipH="1">
                <a:off x="5179223" y="1250141"/>
                <a:ext cx="785818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rot="10800000">
                <a:off x="5072066" y="1428736"/>
                <a:ext cx="571504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16200000" flipH="1">
                <a:off x="4893471" y="1607331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0800000">
                <a:off x="4643438" y="2071678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643438" y="2071678"/>
                <a:ext cx="78581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4857752" y="2500306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4929190" y="2980726"/>
                <a:ext cx="721844" cy="910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5351727" y="3272569"/>
                <a:ext cx="591149" cy="746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5619332" y="3071810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5952610" y="3334273"/>
                <a:ext cx="664347" cy="1394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6354493" y="3143248"/>
                <a:ext cx="432085" cy="5929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555655" y="1269173"/>
              <a:ext cx="2312909" cy="10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降低</a:t>
              </a:r>
              <a:endParaRPr lang="en-US" altLang="zh-TW" sz="3600" b="1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斷油風險</a:t>
              </a:r>
              <a:endParaRPr lang="zh-TW" altLang="en-US" sz="3600" b="1" dirty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43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9822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7C6425-5FC9-43FA-9EFF-B02750461E9F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20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2303463" y="2278063"/>
            <a:ext cx="4572000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90"/>
              </a:avLst>
            </a:prstTxWarp>
          </a:bodyPr>
          <a:lstStyle/>
          <a:p>
            <a:r>
              <a:rPr lang="zh-TW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標楷體"/>
                <a:ea typeface="標楷體"/>
              </a:rPr>
              <a:t>敬請指教</a:t>
            </a:r>
          </a:p>
        </p:txBody>
      </p:sp>
      <p:pic>
        <p:nvPicPr>
          <p:cNvPr id="12292" name="Picture 4" descr="中油寶寶敬禮動畫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1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3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580">
            <a:off x="481426" y="609639"/>
            <a:ext cx="6186532" cy="557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069">
            <a:off x="3254946" y="1123301"/>
            <a:ext cx="5562988" cy="49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70975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887" y="4462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民生供油潛在威脅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913490" y="2939950"/>
            <a:ext cx="3276895" cy="13332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斷油危機</a:t>
            </a:r>
            <a:endParaRPr lang="zh-TW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4325418" y="2439307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635387" y="1353578"/>
            <a:ext cx="1800200" cy="9417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低油價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948264" y="4430741"/>
            <a:ext cx="1944216" cy="105317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儲油槽停用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29179" y="2138564"/>
            <a:ext cx="2016224" cy="95111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</a:rPr>
              <a:t>產地國減產</a:t>
            </a:r>
            <a:endParaRPr lang="zh-TW" altLang="en-US" sz="24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3274692" y="5085182"/>
            <a:ext cx="2554490" cy="93610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油罐車補給不及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539553" y="1824477"/>
            <a:ext cx="1944216" cy="949361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氣候不佳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539553" y="4525054"/>
            <a:ext cx="2090236" cy="95886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煉油廠關閉</a:t>
            </a:r>
          </a:p>
        </p:txBody>
      </p:sp>
      <p:sp>
        <p:nvSpPr>
          <p:cNvPr id="33" name="向右箭號 32"/>
          <p:cNvSpPr/>
          <p:nvPr/>
        </p:nvSpPr>
        <p:spPr bwMode="auto">
          <a:xfrm rot="16200000">
            <a:off x="4275081" y="4437644"/>
            <a:ext cx="595037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19479960">
            <a:off x="2706199" y="4002279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" name="向右箭號 34"/>
          <p:cNvSpPr/>
          <p:nvPr/>
        </p:nvSpPr>
        <p:spPr bwMode="auto">
          <a:xfrm rot="7912694">
            <a:off x="6019375" y="287458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2476191">
            <a:off x="6045939" y="3956393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2497369">
            <a:off x="2758088" y="271300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1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背景及目的</a:t>
            </a: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2879" y="2780928"/>
            <a:ext cx="273630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基隆營業處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478154" y="2754897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chemeClr val="accent6"/>
                </a:solidFill>
              </a:rPr>
              <a:t>台北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營業處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02426" y="2706268"/>
            <a:ext cx="241176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  <a:latin typeface="+mj-ea"/>
                <a:ea typeface="+mj-ea"/>
              </a:rPr>
              <a:t>桃園營業處</a:t>
            </a:r>
            <a:endParaRPr lang="zh-TW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56" name="內容版面配置區 2"/>
          <p:cNvSpPr txBox="1">
            <a:spLocks/>
          </p:cNvSpPr>
          <p:nvPr/>
        </p:nvSpPr>
        <p:spPr bwMode="auto">
          <a:xfrm>
            <a:off x="323528" y="1189442"/>
            <a:ext cx="8568952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marL="273050" indent="-273050" algn="just" eaLnBrk="0" hangingPunct="0">
              <a:buFontTx/>
              <a:buBlip>
                <a:blip r:embed="rId3"/>
              </a:buBlip>
              <a:defRPr/>
            </a:pP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中油公司油品行銷事業部轄有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個營業處， 直營加油站共計超過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600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座，肩負民生供油重任，故應預防斷油事件，避免損及信譽。</a:t>
            </a:r>
            <a:endParaRPr lang="en-US" altLang="zh-TW" sz="2400" b="1" dirty="0" smtClean="0">
              <a:solidFill>
                <a:srgbClr val="000000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843" y="3849599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竹苗營業處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561" y="3862851"/>
            <a:ext cx="25970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台中營業處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1904" y="3833672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嘉義營業處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665" y="5085184"/>
            <a:ext cx="263664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04659" y="5085184"/>
            <a:ext cx="2588772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高雄營業處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780" y="5085184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東區營業處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7254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 rot="9040502">
            <a:off x="630906" y="4988147"/>
            <a:ext cx="3632534" cy="1911590"/>
            <a:chOff x="2072122" y="2003651"/>
            <a:chExt cx="3128925" cy="1417503"/>
          </a:xfrm>
        </p:grpSpPr>
        <p:sp>
          <p:nvSpPr>
            <p:cNvPr id="20" name="向右箭號 19"/>
            <p:cNvSpPr/>
            <p:nvPr/>
          </p:nvSpPr>
          <p:spPr bwMode="auto">
            <a:xfrm rot="12490628">
              <a:off x="2379226" y="2003651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12559498">
              <a:off x="2072122" y="2572739"/>
              <a:ext cx="312892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預估加油站存量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2692AB-E6FD-4435-BAD9-F85AB354B6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研究方法及應用資料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4211960" y="1052736"/>
            <a:ext cx="360039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來客數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(Y)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：</a:t>
            </a:r>
            <a:endParaRPr lang="en-US" altLang="zh-TW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/>
                </a:solidFill>
                <a:latin typeface="+mj-lt"/>
                <a:ea typeface="+mj-ea"/>
              </a:rPr>
              <a:t>主油發票張數</a:t>
            </a:r>
            <a:endParaRPr lang="zh-TW" altLang="en-US" b="1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571158" y="1442936"/>
            <a:ext cx="3192746" cy="1533037"/>
            <a:chOff x="4627722" y="1475807"/>
            <a:chExt cx="3005302" cy="1721505"/>
          </a:xfrm>
        </p:grpSpPr>
        <p:sp>
          <p:nvSpPr>
            <p:cNvPr id="6" name="向右箭號 5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0872548">
              <a:off x="4627722" y="1916594"/>
              <a:ext cx="2356846" cy="96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油價漲跌幅與來客數之關係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13156984">
            <a:off x="714080" y="3351353"/>
            <a:ext cx="3134734" cy="1548727"/>
            <a:chOff x="3629968" y="3998709"/>
            <a:chExt cx="2718688" cy="1535911"/>
          </a:xfrm>
        </p:grpSpPr>
        <p:sp>
          <p:nvSpPr>
            <p:cNvPr id="17" name="向右箭號 16"/>
            <p:cNvSpPr/>
            <p:nvPr/>
          </p:nvSpPr>
          <p:spPr bwMode="auto">
            <a:xfrm rot="8438748">
              <a:off x="3711130" y="3998709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 rot="8443016">
              <a:off x="3629968" y="4563361"/>
              <a:ext cx="2718688" cy="4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平均每</a:t>
              </a:r>
              <a:r>
                <a:rPr lang="zh-TW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張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發票發油量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4211959" y="1772816"/>
            <a:ext cx="360039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油價漲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跌幅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(X)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endParaRPr lang="en-US" altLang="zh-TW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依浮動油價公式及匯率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矩形 43"/>
              <p:cNvSpPr/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單元線性迴歸及機器學習：</a:t>
                </a:r>
                <a:r>
                  <a:rPr lang="en-US" altLang="zh-TW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𝒂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+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𝒃𝑿</m:t>
                    </m:r>
                  </m:oMath>
                </a14:m>
                <a:endPara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8257" b="-18349"/>
                </a:stretch>
              </a:blip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 bwMode="auto">
          <a:xfrm>
            <a:off x="4067945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能源局發油量*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自營站數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總站數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發票數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39952" y="5013177"/>
            <a:ext cx="4603239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依迴歸結果計算約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611</a:t>
            </a:r>
            <a:r>
              <a:rPr lang="zh-TW" altLang="en-US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家加油站</a:t>
            </a:r>
            <a:endParaRPr lang="en-US" altLang="zh-TW" b="1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期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初油品存量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-(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周間平均發油量*本周尚餘平日數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)-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預估六日自營發油量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3284984"/>
            <a:ext cx="36004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自由軟體：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python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3" grpId="0" animBg="1"/>
      <p:bldP spid="44" grpId="0" animBg="1"/>
      <p:bldP spid="45" grpId="0" animBg="1"/>
      <p:bldP spid="4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79512" y="993362"/>
            <a:ext cx="8166150" cy="4379854"/>
            <a:chOff x="674370" y="1213516"/>
            <a:chExt cx="3562542" cy="1982275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714733" y="1371603"/>
              <a:ext cx="3522179" cy="182418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74370" y="1328035"/>
              <a:ext cx="749240" cy="7195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6355" y="1213516"/>
              <a:ext cx="726057" cy="77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 smtClean="0">
                  <a:solidFill>
                    <a:schemeClr val="accent6"/>
                  </a:solidFill>
                  <a:latin typeface="Britannic Bold" pitchFamily="34" charset="0"/>
                </a:rPr>
                <a:t>發</a:t>
              </a:r>
              <a:endParaRPr lang="zh-TW" altLang="en-US" sz="6000" b="1" dirty="0">
                <a:solidFill>
                  <a:schemeClr val="accent6"/>
                </a:solidFill>
                <a:latin typeface="Britannic Bold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23610" y="1409045"/>
              <a:ext cx="444493" cy="28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票數</a:t>
              </a:r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9" name="影像6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96939" y="1737587"/>
            <a:ext cx="6059437" cy="3347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48657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63320" y="1235669"/>
            <a:ext cx="8073629" cy="4857627"/>
            <a:chOff x="4654031" y="999330"/>
            <a:chExt cx="3849561" cy="2749663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4775292" y="1089301"/>
              <a:ext cx="3728300" cy="265969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4654031" y="1200296"/>
              <a:ext cx="895954" cy="906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98019" y="999330"/>
              <a:ext cx="690426" cy="57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000" dirty="0" smtClean="0"/>
                <a:t>各</a:t>
              </a:r>
              <a:endParaRPr lang="zh-TW" altLang="en-US" sz="6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77979" y="1095765"/>
              <a:ext cx="2711512" cy="36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營業處主油發票量</a:t>
              </a:r>
              <a:endParaRPr lang="en-US" altLang="zh-TW" sz="1800" b="1" dirty="0" smtClean="0">
                <a:solidFill>
                  <a:schemeClr val="accent2"/>
                </a:solidFill>
              </a:endParaRPr>
            </a:p>
            <a:p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232"/>
            <a:ext cx="5313390" cy="3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21815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013"/>
            <a:ext cx="8062664" cy="47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689831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13663</TotalTime>
  <Words>771</Words>
  <Application>Microsoft Office PowerPoint</Application>
  <PresentationFormat>如螢幕大小 (4:3)</PresentationFormat>
  <Paragraphs>347</Paragraphs>
  <Slides>20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cpc-NGBU</vt:lpstr>
      <vt:lpstr>投影片 1</vt:lpstr>
      <vt:lpstr>報告大綱</vt:lpstr>
      <vt:lpstr>投影片 3</vt:lpstr>
      <vt:lpstr>投影片 4</vt:lpstr>
      <vt:lpstr>背景及目的</vt:lpstr>
      <vt:lpstr>研究方法及應用資料</vt:lpstr>
      <vt:lpstr>資料分析(1/5)</vt:lpstr>
      <vt:lpstr>資料分析(2/5)</vt:lpstr>
      <vt:lpstr>資料分析(3/5)</vt:lpstr>
      <vt:lpstr>資料分析-城鄉差距(4/5)</vt:lpstr>
      <vt:lpstr>資料分析(5/5)</vt:lpstr>
      <vt:lpstr>投影片 12</vt:lpstr>
      <vt:lpstr>銷售量及存量估計</vt:lpstr>
      <vt:lpstr>投影片 14</vt:lpstr>
      <vt:lpstr>應用成果(1/4)</vt:lpstr>
      <vt:lpstr>應用成果(2/4)</vt:lpstr>
      <vt:lpstr>應用成果(3/4)</vt:lpstr>
      <vt:lpstr>應用成果(4/4)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207331</cp:lastModifiedBy>
  <cp:revision>1019</cp:revision>
  <cp:lastPrinted>2015-05-06T06:59:35Z</cp:lastPrinted>
  <dcterms:modified xsi:type="dcterms:W3CDTF">2017-11-21T01:52:15Z</dcterms:modified>
</cp:coreProperties>
</file>