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0CEDE96-3FA8-49A0-B12E-D341AC779A75}">
  <a:tblStyle styleId="{80CEDE96-3FA8-49A0-B12E-D341AC779A7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D230A443-501C-4805-955D-00ACB6E2FE87}" styleName="Table_1">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82600" marR="25400" algn="just">
              <a:lnSpc>
                <a:spcPct val="171428"/>
              </a:lnSpc>
              <a:spcBef>
                <a:spcPts val="0"/>
              </a:spcBef>
              <a:spcAft>
                <a:spcPts val="1500"/>
              </a:spcAft>
              <a:buClr>
                <a:srgbClr val="000000"/>
              </a:buClr>
              <a:buSzPct val="95454"/>
              <a:buFont typeface="Verdana"/>
              <a:buNone/>
            </a:pPr>
            <a:r>
              <a:rPr lang="en" sz="1050">
                <a:highlight>
                  <a:srgbClr val="FFFFFF"/>
                </a:highlight>
                <a:latin typeface="Verdana"/>
                <a:ea typeface="Verdana"/>
                <a:cs typeface="Verdana"/>
                <a:sym typeface="Verdana"/>
              </a:rPr>
              <a:t>After receiving an HTTP request, </a:t>
            </a:r>
            <a:r>
              <a:rPr i="1" lang="en" sz="1050">
                <a:highlight>
                  <a:srgbClr val="FFFFFF"/>
                </a:highlight>
                <a:latin typeface="Verdana"/>
                <a:ea typeface="Verdana"/>
                <a:cs typeface="Verdana"/>
                <a:sym typeface="Verdana"/>
              </a:rPr>
              <a:t>DispatcherServlet</a:t>
            </a:r>
            <a:r>
              <a:rPr lang="en" sz="1050">
                <a:highlight>
                  <a:srgbClr val="FFFFFF"/>
                </a:highlight>
                <a:latin typeface="Verdana"/>
                <a:ea typeface="Verdana"/>
                <a:cs typeface="Verdana"/>
                <a:sym typeface="Verdana"/>
              </a:rPr>
              <a:t> consults the </a:t>
            </a:r>
            <a:r>
              <a:rPr i="1" lang="en" sz="1050">
                <a:highlight>
                  <a:srgbClr val="FFFFFF"/>
                </a:highlight>
                <a:latin typeface="Verdana"/>
                <a:ea typeface="Verdana"/>
                <a:cs typeface="Verdana"/>
                <a:sym typeface="Verdana"/>
              </a:rPr>
              <a:t>HandlerMapping</a:t>
            </a:r>
            <a:r>
              <a:rPr lang="en" sz="1050">
                <a:highlight>
                  <a:srgbClr val="FFFFFF"/>
                </a:highlight>
                <a:latin typeface="Verdana"/>
                <a:ea typeface="Verdana"/>
                <a:cs typeface="Verdana"/>
                <a:sym typeface="Verdana"/>
              </a:rPr>
              <a:t> to call the appropriate </a:t>
            </a:r>
            <a:r>
              <a:rPr i="1" lang="en" sz="1050">
                <a:highlight>
                  <a:srgbClr val="FFFFFF"/>
                </a:highlight>
                <a:latin typeface="Verdana"/>
                <a:ea typeface="Verdana"/>
                <a:cs typeface="Verdana"/>
                <a:sym typeface="Verdana"/>
              </a:rPr>
              <a:t>Controller</a:t>
            </a:r>
            <a:r>
              <a:rPr lang="en" sz="1050">
                <a:highlight>
                  <a:srgbClr val="FFFFFF"/>
                </a:highlight>
                <a:latin typeface="Verdana"/>
                <a:ea typeface="Verdana"/>
                <a:cs typeface="Verdana"/>
                <a:sym typeface="Verdana"/>
              </a:rPr>
              <a:t>. </a:t>
            </a:r>
          </a:p>
          <a:p>
            <a:pPr indent="-228600" lvl="0" marL="482600" marR="25400" algn="just">
              <a:lnSpc>
                <a:spcPct val="171428"/>
              </a:lnSpc>
              <a:spcBef>
                <a:spcPts val="0"/>
              </a:spcBef>
              <a:spcAft>
                <a:spcPts val="1500"/>
              </a:spcAft>
              <a:buClr>
                <a:srgbClr val="000000"/>
              </a:buClr>
              <a:buSzPct val="95454"/>
              <a:buFont typeface="Verdana"/>
              <a:buNone/>
            </a:pPr>
            <a:r>
              <a:rPr lang="en" sz="1050">
                <a:highlight>
                  <a:srgbClr val="FFFFFF"/>
                </a:highlight>
                <a:latin typeface="Verdana"/>
                <a:ea typeface="Verdana"/>
                <a:cs typeface="Verdana"/>
                <a:sym typeface="Verdana"/>
              </a:rPr>
              <a:t>The </a:t>
            </a:r>
            <a:r>
              <a:rPr i="1" lang="en" sz="1050">
                <a:highlight>
                  <a:srgbClr val="FFFFFF"/>
                </a:highlight>
                <a:latin typeface="Verdana"/>
                <a:ea typeface="Verdana"/>
                <a:cs typeface="Verdana"/>
                <a:sym typeface="Verdana"/>
              </a:rPr>
              <a:t>Controller</a:t>
            </a:r>
            <a:r>
              <a:rPr lang="en" sz="1050">
                <a:highlight>
                  <a:srgbClr val="FFFFFF"/>
                </a:highlight>
                <a:latin typeface="Verdana"/>
                <a:ea typeface="Verdana"/>
                <a:cs typeface="Verdana"/>
                <a:sym typeface="Verdana"/>
              </a:rPr>
              <a:t> takes the request and calls the appropriate service methods based on used GET or POST method. The service method will set model data based on defined business logic and returns view name to the </a:t>
            </a:r>
            <a:r>
              <a:rPr i="1" lang="en" sz="1050">
                <a:highlight>
                  <a:srgbClr val="FFFFFF"/>
                </a:highlight>
                <a:latin typeface="Verdana"/>
                <a:ea typeface="Verdana"/>
                <a:cs typeface="Verdana"/>
                <a:sym typeface="Verdana"/>
              </a:rPr>
              <a:t>DispatcherServlet</a:t>
            </a:r>
            <a:r>
              <a:rPr lang="en" sz="1050">
                <a:highlight>
                  <a:srgbClr val="FFFFFF"/>
                </a:highlight>
                <a:latin typeface="Verdana"/>
                <a:ea typeface="Verdana"/>
                <a:cs typeface="Verdana"/>
                <a:sym typeface="Verdana"/>
              </a:rPr>
              <a:t>.</a:t>
            </a:r>
          </a:p>
          <a:p>
            <a:pPr indent="-228600" lvl="0" marL="482600" marR="25400" algn="just">
              <a:lnSpc>
                <a:spcPct val="171428"/>
              </a:lnSpc>
              <a:spcBef>
                <a:spcPts val="0"/>
              </a:spcBef>
              <a:spcAft>
                <a:spcPts val="1500"/>
              </a:spcAft>
              <a:buClr>
                <a:srgbClr val="000000"/>
              </a:buClr>
              <a:buSzPct val="95454"/>
              <a:buFont typeface="Verdana"/>
              <a:buNone/>
            </a:pPr>
            <a:r>
              <a:rPr lang="en" sz="1050">
                <a:highlight>
                  <a:srgbClr val="FFFFFF"/>
                </a:highlight>
                <a:latin typeface="Verdana"/>
                <a:ea typeface="Verdana"/>
                <a:cs typeface="Verdana"/>
                <a:sym typeface="Verdana"/>
              </a:rPr>
              <a:t>The </a:t>
            </a:r>
            <a:r>
              <a:rPr i="1" lang="en" sz="1050">
                <a:highlight>
                  <a:srgbClr val="FFFFFF"/>
                </a:highlight>
                <a:latin typeface="Verdana"/>
                <a:ea typeface="Verdana"/>
                <a:cs typeface="Verdana"/>
                <a:sym typeface="Verdana"/>
              </a:rPr>
              <a:t>DispatcherServlet</a:t>
            </a:r>
            <a:r>
              <a:rPr lang="en" sz="1050">
                <a:highlight>
                  <a:srgbClr val="FFFFFF"/>
                </a:highlight>
                <a:latin typeface="Verdana"/>
                <a:ea typeface="Verdana"/>
                <a:cs typeface="Verdana"/>
                <a:sym typeface="Verdana"/>
              </a:rPr>
              <a:t> will take help from </a:t>
            </a:r>
            <a:r>
              <a:rPr i="1" lang="en" sz="1050">
                <a:highlight>
                  <a:srgbClr val="FFFFFF"/>
                </a:highlight>
                <a:latin typeface="Verdana"/>
                <a:ea typeface="Verdana"/>
                <a:cs typeface="Verdana"/>
                <a:sym typeface="Verdana"/>
              </a:rPr>
              <a:t>ViewResolver</a:t>
            </a:r>
            <a:r>
              <a:rPr lang="en" sz="1050">
                <a:highlight>
                  <a:srgbClr val="FFFFFF"/>
                </a:highlight>
                <a:latin typeface="Verdana"/>
                <a:ea typeface="Verdana"/>
                <a:cs typeface="Verdana"/>
                <a:sym typeface="Verdana"/>
              </a:rPr>
              <a:t> to pickup the defined view for the request.</a:t>
            </a:r>
          </a:p>
          <a:p>
            <a:pPr indent="-228600" lvl="0" marL="482600" marR="25400" algn="just">
              <a:lnSpc>
                <a:spcPct val="171428"/>
              </a:lnSpc>
              <a:spcBef>
                <a:spcPts val="0"/>
              </a:spcBef>
              <a:spcAft>
                <a:spcPts val="1500"/>
              </a:spcAft>
              <a:buClr>
                <a:srgbClr val="000000"/>
              </a:buClr>
              <a:buSzPct val="95454"/>
              <a:buFont typeface="Verdana"/>
              <a:buNone/>
            </a:pPr>
            <a:r>
              <a:rPr lang="en" sz="1050">
                <a:highlight>
                  <a:srgbClr val="FFFFFF"/>
                </a:highlight>
                <a:latin typeface="Verdana"/>
                <a:ea typeface="Verdana"/>
                <a:cs typeface="Verdana"/>
                <a:sym typeface="Verdana"/>
              </a:rPr>
              <a:t>Once view is finalized, The </a:t>
            </a:r>
            <a:r>
              <a:rPr i="1" lang="en" sz="1050">
                <a:highlight>
                  <a:srgbClr val="FFFFFF"/>
                </a:highlight>
                <a:latin typeface="Verdana"/>
                <a:ea typeface="Verdana"/>
                <a:cs typeface="Verdana"/>
                <a:sym typeface="Verdana"/>
              </a:rPr>
              <a:t>DispatcherServlet</a:t>
            </a:r>
            <a:r>
              <a:rPr lang="en" sz="1050">
                <a:highlight>
                  <a:srgbClr val="FFFFFF"/>
                </a:highlight>
                <a:latin typeface="Verdana"/>
                <a:ea typeface="Verdana"/>
                <a:cs typeface="Verdana"/>
                <a:sym typeface="Verdana"/>
              </a:rPr>
              <a:t> passes the model data to the view which is finally rendered on the browser.</a:t>
            </a:r>
          </a:p>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chart is specific to incidents within federal agencies. This is the best available data, and is representative of information security trends overall.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XYZ Corp. specializes in political polling. There is a strange likeness between choosing a candidate and making a purchasing decision. In fact, because voters pay a politician’s salary, it could be argued that voting is in fact a purchasing decision.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comments" Target="../comments/comment6.xml"/><Relationship Id="rId4"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comments" Target="../comments/commen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comments" Target="../comments/comment8.xml"/><Relationship Id="rId4"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comments" Target="../comments/comment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omments" Target="../comments/commen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05.png"/><Relationship Id="rId5" Type="http://schemas.openxmlformats.org/officeDocument/2006/relationships/image" Target="../media/image03.png"/><Relationship Id="rId6"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comments" Target="../comments/commen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omments" Target="../comments/commen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20.png"/><Relationship Id="rId5"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Kirkland Signature Online Survey Tool</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rtl="0">
              <a:spcBef>
                <a:spcPts val="0"/>
              </a:spcBef>
              <a:buNone/>
            </a:pPr>
            <a:r>
              <a:rPr lang="en" sz="2400"/>
              <a:t>Team Costco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UC-7: Set up branching questions</a:t>
            </a:r>
          </a:p>
        </p:txBody>
      </p:sp>
      <p:sp>
        <p:nvSpPr>
          <p:cNvPr id="130" name="Shape 130"/>
          <p:cNvSpPr txBox="1"/>
          <p:nvPr>
            <p:ph idx="1" type="body"/>
          </p:nvPr>
        </p:nvSpPr>
        <p:spPr>
          <a:xfrm>
            <a:off x="471900" y="1710875"/>
            <a:ext cx="8222100" cy="30432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
              <a:t>Actors: Survey Creator</a:t>
            </a:r>
          </a:p>
          <a:p>
            <a:pPr indent="-228600" lvl="0" marL="457200" marR="0" rtl="0" algn="l">
              <a:lnSpc>
                <a:spcPct val="115000"/>
              </a:lnSpc>
              <a:spcBef>
                <a:spcPts val="0"/>
              </a:spcBef>
              <a:spcAft>
                <a:spcPts val="1600"/>
              </a:spcAft>
            </a:pPr>
            <a:r>
              <a:rPr lang="en"/>
              <a:t>Goals: Allow a survey creator to add branching logic to a question</a:t>
            </a:r>
          </a:p>
          <a:p>
            <a:pPr indent="-228600" lvl="0" marL="457200" marR="0" rtl="0" algn="l">
              <a:lnSpc>
                <a:spcPct val="115000"/>
              </a:lnSpc>
              <a:spcBef>
                <a:spcPts val="0"/>
              </a:spcBef>
              <a:spcAft>
                <a:spcPts val="1600"/>
              </a:spcAft>
            </a:pPr>
            <a:r>
              <a:rPr lang="en"/>
              <a:t>Precondition: User editing a question</a:t>
            </a:r>
          </a:p>
          <a:p>
            <a:pPr lvl="0" marR="0" rtl="0" algn="l">
              <a:lnSpc>
                <a:spcPct val="115000"/>
              </a:lnSpc>
              <a:spcBef>
                <a:spcPts val="0"/>
              </a:spcBef>
              <a:spcAft>
                <a:spcPts val="1600"/>
              </a:spcAft>
              <a:buNone/>
            </a:pPr>
            <a:r>
              <a:t/>
            </a:r>
            <a:endParaRPr/>
          </a:p>
          <a:p>
            <a:pPr indent="0" lvl="0" marL="457200" rtl="0">
              <a:spcBef>
                <a:spcPts val="0"/>
              </a:spcBef>
              <a:buNone/>
            </a:pPr>
            <a:r>
              <a:t/>
            </a:r>
            <a:endParaRPr i="1"/>
          </a:p>
        </p:txBody>
      </p:sp>
      <p:graphicFrame>
        <p:nvGraphicFramePr>
          <p:cNvPr id="131" name="Shape 131"/>
          <p:cNvGraphicFramePr/>
          <p:nvPr/>
        </p:nvGraphicFramePr>
        <p:xfrm>
          <a:off x="952500" y="2709000"/>
          <a:ext cx="3000000" cy="3000000"/>
        </p:xfrm>
        <a:graphic>
          <a:graphicData uri="http://schemas.openxmlformats.org/drawingml/2006/table">
            <a:tbl>
              <a:tblPr>
                <a:noFill/>
                <a:tableStyleId>{80CEDE96-3FA8-49A0-B12E-D341AC779A75}</a:tableStyleId>
              </a:tblPr>
              <a:tblGrid>
                <a:gridCol w="3619500"/>
                <a:gridCol w="3619500"/>
              </a:tblGrid>
              <a:tr h="381000">
                <a:tc>
                  <a:txBody>
                    <a:bodyPr>
                      <a:noAutofit/>
                    </a:bodyPr>
                    <a:lstStyle/>
                    <a:p>
                      <a:pPr lvl="0">
                        <a:spcBef>
                          <a:spcPts val="0"/>
                        </a:spcBef>
                        <a:buNone/>
                      </a:pPr>
                      <a:r>
                        <a:rPr lang="en" sz="1100"/>
                        <a:t>Survey Creator adds branching logic to a particular pivot question (the location from where the respondent will branch) by ticking a checkbox. Pivot questions cannot be located during the conjoint segment.</a:t>
                      </a:r>
                    </a:p>
                  </a:txBody>
                  <a:tcPr marT="91425" marB="91425" marR="91425" marL="91425"/>
                </a:tc>
                <a:tc>
                  <a:txBody>
                    <a:bodyPr>
                      <a:noAutofit/>
                    </a:bodyPr>
                    <a:lstStyle/>
                    <a:p>
                      <a:pPr lvl="0">
                        <a:spcBef>
                          <a:spcPts val="0"/>
                        </a:spcBef>
                        <a:buNone/>
                      </a:pPr>
                      <a:r>
                        <a:rPr lang="en" sz="1100"/>
                        <a:t>View is updated with parameter fields that will be filled and used for branching logic</a:t>
                      </a:r>
                    </a:p>
                  </a:txBody>
                  <a:tcPr marT="91425" marB="91425" marR="91425" marL="91425"/>
                </a:tc>
              </a:tr>
              <a:tr h="381000">
                <a:tc>
                  <a:txBody>
                    <a:bodyPr>
                      <a:noAutofit/>
                    </a:bodyPr>
                    <a:lstStyle/>
                    <a:p>
                      <a:pPr lvl="0">
                        <a:spcBef>
                          <a:spcPts val="0"/>
                        </a:spcBef>
                        <a:buNone/>
                      </a:pPr>
                      <a:r>
                        <a:rPr lang="en" sz="1100"/>
                        <a:t>Survey Creator adds a conditional expression row to the table </a:t>
                      </a:r>
                    </a:p>
                  </a:txBody>
                  <a:tcPr marT="91425" marB="91425" marR="91425" marL="91425"/>
                </a:tc>
                <a:tc>
                  <a:txBody>
                    <a:bodyPr>
                      <a:noAutofit/>
                    </a:bodyPr>
                    <a:lstStyle/>
                    <a:p>
                      <a:pPr lvl="0">
                        <a:spcBef>
                          <a:spcPts val="0"/>
                        </a:spcBef>
                        <a:buNone/>
                      </a:pPr>
                      <a:r>
                        <a:rPr lang="en" sz="1100"/>
                        <a:t>A new empty row is created</a:t>
                      </a:r>
                    </a:p>
                  </a:txBody>
                  <a:tcPr marT="91425" marB="91425" marR="91425" marL="91425"/>
                </a:tc>
              </a:tr>
              <a:tr h="381000">
                <a:tc>
                  <a:txBody>
                    <a:bodyPr>
                      <a:noAutofit/>
                    </a:bodyPr>
                    <a:lstStyle/>
                    <a:p>
                      <a:pPr lvl="0">
                        <a:spcBef>
                          <a:spcPts val="0"/>
                        </a:spcBef>
                        <a:buNone/>
                      </a:pPr>
                      <a:r>
                        <a:rPr lang="en" sz="1100"/>
                        <a:t>Survey Creator can reorder Conditional Expressions, and can chain expressions to require multiple conditional expressions to be satisfied before branching to a new question.</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UC-3.7: Add a manual conjoint trade-off question to the survey</a:t>
            </a:r>
          </a:p>
        </p:txBody>
      </p:sp>
      <p:sp>
        <p:nvSpPr>
          <p:cNvPr id="137" name="Shape 137"/>
          <p:cNvSpPr txBox="1"/>
          <p:nvPr>
            <p:ph idx="1" type="body"/>
          </p:nvPr>
        </p:nvSpPr>
        <p:spPr>
          <a:xfrm>
            <a:off x="460950" y="1631100"/>
            <a:ext cx="8222100" cy="30432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
              <a:t>Actors: Survey Creator</a:t>
            </a:r>
          </a:p>
          <a:p>
            <a:pPr indent="-228600" lvl="0" marL="457200" marR="0" rtl="0" algn="l">
              <a:lnSpc>
                <a:spcPct val="115000"/>
              </a:lnSpc>
              <a:spcBef>
                <a:spcPts val="0"/>
              </a:spcBef>
              <a:spcAft>
                <a:spcPts val="1600"/>
              </a:spcAft>
            </a:pPr>
            <a:r>
              <a:rPr lang="en"/>
              <a:t>Goals: Add a manual conjoint trade off question to the survey.</a:t>
            </a:r>
          </a:p>
          <a:p>
            <a:pPr indent="-228600" lvl="0" marL="457200" marR="0" rtl="0" algn="l">
              <a:lnSpc>
                <a:spcPct val="115000"/>
              </a:lnSpc>
              <a:spcBef>
                <a:spcPts val="0"/>
              </a:spcBef>
              <a:spcAft>
                <a:spcPts val="1600"/>
              </a:spcAft>
            </a:pPr>
            <a:r>
              <a:rPr lang="en"/>
              <a:t>Precondition: User editing a survey</a:t>
            </a:r>
          </a:p>
          <a:p>
            <a:pPr lvl="0" marR="0" rtl="0" algn="l">
              <a:lnSpc>
                <a:spcPct val="115000"/>
              </a:lnSpc>
              <a:spcBef>
                <a:spcPts val="0"/>
              </a:spcBef>
              <a:spcAft>
                <a:spcPts val="1600"/>
              </a:spcAft>
              <a:buNone/>
            </a:pPr>
            <a:r>
              <a:t/>
            </a:r>
            <a:endParaRPr/>
          </a:p>
          <a:p>
            <a:pPr indent="0" lvl="0" marL="457200" rtl="0">
              <a:spcBef>
                <a:spcPts val="0"/>
              </a:spcBef>
              <a:buNone/>
            </a:pPr>
            <a:r>
              <a:t/>
            </a:r>
            <a:endParaRPr i="1"/>
          </a:p>
        </p:txBody>
      </p:sp>
      <p:graphicFrame>
        <p:nvGraphicFramePr>
          <p:cNvPr id="138" name="Shape 138"/>
          <p:cNvGraphicFramePr/>
          <p:nvPr/>
        </p:nvGraphicFramePr>
        <p:xfrm>
          <a:off x="1777525" y="2639325"/>
          <a:ext cx="3000000" cy="3000000"/>
        </p:xfrm>
        <a:graphic>
          <a:graphicData uri="http://schemas.openxmlformats.org/drawingml/2006/table">
            <a:tbl>
              <a:tblPr>
                <a:noFill/>
                <a:tableStyleId>{D230A443-501C-4805-955D-00ACB6E2FE87}</a:tableStyleId>
              </a:tblPr>
              <a:tblGrid>
                <a:gridCol w="2514600"/>
                <a:gridCol w="2971800"/>
              </a:tblGrid>
              <a:tr h="377325">
                <a:tc>
                  <a:txBody>
                    <a:bodyPr>
                      <a:noAutofit/>
                    </a:bodyPr>
                    <a:lstStyle/>
                    <a:p>
                      <a:pPr lvl="0" rtl="0">
                        <a:spcBef>
                          <a:spcPts val="0"/>
                        </a:spcBef>
                        <a:buNone/>
                      </a:pPr>
                      <a:r>
                        <a:rPr lang="en" sz="1100"/>
                        <a:t>User clicks “Add Question”</a:t>
                      </a:r>
                    </a:p>
                  </a:txBody>
                  <a:tcPr marT="63500" marB="63500" marR="63500" marL="63500"/>
                </a:tc>
                <a:tc>
                  <a:txBody>
                    <a:bodyPr>
                      <a:noAutofit/>
                    </a:bodyPr>
                    <a:lstStyle/>
                    <a:p>
                      <a:pPr lvl="0" rtl="0">
                        <a:spcBef>
                          <a:spcPts val="0"/>
                        </a:spcBef>
                        <a:buNone/>
                      </a:pPr>
                      <a:r>
                        <a:rPr lang="en" sz="1100"/>
                        <a:t>“Add Question” dialog opens, listing available types of questions</a:t>
                      </a:r>
                    </a:p>
                  </a:txBody>
                  <a:tcPr marT="63500" marB="63500" marR="63500" marL="63500"/>
                </a:tc>
              </a:tr>
              <a:tr h="12700">
                <a:tc>
                  <a:txBody>
                    <a:bodyPr>
                      <a:noAutofit/>
                    </a:bodyPr>
                    <a:lstStyle/>
                    <a:p>
                      <a:pPr lvl="0" rtl="0">
                        <a:spcBef>
                          <a:spcPts val="0"/>
                        </a:spcBef>
                        <a:buNone/>
                      </a:pPr>
                      <a:r>
                        <a:rPr lang="en" sz="1100"/>
                        <a:t>User selects question type</a:t>
                      </a:r>
                    </a:p>
                  </a:txBody>
                  <a:tcPr marT="63500" marB="63500" marR="63500" marL="63500"/>
                </a:tc>
                <a:tc>
                  <a:txBody>
                    <a:bodyPr>
                      <a:noAutofit/>
                    </a:bodyPr>
                    <a:lstStyle/>
                    <a:p>
                      <a:pPr lvl="0" rtl="0">
                        <a:spcBef>
                          <a:spcPts val="0"/>
                        </a:spcBef>
                        <a:buNone/>
                      </a:pPr>
                      <a:r>
                        <a:rPr lang="en" sz="1100"/>
                        <a:t>Format for respective question becomes available to be filled out</a:t>
                      </a:r>
                    </a:p>
                  </a:txBody>
                  <a:tcPr marT="63500" marB="63500" marR="63500" marL="63500"/>
                </a:tc>
              </a:tr>
              <a:tr h="12700">
                <a:tc>
                  <a:txBody>
                    <a:bodyPr>
                      <a:noAutofit/>
                    </a:bodyPr>
                    <a:lstStyle/>
                    <a:p>
                      <a:pPr lvl="0" rtl="0">
                        <a:spcBef>
                          <a:spcPts val="0"/>
                        </a:spcBef>
                        <a:buNone/>
                      </a:pPr>
                      <a:r>
                        <a:rPr lang="en" sz="1100"/>
                        <a:t>User selects number of options (2-3) offered to survey taker</a:t>
                      </a:r>
                    </a:p>
                  </a:txBody>
                  <a:tcPr marT="63500" marB="63500" marR="63500" marL="63500"/>
                </a:tc>
                <a:tc>
                  <a:txBody>
                    <a:bodyPr>
                      <a:noAutofit/>
                    </a:bodyPr>
                    <a:lstStyle/>
                    <a:p>
                      <a:pPr lvl="0" rtl="0">
                        <a:spcBef>
                          <a:spcPts val="0"/>
                        </a:spcBef>
                        <a:buNone/>
                      </a:pPr>
                      <a:r>
                        <a:rPr lang="en" sz="1100"/>
                        <a:t>The system renders 2-3 panels which contain input boxes where attributes and attribute levels can be defined by the survey creator</a:t>
                      </a:r>
                    </a:p>
                  </a:txBody>
                  <a:tcPr marT="63500" marB="63500" marR="63500" marL="63500"/>
                </a:tc>
              </a:tr>
              <a:tr h="12700">
                <a:tc>
                  <a:txBody>
                    <a:bodyPr>
                      <a:noAutofit/>
                    </a:bodyPr>
                    <a:lstStyle/>
                    <a:p>
                      <a:pPr lvl="0" rtl="0">
                        <a:spcBef>
                          <a:spcPts val="0"/>
                        </a:spcBef>
                        <a:buNone/>
                      </a:pPr>
                      <a:r>
                        <a:rPr lang="en" sz="1100"/>
                        <a:t>User adds attribute and defines attribute level</a:t>
                      </a:r>
                    </a:p>
                  </a:txBody>
                  <a:tcPr marT="63500" marB="63500" marR="63500" marL="63500"/>
                </a:tc>
                <a:tc>
                  <a:txBody>
                    <a:bodyPr>
                      <a:noAutofit/>
                    </a:bodyPr>
                    <a:lstStyle/>
                    <a:p>
                      <a:pPr lvl="0" rtl="0">
                        <a:spcBef>
                          <a:spcPts val="0"/>
                        </a:spcBef>
                        <a:buNone/>
                      </a:pPr>
                      <a:r>
                        <a:rPr lang="en" sz="1100"/>
                        <a:t>The system generates conjoint trade off questions with varying attribute values which are calculated based on the attribute level entered by the user upon question creation.</a:t>
                      </a: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Data Flow Diagrams</a:t>
            </a:r>
          </a:p>
        </p:txBody>
      </p:sp>
      <p:sp>
        <p:nvSpPr>
          <p:cNvPr id="144" name="Shape 144"/>
          <p:cNvSpPr txBox="1"/>
          <p:nvPr>
            <p:ph idx="4294967295" type="body"/>
          </p:nvPr>
        </p:nvSpPr>
        <p:spPr>
          <a:xfrm>
            <a:off x="460950" y="1001500"/>
            <a:ext cx="8222100" cy="2710200"/>
          </a:xfrm>
          <a:prstGeom prst="rect">
            <a:avLst/>
          </a:prstGeom>
        </p:spPr>
        <p:txBody>
          <a:bodyPr anchorCtr="0" anchor="t" bIns="91425" lIns="91425" rIns="91425" tIns="91425">
            <a:noAutofit/>
          </a:bodyPr>
          <a:lstStyle/>
          <a:p>
            <a:pPr lvl="0">
              <a:spcBef>
                <a:spcPts val="0"/>
              </a:spcBef>
              <a:buNone/>
            </a:pPr>
            <a:r>
              <a:rPr lang="en"/>
              <a:t>Level 0 DFD:</a:t>
            </a:r>
          </a:p>
        </p:txBody>
      </p:sp>
      <p:pic>
        <p:nvPicPr>
          <p:cNvPr id="145" name="Shape 145"/>
          <p:cNvPicPr preferRelativeResize="0"/>
          <p:nvPr/>
        </p:nvPicPr>
        <p:blipFill>
          <a:blip r:embed="rId4">
            <a:alphaModFix/>
          </a:blip>
          <a:stretch>
            <a:fillRect/>
          </a:stretch>
        </p:blipFill>
        <p:spPr>
          <a:xfrm>
            <a:off x="2084287" y="1877862"/>
            <a:ext cx="4975424" cy="2506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1800"/>
              <a:t>Data Flow Diagrams cont.</a:t>
            </a:r>
          </a:p>
        </p:txBody>
      </p:sp>
      <p:sp>
        <p:nvSpPr>
          <p:cNvPr id="151" name="Shape 151"/>
          <p:cNvSpPr txBox="1"/>
          <p:nvPr>
            <p:ph idx="4294967295" type="body"/>
          </p:nvPr>
        </p:nvSpPr>
        <p:spPr>
          <a:xfrm>
            <a:off x="460950" y="1046825"/>
            <a:ext cx="8222100" cy="2710200"/>
          </a:xfrm>
          <a:prstGeom prst="rect">
            <a:avLst/>
          </a:prstGeom>
        </p:spPr>
        <p:txBody>
          <a:bodyPr anchorCtr="0" anchor="t" bIns="91425" lIns="91425" rIns="91425" tIns="91425">
            <a:noAutofit/>
          </a:bodyPr>
          <a:lstStyle/>
          <a:p>
            <a:pPr lvl="0">
              <a:spcBef>
                <a:spcPts val="0"/>
              </a:spcBef>
              <a:buNone/>
            </a:pPr>
            <a:r>
              <a:rPr lang="en"/>
              <a:t>Level 1 DFD:</a:t>
            </a:r>
          </a:p>
        </p:txBody>
      </p:sp>
      <p:pic>
        <p:nvPicPr>
          <p:cNvPr id="152" name="Shape 152"/>
          <p:cNvPicPr preferRelativeResize="0"/>
          <p:nvPr/>
        </p:nvPicPr>
        <p:blipFill>
          <a:blip r:embed="rId3">
            <a:alphaModFix/>
          </a:blip>
          <a:stretch>
            <a:fillRect/>
          </a:stretch>
        </p:blipFill>
        <p:spPr>
          <a:xfrm>
            <a:off x="1639700" y="1841399"/>
            <a:ext cx="5864574" cy="304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1800"/>
              <a:t>Data Flow Diagrams cont.</a:t>
            </a:r>
          </a:p>
        </p:txBody>
      </p:sp>
      <p:pic>
        <p:nvPicPr>
          <p:cNvPr id="158" name="Shape 158"/>
          <p:cNvPicPr preferRelativeResize="0"/>
          <p:nvPr/>
        </p:nvPicPr>
        <p:blipFill>
          <a:blip r:embed="rId3">
            <a:alphaModFix/>
          </a:blip>
          <a:stretch>
            <a:fillRect/>
          </a:stretch>
        </p:blipFill>
        <p:spPr>
          <a:xfrm>
            <a:off x="1420150" y="1873200"/>
            <a:ext cx="6303699" cy="3000299"/>
          </a:xfrm>
          <a:prstGeom prst="rect">
            <a:avLst/>
          </a:prstGeom>
          <a:noFill/>
          <a:ln>
            <a:noFill/>
          </a:ln>
        </p:spPr>
      </p:pic>
      <p:sp>
        <p:nvSpPr>
          <p:cNvPr id="159" name="Shape 159"/>
          <p:cNvSpPr txBox="1"/>
          <p:nvPr/>
        </p:nvSpPr>
        <p:spPr>
          <a:xfrm>
            <a:off x="457400" y="1047075"/>
            <a:ext cx="6397500" cy="3981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latin typeface="Roboto"/>
                <a:ea typeface="Roboto"/>
                <a:cs typeface="Roboto"/>
                <a:sym typeface="Roboto"/>
              </a:rPr>
              <a:t>Level 2 DFD: </a:t>
            </a:r>
            <a:r>
              <a:rPr lang="en">
                <a:latin typeface="Roboto"/>
                <a:ea typeface="Roboto"/>
                <a:cs typeface="Roboto"/>
                <a:sym typeface="Roboto"/>
              </a:rPr>
              <a:t>process of creating survey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Design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Architecture Diagram</a:t>
            </a:r>
          </a:p>
        </p:txBody>
      </p:sp>
      <p:pic>
        <p:nvPicPr>
          <p:cNvPr descr="spring_dispatcherservlet.png" id="170" name="Shape 170"/>
          <p:cNvPicPr preferRelativeResize="0"/>
          <p:nvPr/>
        </p:nvPicPr>
        <p:blipFill>
          <a:blip r:embed="rId4">
            <a:alphaModFix/>
          </a:blip>
          <a:stretch>
            <a:fillRect/>
          </a:stretch>
        </p:blipFill>
        <p:spPr>
          <a:xfrm>
            <a:off x="4351049" y="1225300"/>
            <a:ext cx="4488150" cy="2692890"/>
          </a:xfrm>
          <a:prstGeom prst="rect">
            <a:avLst/>
          </a:prstGeom>
          <a:noFill/>
          <a:ln>
            <a:noFill/>
          </a:ln>
        </p:spPr>
      </p:pic>
      <p:sp>
        <p:nvSpPr>
          <p:cNvPr id="171" name="Shape 171"/>
          <p:cNvSpPr txBox="1"/>
          <p:nvPr/>
        </p:nvSpPr>
        <p:spPr>
          <a:xfrm>
            <a:off x="98250" y="1562125"/>
            <a:ext cx="4158600" cy="2648100"/>
          </a:xfrm>
          <a:prstGeom prst="rect">
            <a:avLst/>
          </a:prstGeom>
          <a:noFill/>
          <a:ln>
            <a:noFill/>
          </a:ln>
        </p:spPr>
        <p:txBody>
          <a:bodyPr anchorCtr="0" anchor="t" bIns="91425" lIns="91425" rIns="91425" tIns="91425">
            <a:noAutofit/>
          </a:bodyPr>
          <a:lstStyle/>
          <a:p>
            <a:pPr indent="-228600" lvl="0" marL="4572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The Spring Model-View-Controller (MVC) framework will be used</a:t>
            </a:r>
          </a:p>
          <a:p>
            <a:pPr lvl="0" rtl="0">
              <a:lnSpc>
                <a:spcPct val="120000"/>
              </a:lnSpc>
              <a:spcBef>
                <a:spcPts val="0"/>
              </a:spcBef>
              <a:buNone/>
            </a:pPr>
            <a:r>
              <a:t/>
            </a:r>
            <a:endParaRPr>
              <a:solidFill>
                <a:srgbClr val="666666"/>
              </a:solidFill>
              <a:latin typeface="Roboto"/>
              <a:ea typeface="Roboto"/>
              <a:cs typeface="Roboto"/>
              <a:sym typeface="Roboto"/>
            </a:endParaRPr>
          </a:p>
          <a:p>
            <a:pPr indent="-228600" lvl="0" marL="4572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The DispatcherServlet handles all HTTP requests and HTTP responses</a:t>
            </a:r>
          </a:p>
          <a:p>
            <a:pPr lvl="0" rtl="0">
              <a:lnSpc>
                <a:spcPct val="120000"/>
              </a:lnSpc>
              <a:spcBef>
                <a:spcPts val="0"/>
              </a:spcBef>
              <a:buNone/>
            </a:pPr>
            <a:r>
              <a:t/>
            </a:r>
            <a:endParaRPr>
              <a:solidFill>
                <a:srgbClr val="666666"/>
              </a:solidFill>
              <a:latin typeface="Roboto"/>
              <a:ea typeface="Roboto"/>
              <a:cs typeface="Roboto"/>
              <a:sym typeface="Roboto"/>
            </a:endParaRPr>
          </a:p>
          <a:p>
            <a:pPr indent="-228600" lvl="0" marL="4572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A controller is chosen using the HandlerMapping and the DispatcherServlet is notified</a:t>
            </a:r>
          </a:p>
          <a:p>
            <a:pPr lvl="0" rtl="0">
              <a:lnSpc>
                <a:spcPct val="115000"/>
              </a:lnSpc>
              <a:spcBef>
                <a:spcPts val="0"/>
              </a:spcBef>
              <a:buNone/>
            </a:pPr>
            <a:r>
              <a:t/>
            </a:r>
            <a:endParaRPr>
              <a:solidFill>
                <a:srgbClr val="666666"/>
              </a:solidFill>
              <a:latin typeface="Roboto"/>
              <a:ea typeface="Roboto"/>
              <a:cs typeface="Roboto"/>
              <a:sym typeface="Roboto"/>
            </a:endParaRPr>
          </a:p>
        </p:txBody>
      </p:sp>
      <p:sp>
        <p:nvSpPr>
          <p:cNvPr id="172" name="Shape 172"/>
          <p:cNvSpPr txBox="1"/>
          <p:nvPr/>
        </p:nvSpPr>
        <p:spPr>
          <a:xfrm>
            <a:off x="5096100" y="3997950"/>
            <a:ext cx="3743100" cy="312900"/>
          </a:xfrm>
          <a:prstGeom prst="rect">
            <a:avLst/>
          </a:prstGeom>
          <a:noFill/>
          <a:ln>
            <a:noFill/>
          </a:ln>
        </p:spPr>
        <p:txBody>
          <a:bodyPr anchorCtr="0" anchor="t" bIns="91425" lIns="91425" rIns="91425" tIns="91425">
            <a:noAutofit/>
          </a:bodyPr>
          <a:lstStyle/>
          <a:p>
            <a:pPr lvl="0">
              <a:spcBef>
                <a:spcPts val="0"/>
              </a:spcBef>
              <a:buNone/>
            </a:pPr>
            <a:r>
              <a:rPr lang="en" sz="800"/>
              <a:t>https://www.tutorialspoint.com/spring/images/spring_dispatcherservlet.png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Architecture Diagram cont.</a:t>
            </a:r>
          </a:p>
        </p:txBody>
      </p:sp>
      <p:sp>
        <p:nvSpPr>
          <p:cNvPr id="178" name="Shape 178"/>
          <p:cNvSpPr txBox="1"/>
          <p:nvPr/>
        </p:nvSpPr>
        <p:spPr>
          <a:xfrm>
            <a:off x="98250" y="1663375"/>
            <a:ext cx="4015500" cy="2692800"/>
          </a:xfrm>
          <a:prstGeom prst="rect">
            <a:avLst/>
          </a:prstGeom>
          <a:noFill/>
          <a:ln>
            <a:noFill/>
          </a:ln>
        </p:spPr>
        <p:txBody>
          <a:bodyPr anchorCtr="0" anchor="t" bIns="91425" lIns="91425" rIns="91425" tIns="91425">
            <a:noAutofit/>
          </a:bodyPr>
          <a:lstStyle/>
          <a:p>
            <a:pPr indent="-228600" lvl="0" marL="4572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The controller calls service functions to set the model data and returns a view name</a:t>
            </a:r>
          </a:p>
          <a:p>
            <a:pPr lvl="0" rtl="0">
              <a:lnSpc>
                <a:spcPct val="120000"/>
              </a:lnSpc>
              <a:spcBef>
                <a:spcPts val="0"/>
              </a:spcBef>
              <a:buNone/>
            </a:pPr>
            <a:r>
              <a:t/>
            </a:r>
            <a:endParaRPr>
              <a:solidFill>
                <a:srgbClr val="666666"/>
              </a:solidFill>
              <a:latin typeface="Roboto"/>
              <a:ea typeface="Roboto"/>
              <a:cs typeface="Roboto"/>
              <a:sym typeface="Roboto"/>
            </a:endParaRPr>
          </a:p>
          <a:p>
            <a:pPr indent="-228600" lvl="0" marL="4572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The View Resolver uses the view name to determine the view to be used</a:t>
            </a:r>
          </a:p>
          <a:p>
            <a:pPr lvl="0" rtl="0">
              <a:lnSpc>
                <a:spcPct val="120000"/>
              </a:lnSpc>
              <a:spcBef>
                <a:spcPts val="0"/>
              </a:spcBef>
              <a:buNone/>
            </a:pPr>
            <a:r>
              <a:t/>
            </a:r>
            <a:endParaRPr>
              <a:solidFill>
                <a:srgbClr val="666666"/>
              </a:solidFill>
              <a:latin typeface="Roboto"/>
              <a:ea typeface="Roboto"/>
              <a:cs typeface="Roboto"/>
              <a:sym typeface="Roboto"/>
            </a:endParaRPr>
          </a:p>
          <a:p>
            <a:pPr indent="-228600" lvl="0" marL="457200" rtl="0">
              <a:lnSpc>
                <a:spcPct val="120000"/>
              </a:lnSpc>
              <a:spcBef>
                <a:spcPts val="0"/>
              </a:spcBef>
              <a:buClr>
                <a:srgbClr val="666666"/>
              </a:buClr>
              <a:buFont typeface="Roboto"/>
              <a:buChar char="●"/>
            </a:pPr>
            <a:r>
              <a:rPr lang="en">
                <a:solidFill>
                  <a:srgbClr val="666666"/>
                </a:solidFill>
                <a:latin typeface="Roboto"/>
                <a:ea typeface="Roboto"/>
                <a:cs typeface="Roboto"/>
                <a:sym typeface="Roboto"/>
              </a:rPr>
              <a:t>The model data is passed to the View which then renders it to the user</a:t>
            </a:r>
          </a:p>
        </p:txBody>
      </p:sp>
      <p:pic>
        <p:nvPicPr>
          <p:cNvPr descr="spring_dispatcherservlet.png" id="179" name="Shape 179"/>
          <p:cNvPicPr preferRelativeResize="0"/>
          <p:nvPr/>
        </p:nvPicPr>
        <p:blipFill>
          <a:blip r:embed="rId3">
            <a:alphaModFix/>
          </a:blip>
          <a:stretch>
            <a:fillRect/>
          </a:stretch>
        </p:blipFill>
        <p:spPr>
          <a:xfrm>
            <a:off x="4351049" y="1539725"/>
            <a:ext cx="4488150" cy="2692890"/>
          </a:xfrm>
          <a:prstGeom prst="rect">
            <a:avLst/>
          </a:prstGeom>
          <a:noFill/>
          <a:ln>
            <a:noFill/>
          </a:ln>
        </p:spPr>
      </p:pic>
      <p:sp>
        <p:nvSpPr>
          <p:cNvPr id="180" name="Shape 180"/>
          <p:cNvSpPr txBox="1"/>
          <p:nvPr/>
        </p:nvSpPr>
        <p:spPr>
          <a:xfrm>
            <a:off x="5096100" y="4232625"/>
            <a:ext cx="3743100" cy="312900"/>
          </a:xfrm>
          <a:prstGeom prst="rect">
            <a:avLst/>
          </a:prstGeom>
          <a:noFill/>
          <a:ln>
            <a:noFill/>
          </a:ln>
        </p:spPr>
        <p:txBody>
          <a:bodyPr anchorCtr="0" anchor="t" bIns="91425" lIns="91425" rIns="91425" tIns="91425">
            <a:noAutofit/>
          </a:bodyPr>
          <a:lstStyle/>
          <a:p>
            <a:pPr lvl="0" rtl="0">
              <a:spcBef>
                <a:spcPts val="0"/>
              </a:spcBef>
              <a:buNone/>
            </a:pPr>
            <a:r>
              <a:rPr lang="en" sz="800"/>
              <a:t>https://www.tutorialspoint.com/spring/images/spring_dispatcherservlet.png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Architecture Diagram cont.   </a:t>
            </a:r>
          </a:p>
        </p:txBody>
      </p:sp>
      <p:pic>
        <p:nvPicPr>
          <p:cNvPr descr="Architecture Overview.png" id="186" name="Shape 186"/>
          <p:cNvPicPr preferRelativeResize="0"/>
          <p:nvPr/>
        </p:nvPicPr>
        <p:blipFill rotWithShape="1">
          <a:blip r:embed="rId3">
            <a:alphaModFix/>
          </a:blip>
          <a:srcRect b="21942" l="56857" r="0" t="0"/>
          <a:stretch/>
        </p:blipFill>
        <p:spPr>
          <a:xfrm>
            <a:off x="4631849" y="1668075"/>
            <a:ext cx="3445450" cy="2847100"/>
          </a:xfrm>
          <a:prstGeom prst="rect">
            <a:avLst/>
          </a:prstGeom>
          <a:noFill/>
          <a:ln>
            <a:noFill/>
          </a:ln>
        </p:spPr>
      </p:pic>
      <p:sp>
        <p:nvSpPr>
          <p:cNvPr id="187" name="Shape 187"/>
          <p:cNvSpPr txBox="1"/>
          <p:nvPr/>
        </p:nvSpPr>
        <p:spPr>
          <a:xfrm>
            <a:off x="338175" y="959725"/>
            <a:ext cx="4015500" cy="36366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Roboto"/>
                <a:ea typeface="Roboto"/>
                <a:cs typeface="Roboto"/>
                <a:sym typeface="Roboto"/>
              </a:rPr>
              <a:t>Models</a:t>
            </a:r>
          </a:p>
          <a:p>
            <a:pPr lvl="0" rtl="0">
              <a:lnSpc>
                <a:spcPct val="115000"/>
              </a:lnSpc>
              <a:spcBef>
                <a:spcPts val="0"/>
              </a:spcBef>
              <a:buNone/>
            </a:pPr>
            <a:r>
              <a:t/>
            </a:r>
            <a:endParaRPr b="1">
              <a:latin typeface="Roboto"/>
              <a:ea typeface="Roboto"/>
              <a:cs typeface="Roboto"/>
              <a:sym typeface="Roboto"/>
            </a:endParaRPr>
          </a:p>
          <a:p>
            <a:pPr lvl="0" rtl="0">
              <a:lnSpc>
                <a:spcPct val="115000"/>
              </a:lnSpc>
              <a:spcBef>
                <a:spcPts val="0"/>
              </a:spcBef>
              <a:buNone/>
            </a:pPr>
            <a:r>
              <a:rPr b="1" lang="en">
                <a:solidFill>
                  <a:srgbClr val="434343"/>
                </a:solidFill>
                <a:latin typeface="Roboto"/>
                <a:ea typeface="Roboto"/>
                <a:cs typeface="Roboto"/>
                <a:sym typeface="Roboto"/>
              </a:rPr>
              <a:t>The models are split into two groups:</a:t>
            </a:r>
          </a:p>
          <a:p>
            <a:pPr lvl="0" rtl="0">
              <a:lnSpc>
                <a:spcPct val="115000"/>
              </a:lnSpc>
              <a:spcBef>
                <a:spcPts val="0"/>
              </a:spcBef>
              <a:buNone/>
            </a:pPr>
            <a:r>
              <a:t/>
            </a:r>
            <a:endParaRPr>
              <a:solidFill>
                <a:srgbClr val="666666"/>
              </a:solidFill>
              <a:latin typeface="Roboto"/>
              <a:ea typeface="Roboto"/>
              <a:cs typeface="Roboto"/>
              <a:sym typeface="Roboto"/>
            </a:endParaRPr>
          </a:p>
          <a:p>
            <a:pPr indent="-228600" lvl="0" marL="457200" rtl="0">
              <a:lnSpc>
                <a:spcPct val="115000"/>
              </a:lnSpc>
              <a:spcBef>
                <a:spcPts val="0"/>
              </a:spcBef>
              <a:buClr>
                <a:srgbClr val="666666"/>
              </a:buClr>
              <a:buFont typeface="Roboto"/>
              <a:buChar char="●"/>
            </a:pPr>
            <a:r>
              <a:rPr lang="en">
                <a:solidFill>
                  <a:srgbClr val="666666"/>
                </a:solidFill>
                <a:latin typeface="Roboto"/>
                <a:ea typeface="Roboto"/>
                <a:cs typeface="Roboto"/>
                <a:sym typeface="Roboto"/>
              </a:rPr>
              <a:t>The survey component:</a:t>
            </a:r>
          </a:p>
          <a:p>
            <a:pPr indent="-228600" lvl="1" marL="914400" rtl="0">
              <a:lnSpc>
                <a:spcPct val="115000"/>
              </a:lnSpc>
              <a:spcBef>
                <a:spcPts val="0"/>
              </a:spcBef>
              <a:buClr>
                <a:srgbClr val="666666"/>
              </a:buClr>
              <a:buFont typeface="Roboto"/>
              <a:buChar char="○"/>
            </a:pPr>
            <a:r>
              <a:rPr lang="en">
                <a:solidFill>
                  <a:srgbClr val="666666"/>
                </a:solidFill>
                <a:latin typeface="Roboto"/>
                <a:ea typeface="Roboto"/>
                <a:cs typeface="Roboto"/>
                <a:sym typeface="Roboto"/>
              </a:rPr>
              <a:t>Survey, questions, responses, question bank</a:t>
            </a:r>
          </a:p>
          <a:p>
            <a:pPr indent="0" lvl="0" marL="457200" rtl="0">
              <a:lnSpc>
                <a:spcPct val="115000"/>
              </a:lnSpc>
              <a:spcBef>
                <a:spcPts val="0"/>
              </a:spcBef>
              <a:buNone/>
            </a:pPr>
            <a:r>
              <a:t/>
            </a:r>
            <a:endParaRPr>
              <a:solidFill>
                <a:srgbClr val="666666"/>
              </a:solidFill>
              <a:latin typeface="Roboto"/>
              <a:ea typeface="Roboto"/>
              <a:cs typeface="Roboto"/>
              <a:sym typeface="Roboto"/>
            </a:endParaRPr>
          </a:p>
          <a:p>
            <a:pPr indent="-228600" lvl="0" marL="457200" rtl="0">
              <a:lnSpc>
                <a:spcPct val="115000"/>
              </a:lnSpc>
              <a:spcBef>
                <a:spcPts val="0"/>
              </a:spcBef>
              <a:buClr>
                <a:srgbClr val="666666"/>
              </a:buClr>
              <a:buFont typeface="Roboto"/>
              <a:buChar char="●"/>
            </a:pPr>
            <a:r>
              <a:rPr lang="en">
                <a:solidFill>
                  <a:srgbClr val="666666"/>
                </a:solidFill>
                <a:latin typeface="Roboto"/>
                <a:ea typeface="Roboto"/>
                <a:cs typeface="Roboto"/>
                <a:sym typeface="Roboto"/>
              </a:rPr>
              <a:t>The user component: </a:t>
            </a:r>
          </a:p>
          <a:p>
            <a:pPr indent="-228600" lvl="1" marL="914400" rtl="0">
              <a:lnSpc>
                <a:spcPct val="115000"/>
              </a:lnSpc>
              <a:spcBef>
                <a:spcPts val="0"/>
              </a:spcBef>
              <a:buClr>
                <a:srgbClr val="666666"/>
              </a:buClr>
              <a:buFont typeface="Roboto"/>
              <a:buChar char="○"/>
            </a:pPr>
            <a:r>
              <a:rPr lang="en">
                <a:solidFill>
                  <a:srgbClr val="666666"/>
                </a:solidFill>
                <a:latin typeface="Roboto"/>
                <a:ea typeface="Roboto"/>
                <a:cs typeface="Roboto"/>
                <a:sym typeface="Roboto"/>
              </a:rPr>
              <a:t>Users, employees, respondents</a:t>
            </a:r>
          </a:p>
          <a:p>
            <a:pPr indent="0" lvl="0" marL="0" rtl="0">
              <a:lnSpc>
                <a:spcPct val="115000"/>
              </a:lnSpc>
              <a:spcBef>
                <a:spcPts val="0"/>
              </a:spcBef>
              <a:buNone/>
            </a:pPr>
            <a:r>
              <a:t/>
            </a:r>
            <a:endParaRPr>
              <a:solidFill>
                <a:srgbClr val="666666"/>
              </a:solidFill>
              <a:latin typeface="Roboto"/>
              <a:ea typeface="Roboto"/>
              <a:cs typeface="Roboto"/>
              <a:sym typeface="Roboto"/>
            </a:endParaRPr>
          </a:p>
          <a:p>
            <a:pPr lvl="0" rtl="0">
              <a:lnSpc>
                <a:spcPct val="115000"/>
              </a:lnSpc>
              <a:spcBef>
                <a:spcPts val="0"/>
              </a:spcBef>
              <a:buNone/>
            </a:pPr>
            <a:r>
              <a:rPr lang="en">
                <a:solidFill>
                  <a:srgbClr val="666666"/>
                </a:solidFill>
                <a:latin typeface="Roboto"/>
                <a:ea typeface="Roboto"/>
                <a:cs typeface="Roboto"/>
                <a:sym typeface="Roboto"/>
              </a:rPr>
              <a:t>These models will interact with our mySQL database where all survey data is held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Class Diagram - User Component</a:t>
            </a:r>
          </a:p>
        </p:txBody>
      </p:sp>
      <p:pic>
        <p:nvPicPr>
          <p:cNvPr descr="ClassDiagram.png" id="193" name="Shape 193"/>
          <p:cNvPicPr preferRelativeResize="0"/>
          <p:nvPr/>
        </p:nvPicPr>
        <p:blipFill>
          <a:blip r:embed="rId4">
            <a:alphaModFix/>
          </a:blip>
          <a:stretch>
            <a:fillRect/>
          </a:stretch>
        </p:blipFill>
        <p:spPr>
          <a:xfrm>
            <a:off x="158700" y="945675"/>
            <a:ext cx="8826600" cy="39367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Team Members</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Team Lead: Josh Pfeffer</a:t>
            </a:r>
          </a:p>
          <a:p>
            <a:pPr lvl="0">
              <a:spcBef>
                <a:spcPts val="0"/>
              </a:spcBef>
              <a:buNone/>
            </a:pPr>
            <a:r>
              <a:rPr lang="en"/>
              <a:t>Technical Lead: Jeremy Koletar</a:t>
            </a:r>
          </a:p>
          <a:p>
            <a:pPr lvl="0">
              <a:spcBef>
                <a:spcPts val="0"/>
              </a:spcBef>
              <a:buNone/>
            </a:pPr>
            <a:r>
              <a:rPr lang="en"/>
              <a:t>Secretary: Joe Thomas</a:t>
            </a:r>
          </a:p>
          <a:p>
            <a:pPr lvl="0">
              <a:spcBef>
                <a:spcPts val="0"/>
              </a:spcBef>
              <a:buNone/>
            </a:pPr>
            <a:r>
              <a:rPr lang="en"/>
              <a:t>Documentation: Tim Wong</a:t>
            </a:r>
          </a:p>
          <a:p>
            <a:pPr lvl="0">
              <a:spcBef>
                <a:spcPts val="0"/>
              </a:spcBef>
              <a:buNone/>
            </a:pPr>
            <a:r>
              <a:rPr lang="en"/>
              <a:t>QA: Patrick Cook</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Activity Diagram - Creating a Survey</a:t>
            </a:r>
          </a:p>
        </p:txBody>
      </p:sp>
      <p:pic>
        <p:nvPicPr>
          <p:cNvPr descr="Activity Diagram for Presentation.png" id="199" name="Shape 199"/>
          <p:cNvPicPr preferRelativeResize="0"/>
          <p:nvPr/>
        </p:nvPicPr>
        <p:blipFill>
          <a:blip r:embed="rId4">
            <a:alphaModFix/>
          </a:blip>
          <a:stretch>
            <a:fillRect/>
          </a:stretch>
        </p:blipFill>
        <p:spPr>
          <a:xfrm>
            <a:off x="321079" y="668049"/>
            <a:ext cx="8501833" cy="5539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User Interface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Home Screen</a:t>
            </a:r>
          </a:p>
        </p:txBody>
      </p:sp>
      <p:pic>
        <p:nvPicPr>
          <p:cNvPr id="210" name="Shape 210"/>
          <p:cNvPicPr preferRelativeResize="0"/>
          <p:nvPr/>
        </p:nvPicPr>
        <p:blipFill>
          <a:blip r:embed="rId3">
            <a:alphaModFix/>
          </a:blip>
          <a:stretch>
            <a:fillRect/>
          </a:stretch>
        </p:blipFill>
        <p:spPr>
          <a:xfrm>
            <a:off x="954612" y="722050"/>
            <a:ext cx="7234774" cy="4173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Adding Conjoint Trade off Questions (Engine Created)</a:t>
            </a:r>
          </a:p>
        </p:txBody>
      </p:sp>
      <p:pic>
        <p:nvPicPr>
          <p:cNvPr id="216" name="Shape 216"/>
          <p:cNvPicPr preferRelativeResize="0"/>
          <p:nvPr/>
        </p:nvPicPr>
        <p:blipFill>
          <a:blip r:embed="rId3">
            <a:alphaModFix/>
          </a:blip>
          <a:stretch>
            <a:fillRect/>
          </a:stretch>
        </p:blipFill>
        <p:spPr>
          <a:xfrm>
            <a:off x="1034238" y="792600"/>
            <a:ext cx="7075525" cy="3934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Example Engine Created Conjoint Analysis Question</a:t>
            </a:r>
          </a:p>
        </p:txBody>
      </p:sp>
      <p:pic>
        <p:nvPicPr>
          <p:cNvPr id="222" name="Shape 222"/>
          <p:cNvPicPr preferRelativeResize="0"/>
          <p:nvPr/>
        </p:nvPicPr>
        <p:blipFill>
          <a:blip r:embed="rId3">
            <a:alphaModFix/>
          </a:blip>
          <a:stretch>
            <a:fillRect/>
          </a:stretch>
        </p:blipFill>
        <p:spPr>
          <a:xfrm>
            <a:off x="1760600" y="728887"/>
            <a:ext cx="5501900" cy="3685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View Survey Analysis</a:t>
            </a:r>
          </a:p>
        </p:txBody>
      </p:sp>
      <p:pic>
        <p:nvPicPr>
          <p:cNvPr id="228" name="Shape 228"/>
          <p:cNvPicPr preferRelativeResize="0"/>
          <p:nvPr/>
        </p:nvPicPr>
        <p:blipFill rotWithShape="1">
          <a:blip r:embed="rId3">
            <a:alphaModFix/>
          </a:blip>
          <a:srcRect b="8847" l="10204" r="10196" t="8847"/>
          <a:stretch/>
        </p:blipFill>
        <p:spPr>
          <a:xfrm>
            <a:off x="1539750" y="833437"/>
            <a:ext cx="5943600" cy="3476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Analysis Main Page</a:t>
            </a:r>
          </a:p>
        </p:txBody>
      </p:sp>
      <p:pic>
        <p:nvPicPr>
          <p:cNvPr id="234" name="Shape 234"/>
          <p:cNvPicPr preferRelativeResize="0"/>
          <p:nvPr/>
        </p:nvPicPr>
        <p:blipFill>
          <a:blip r:embed="rId3">
            <a:alphaModFix/>
          </a:blip>
          <a:stretch>
            <a:fillRect/>
          </a:stretch>
        </p:blipFill>
        <p:spPr>
          <a:xfrm>
            <a:off x="1539750" y="933450"/>
            <a:ext cx="5943600" cy="3276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View Trade-Off Analysis</a:t>
            </a:r>
          </a:p>
        </p:txBody>
      </p:sp>
      <p:pic>
        <p:nvPicPr>
          <p:cNvPr id="240" name="Shape 240"/>
          <p:cNvPicPr preferRelativeResize="0"/>
          <p:nvPr/>
        </p:nvPicPr>
        <p:blipFill>
          <a:blip r:embed="rId3">
            <a:alphaModFix/>
          </a:blip>
          <a:stretch>
            <a:fillRect/>
          </a:stretch>
        </p:blipFill>
        <p:spPr>
          <a:xfrm>
            <a:off x="1539750" y="919162"/>
            <a:ext cx="5943600" cy="3305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View Trade-Off Analysis (Cont.)</a:t>
            </a:r>
          </a:p>
        </p:txBody>
      </p:sp>
      <p:pic>
        <p:nvPicPr>
          <p:cNvPr id="246" name="Shape 246"/>
          <p:cNvPicPr preferRelativeResize="0"/>
          <p:nvPr/>
        </p:nvPicPr>
        <p:blipFill>
          <a:blip r:embed="rId3">
            <a:alphaModFix/>
          </a:blip>
          <a:stretch>
            <a:fillRect/>
          </a:stretch>
        </p:blipFill>
        <p:spPr>
          <a:xfrm>
            <a:off x="1561975" y="889700"/>
            <a:ext cx="5772150" cy="3505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View Trade-Off Analysis (Cont.)</a:t>
            </a:r>
          </a:p>
        </p:txBody>
      </p:sp>
      <p:pic>
        <p:nvPicPr>
          <p:cNvPr id="252" name="Shape 252"/>
          <p:cNvPicPr preferRelativeResize="0"/>
          <p:nvPr/>
        </p:nvPicPr>
        <p:blipFill>
          <a:blip r:embed="rId3">
            <a:alphaModFix/>
          </a:blip>
          <a:stretch>
            <a:fillRect/>
          </a:stretch>
        </p:blipFill>
        <p:spPr>
          <a:xfrm>
            <a:off x="1539750" y="876300"/>
            <a:ext cx="5943600" cy="339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Vision &amp; Scope</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XYZ Corp. uses a variety of survey tools</a:t>
            </a:r>
          </a:p>
          <a:p>
            <a:pPr lvl="0">
              <a:spcBef>
                <a:spcPts val="0"/>
              </a:spcBef>
              <a:buNone/>
            </a:pPr>
            <a:r>
              <a:t/>
            </a:r>
            <a:endParaRPr/>
          </a:p>
          <a:p>
            <a:pPr lvl="0">
              <a:spcBef>
                <a:spcPts val="0"/>
              </a:spcBef>
              <a:buNone/>
            </a:pPr>
            <a:r>
              <a:t/>
            </a:r>
            <a:endParaRPr/>
          </a:p>
          <a:p>
            <a:pPr lvl="0" rtl="0">
              <a:spcBef>
                <a:spcPts val="0"/>
              </a:spcBef>
              <a:buNone/>
            </a:pPr>
            <a:r>
              <a:rPr lang="en"/>
              <a:t>Existing tools fall short</a:t>
            </a:r>
          </a:p>
          <a:p>
            <a:pPr indent="-228600" lvl="0" marL="457200" rtl="0">
              <a:spcBef>
                <a:spcPts val="0"/>
              </a:spcBef>
            </a:pPr>
            <a:r>
              <a:rPr lang="en"/>
              <a:t>Remotely Hosted - Security</a:t>
            </a:r>
          </a:p>
          <a:p>
            <a:pPr indent="-228600" lvl="0" marL="457200" rtl="0">
              <a:spcBef>
                <a:spcPts val="0"/>
              </a:spcBef>
            </a:pPr>
            <a:r>
              <a:rPr lang="en"/>
              <a:t>No Support for Conjoint Analysis</a:t>
            </a:r>
          </a:p>
          <a:p>
            <a:pPr lvl="0">
              <a:spcBef>
                <a:spcPts val="0"/>
              </a:spcBef>
              <a:buNone/>
            </a:pPr>
            <a:r>
              <a:t/>
            </a:r>
            <a:endParaRPr/>
          </a:p>
        </p:txBody>
      </p:sp>
      <p:pic>
        <p:nvPicPr>
          <p:cNvPr id="81" name="Shape 81"/>
          <p:cNvPicPr preferRelativeResize="0"/>
          <p:nvPr/>
        </p:nvPicPr>
        <p:blipFill>
          <a:blip r:embed="rId4">
            <a:alphaModFix/>
          </a:blip>
          <a:stretch>
            <a:fillRect/>
          </a:stretch>
        </p:blipFill>
        <p:spPr>
          <a:xfrm>
            <a:off x="435575" y="2442275"/>
            <a:ext cx="1905000" cy="781050"/>
          </a:xfrm>
          <a:prstGeom prst="rect">
            <a:avLst/>
          </a:prstGeom>
          <a:noFill/>
          <a:ln>
            <a:noFill/>
          </a:ln>
        </p:spPr>
      </p:pic>
      <p:pic>
        <p:nvPicPr>
          <p:cNvPr id="82" name="Shape 82"/>
          <p:cNvPicPr preferRelativeResize="0"/>
          <p:nvPr/>
        </p:nvPicPr>
        <p:blipFill rotWithShape="1">
          <a:blip r:embed="rId5">
            <a:alphaModFix/>
          </a:blip>
          <a:srcRect b="39755" l="0" r="0" t="38983"/>
          <a:stretch/>
        </p:blipFill>
        <p:spPr>
          <a:xfrm>
            <a:off x="5812075" y="2543100"/>
            <a:ext cx="3291623" cy="699840"/>
          </a:xfrm>
          <a:prstGeom prst="rect">
            <a:avLst/>
          </a:prstGeom>
          <a:noFill/>
          <a:ln>
            <a:noFill/>
          </a:ln>
        </p:spPr>
      </p:pic>
      <p:pic>
        <p:nvPicPr>
          <p:cNvPr id="83" name="Shape 83"/>
          <p:cNvPicPr preferRelativeResize="0"/>
          <p:nvPr/>
        </p:nvPicPr>
        <p:blipFill>
          <a:blip r:embed="rId6">
            <a:alphaModFix/>
          </a:blip>
          <a:stretch>
            <a:fillRect/>
          </a:stretch>
        </p:blipFill>
        <p:spPr>
          <a:xfrm>
            <a:off x="2467725" y="2603312"/>
            <a:ext cx="3291625" cy="579424"/>
          </a:xfrm>
          <a:prstGeom prst="rect">
            <a:avLst/>
          </a:prstGeom>
          <a:noFill/>
          <a:ln>
            <a:noFill/>
          </a:ln>
        </p:spPr>
      </p:pic>
      <p:sp>
        <p:nvSpPr>
          <p:cNvPr id="84" name="Shape 84"/>
          <p:cNvSpPr txBox="1"/>
          <p:nvPr/>
        </p:nvSpPr>
        <p:spPr>
          <a:xfrm>
            <a:off x="6719650" y="4835525"/>
            <a:ext cx="2383800" cy="237000"/>
          </a:xfrm>
          <a:prstGeom prst="rect">
            <a:avLst/>
          </a:prstGeom>
          <a:noFill/>
          <a:ln>
            <a:noFill/>
          </a:ln>
        </p:spPr>
        <p:txBody>
          <a:bodyPr anchorCtr="0" anchor="t" bIns="91425" lIns="91425" rIns="91425" tIns="91425">
            <a:noAutofit/>
          </a:bodyPr>
          <a:lstStyle/>
          <a:p>
            <a:pPr lvl="0">
              <a:spcBef>
                <a:spcPts val="0"/>
              </a:spcBef>
              <a:buNone/>
            </a:pPr>
            <a:r>
              <a:rPr lang="en" sz="800"/>
              <a:t>Trademarks property of their respective owners.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Testing Strategy</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Approach</a:t>
            </a:r>
          </a:p>
        </p:txBody>
      </p:sp>
      <p:sp>
        <p:nvSpPr>
          <p:cNvPr id="263" name="Shape 26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Manual Testing</a:t>
            </a:r>
          </a:p>
          <a:p>
            <a:pPr indent="-228600" lvl="1" marL="914400" rtl="0">
              <a:spcBef>
                <a:spcPts val="0"/>
              </a:spcBef>
            </a:pPr>
            <a:r>
              <a:rPr lang="en"/>
              <a:t>Manual Conjoint Analysis Question Creation</a:t>
            </a:r>
          </a:p>
          <a:p>
            <a:pPr indent="-228600" lvl="1" marL="914400" rtl="0">
              <a:spcBef>
                <a:spcPts val="0"/>
              </a:spcBef>
            </a:pPr>
            <a:r>
              <a:rPr lang="en"/>
              <a:t>Branching Logic Creation and Behavior</a:t>
            </a:r>
          </a:p>
          <a:p>
            <a:pPr indent="-228600" lvl="1" marL="914400" rtl="0">
              <a:spcBef>
                <a:spcPts val="0"/>
              </a:spcBef>
            </a:pPr>
            <a:r>
              <a:rPr lang="en"/>
              <a:t>Cross Tab Analysis</a:t>
            </a:r>
          </a:p>
          <a:p>
            <a:pPr indent="-228600" lvl="0" marL="457200" rtl="0">
              <a:spcBef>
                <a:spcPts val="0"/>
              </a:spcBef>
            </a:pPr>
            <a:r>
              <a:rPr lang="en"/>
              <a:t>At least 5 runs each for the manual tests</a:t>
            </a:r>
          </a:p>
          <a:p>
            <a:pPr indent="-228600" lvl="0" marL="457200" rtl="0">
              <a:spcBef>
                <a:spcPts val="0"/>
              </a:spcBef>
            </a:pPr>
            <a:r>
              <a:rPr lang="en"/>
              <a:t>Performance and Stress Testing</a:t>
            </a:r>
          </a:p>
          <a:p>
            <a:pPr indent="-228600" lvl="1" marL="914400">
              <a:spcBef>
                <a:spcPts val="0"/>
              </a:spcBef>
            </a:pPr>
            <a:r>
              <a:rPr lang="en"/>
              <a:t>Use of scripts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Test Case - Manual Conjoint Analysis Question Creation</a:t>
            </a:r>
          </a:p>
        </p:txBody>
      </p:sp>
      <p:sp>
        <p:nvSpPr>
          <p:cNvPr id="269" name="Shape 26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Test conditions:</a:t>
            </a:r>
          </a:p>
          <a:p>
            <a:pPr indent="-228600" lvl="1" marL="914400" rtl="0">
              <a:spcBef>
                <a:spcPts val="0"/>
              </a:spcBef>
            </a:pPr>
            <a:r>
              <a:rPr lang="en"/>
              <a:t>User inputs attributes correctly</a:t>
            </a:r>
          </a:p>
          <a:p>
            <a:pPr indent="-228600" lvl="1" marL="914400" rtl="0">
              <a:spcBef>
                <a:spcPts val="0"/>
              </a:spcBef>
            </a:pPr>
            <a:r>
              <a:rPr lang="en"/>
              <a:t>User does not specify attribute(s)</a:t>
            </a:r>
          </a:p>
          <a:p>
            <a:pPr indent="-228600" lvl="1" marL="914400" rtl="0">
              <a:spcBef>
                <a:spcPts val="0"/>
              </a:spcBef>
            </a:pPr>
            <a:r>
              <a:rPr lang="en"/>
              <a:t>User does not specify level(s)</a:t>
            </a: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Adding Conjoint Trade off Questions (Manual)</a:t>
            </a:r>
          </a:p>
        </p:txBody>
      </p:sp>
      <p:pic>
        <p:nvPicPr>
          <p:cNvPr id="275" name="Shape 275"/>
          <p:cNvPicPr preferRelativeResize="0"/>
          <p:nvPr/>
        </p:nvPicPr>
        <p:blipFill>
          <a:blip r:embed="rId3">
            <a:alphaModFix/>
          </a:blip>
          <a:stretch>
            <a:fillRect/>
          </a:stretch>
        </p:blipFill>
        <p:spPr>
          <a:xfrm>
            <a:off x="1045650" y="729125"/>
            <a:ext cx="7052700" cy="3899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Wrap-Up</a:t>
            </a:r>
          </a:p>
        </p:txBody>
      </p:sp>
      <p:sp>
        <p:nvSpPr>
          <p:cNvPr id="281" name="Shape 28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Vision &amp; scope, major requirements, design, user interface, testing strategy</a:t>
            </a:r>
          </a:p>
          <a:p>
            <a:pPr indent="-228600" lvl="0" marL="457200" rtl="0">
              <a:spcBef>
                <a:spcPts val="0"/>
              </a:spcBef>
            </a:pPr>
            <a:r>
              <a:rPr lang="en"/>
              <a:t>Our tool is different in that it will be hosted in-house and supports conjoint analysis</a:t>
            </a:r>
          </a:p>
          <a:p>
            <a:pPr indent="-228600" lvl="0" marL="457200" rtl="0">
              <a:spcBef>
                <a:spcPts val="0"/>
              </a:spcBef>
            </a:pPr>
            <a:r>
              <a:rPr lang="en"/>
              <a:t>We hope to have the opportunity to implement and deploy this project</a:t>
            </a:r>
          </a:p>
          <a:p>
            <a:pPr indent="-228600" lvl="0" marL="457200" rtl="0">
              <a:spcBef>
                <a:spcPts val="0"/>
              </a:spcBef>
            </a:pPr>
            <a:r>
              <a:rPr lang="en"/>
              <a:t>“Great things in business are never done by one person. They’re done by a team of people.” - Steve Jobs</a:t>
            </a:r>
          </a:p>
          <a:p>
            <a:pPr indent="-228600" lvl="0" marL="457200">
              <a:spcBef>
                <a:spcPts val="0"/>
              </a:spcBef>
            </a:pPr>
            <a:r>
              <a:rPr lang="en"/>
              <a:t>Questions?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nvSpPr>
        <p:spPr>
          <a:xfrm>
            <a:off x="4174850" y="1793275"/>
            <a:ext cx="4804500" cy="30222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sz="1200"/>
              <a:t>Federal Information Security Incidents by Year</a:t>
            </a:r>
          </a:p>
        </p:txBody>
      </p:sp>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Vision &amp; Scope</a:t>
            </a:r>
          </a:p>
        </p:txBody>
      </p:sp>
      <p:sp>
        <p:nvSpPr>
          <p:cNvPr id="91" name="Shape 91"/>
          <p:cNvSpPr txBox="1"/>
          <p:nvPr>
            <p:ph idx="1" type="body"/>
          </p:nvPr>
        </p:nvSpPr>
        <p:spPr>
          <a:xfrm>
            <a:off x="471900" y="1919075"/>
            <a:ext cx="3499500" cy="2710200"/>
          </a:xfrm>
          <a:prstGeom prst="rect">
            <a:avLst/>
          </a:prstGeom>
        </p:spPr>
        <p:txBody>
          <a:bodyPr anchorCtr="0" anchor="t" bIns="91425" lIns="91425" rIns="91425" tIns="91425">
            <a:noAutofit/>
          </a:bodyPr>
          <a:lstStyle/>
          <a:p>
            <a:pPr lvl="0" rtl="0">
              <a:spcBef>
                <a:spcPts val="0"/>
              </a:spcBef>
              <a:buNone/>
            </a:pPr>
            <a:r>
              <a:rPr lang="en"/>
              <a:t>Information Security is a perpetually growing concern.</a:t>
            </a:r>
          </a:p>
          <a:p>
            <a:pPr lvl="0" rtl="0">
              <a:lnSpc>
                <a:spcPct val="100000"/>
              </a:lnSpc>
              <a:spcBef>
                <a:spcPts val="0"/>
              </a:spcBef>
              <a:buNone/>
            </a:pPr>
            <a:r>
              <a:rPr lang="en" sz="1600"/>
              <a:t>XYZ. Corp’s end product is data.</a:t>
            </a:r>
          </a:p>
          <a:p>
            <a:pPr lvl="0" rtl="0">
              <a:lnSpc>
                <a:spcPct val="100000"/>
              </a:lnSpc>
              <a:spcBef>
                <a:spcPts val="0"/>
              </a:spcBef>
              <a:buNone/>
            </a:pPr>
            <a:r>
              <a:rPr lang="en" sz="1600"/>
              <a:t>Ensuring the security of that product is paramount.</a:t>
            </a:r>
          </a:p>
        </p:txBody>
      </p:sp>
      <p:pic>
        <p:nvPicPr>
          <p:cNvPr id="92" name="Shape 92"/>
          <p:cNvPicPr preferRelativeResize="0"/>
          <p:nvPr/>
        </p:nvPicPr>
        <p:blipFill>
          <a:blip r:embed="rId3">
            <a:alphaModFix/>
          </a:blip>
          <a:stretch>
            <a:fillRect/>
          </a:stretch>
        </p:blipFill>
        <p:spPr>
          <a:xfrm>
            <a:off x="4246700" y="2092900"/>
            <a:ext cx="4635775" cy="266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Major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Functional Requirements</a:t>
            </a:r>
          </a:p>
        </p:txBody>
      </p:sp>
      <p:sp>
        <p:nvSpPr>
          <p:cNvPr id="103" name="Shape 103"/>
          <p:cNvSpPr txBox="1"/>
          <p:nvPr>
            <p:ph idx="1" type="body"/>
          </p:nvPr>
        </p:nvSpPr>
        <p:spPr>
          <a:xfrm>
            <a:off x="471900" y="1919075"/>
            <a:ext cx="8222100" cy="2942700"/>
          </a:xfrm>
          <a:prstGeom prst="rect">
            <a:avLst/>
          </a:prstGeom>
        </p:spPr>
        <p:txBody>
          <a:bodyPr anchorCtr="0" anchor="t" bIns="91425" lIns="91425" rIns="91425" tIns="91425">
            <a:noAutofit/>
          </a:bodyPr>
          <a:lstStyle/>
          <a:p>
            <a:pPr lvl="0" rtl="0">
              <a:spcBef>
                <a:spcPts val="0"/>
              </a:spcBef>
              <a:buNone/>
            </a:pPr>
            <a:r>
              <a:rPr lang="en"/>
              <a:t>Standard Survey Tool Features</a:t>
            </a:r>
          </a:p>
          <a:p>
            <a:pPr indent="-228600" lvl="0" marL="457200" rtl="0">
              <a:spcBef>
                <a:spcPts val="0"/>
              </a:spcBef>
            </a:pPr>
            <a:r>
              <a:rPr lang="en"/>
              <a:t>Easy creation of surveys</a:t>
            </a:r>
          </a:p>
          <a:p>
            <a:pPr indent="-228600" lvl="0" marL="457200" rtl="0">
              <a:spcBef>
                <a:spcPts val="0"/>
              </a:spcBef>
            </a:pPr>
            <a:r>
              <a:rPr lang="en"/>
              <a:t>Support for a variety of question types</a:t>
            </a:r>
          </a:p>
          <a:p>
            <a:pPr indent="-228600" lvl="0" marL="457200" rtl="0">
              <a:spcBef>
                <a:spcPts val="0"/>
              </a:spcBef>
            </a:pPr>
            <a:r>
              <a:rPr lang="en"/>
              <a:t>Manage lists of potential respondents</a:t>
            </a:r>
          </a:p>
          <a:p>
            <a:pPr indent="-228600" lvl="1" marL="914400" rtl="0">
              <a:spcBef>
                <a:spcPts val="0"/>
              </a:spcBef>
            </a:pPr>
            <a:r>
              <a:rPr lang="en"/>
              <a:t>Control who may respond to a given survey</a:t>
            </a:r>
          </a:p>
          <a:p>
            <a:pPr indent="-228600" lvl="0" marL="457200" rtl="0">
              <a:spcBef>
                <a:spcPts val="0"/>
              </a:spcBef>
            </a:pPr>
            <a:r>
              <a:rPr lang="en"/>
              <a:t>Question Branching</a:t>
            </a:r>
          </a:p>
          <a:p>
            <a:pPr indent="-228600" lvl="0" marL="457200" rtl="0">
              <a:spcBef>
                <a:spcPts val="0"/>
              </a:spcBef>
            </a:pPr>
            <a:r>
              <a:rPr lang="en"/>
              <a:t>Analytics</a:t>
            </a:r>
          </a:p>
          <a:p>
            <a:pPr lvl="0" rtl="0">
              <a:spcBef>
                <a:spcPts val="0"/>
              </a:spcBef>
              <a:buNone/>
            </a:pPr>
            <a:r>
              <a:rPr lang="en"/>
              <a:t>Secure access to survey data by XYZ Corp. employees</a:t>
            </a:r>
          </a:p>
        </p:txBody>
      </p:sp>
      <p:pic>
        <p:nvPicPr>
          <p:cNvPr id="104" name="Shape 104"/>
          <p:cNvPicPr preferRelativeResize="0"/>
          <p:nvPr/>
        </p:nvPicPr>
        <p:blipFill rotWithShape="1">
          <a:blip r:embed="rId4">
            <a:alphaModFix/>
          </a:blip>
          <a:srcRect b="15821" l="18706" r="17990" t="19336"/>
          <a:stretch/>
        </p:blipFill>
        <p:spPr>
          <a:xfrm>
            <a:off x="5703624" y="2152650"/>
            <a:ext cx="2990374" cy="1752600"/>
          </a:xfrm>
          <a:prstGeom prst="rect">
            <a:avLst/>
          </a:prstGeom>
          <a:noFill/>
          <a:ln>
            <a:noFill/>
          </a:ln>
        </p:spPr>
      </p:pic>
      <p:pic>
        <p:nvPicPr>
          <p:cNvPr id="105" name="Shape 105"/>
          <p:cNvPicPr preferRelativeResize="0"/>
          <p:nvPr/>
        </p:nvPicPr>
        <p:blipFill>
          <a:blip r:embed="rId5">
            <a:alphaModFix/>
          </a:blip>
          <a:stretch>
            <a:fillRect/>
          </a:stretch>
        </p:blipFill>
        <p:spPr>
          <a:xfrm>
            <a:off x="6724674" y="3109924"/>
            <a:ext cx="107749" cy="161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Functional Requirements</a:t>
            </a:r>
          </a:p>
        </p:txBody>
      </p:sp>
      <p:sp>
        <p:nvSpPr>
          <p:cNvPr id="111" name="Shape 111"/>
          <p:cNvSpPr txBox="1"/>
          <p:nvPr>
            <p:ph idx="1" type="body"/>
          </p:nvPr>
        </p:nvSpPr>
        <p:spPr>
          <a:xfrm>
            <a:off x="471900" y="2071475"/>
            <a:ext cx="4167900" cy="1994400"/>
          </a:xfrm>
          <a:prstGeom prst="rect">
            <a:avLst/>
          </a:prstGeom>
        </p:spPr>
        <p:txBody>
          <a:bodyPr anchorCtr="0" anchor="t" bIns="91425" lIns="91425" rIns="91425" tIns="91425">
            <a:noAutofit/>
          </a:bodyPr>
          <a:lstStyle/>
          <a:p>
            <a:pPr lvl="0">
              <a:spcBef>
                <a:spcPts val="0"/>
              </a:spcBef>
              <a:buNone/>
            </a:pPr>
            <a:r>
              <a:rPr lang="en"/>
              <a:t>Conjoint analysis is the pivotal functional requirement for this project.</a:t>
            </a:r>
          </a:p>
          <a:p>
            <a:pPr indent="-317500" lvl="0" marL="457200" rtl="0">
              <a:spcBef>
                <a:spcPts val="0"/>
              </a:spcBef>
              <a:buSzPct val="100000"/>
              <a:buChar char="●"/>
            </a:pPr>
            <a:r>
              <a:rPr lang="en" sz="1400"/>
              <a:t>Generated conjoint trade-off questions</a:t>
            </a:r>
          </a:p>
          <a:p>
            <a:pPr indent="-317500" lvl="0" marL="457200" rtl="0">
              <a:spcBef>
                <a:spcPts val="0"/>
              </a:spcBef>
              <a:buSzPct val="100000"/>
              <a:buChar char="●"/>
            </a:pPr>
            <a:r>
              <a:rPr lang="en" sz="1400"/>
              <a:t>Manually specified conjoint trade-off questions</a:t>
            </a:r>
          </a:p>
          <a:p>
            <a:pPr indent="-317500" lvl="0" marL="457200" rtl="0">
              <a:spcBef>
                <a:spcPts val="0"/>
              </a:spcBef>
              <a:buSzPct val="100000"/>
              <a:buChar char="●"/>
            </a:pPr>
            <a:r>
              <a:rPr lang="en" sz="1400"/>
              <a:t>Computation of preference values</a:t>
            </a:r>
          </a:p>
        </p:txBody>
      </p:sp>
      <p:sp>
        <p:nvSpPr>
          <p:cNvPr id="112" name="Shape 112"/>
          <p:cNvSpPr txBox="1"/>
          <p:nvPr/>
        </p:nvSpPr>
        <p:spPr>
          <a:xfrm>
            <a:off x="560850" y="4653900"/>
            <a:ext cx="8063700" cy="316200"/>
          </a:xfrm>
          <a:prstGeom prst="rect">
            <a:avLst/>
          </a:prstGeom>
          <a:noFill/>
          <a:ln>
            <a:noFill/>
          </a:ln>
        </p:spPr>
        <p:txBody>
          <a:bodyPr anchorCtr="0" anchor="t" bIns="91425" lIns="91425" rIns="91425" tIns="91425">
            <a:noAutofit/>
          </a:bodyPr>
          <a:lstStyle/>
          <a:p>
            <a:pPr lvl="0" rtl="0">
              <a:spcBef>
                <a:spcPts val="0"/>
              </a:spcBef>
              <a:buNone/>
            </a:pPr>
            <a:r>
              <a:rPr lang="en" sz="800"/>
              <a:t>1: Green, Paul E., Abba M. Krieger, and Yoram Wind. "Thirty Years of Conjoint Analysis: Reflections and Prospects." Interfaces 31.3 - Supplement (2001): 56-73. Web.</a:t>
            </a:r>
          </a:p>
        </p:txBody>
      </p:sp>
      <p:sp>
        <p:nvSpPr>
          <p:cNvPr id="113" name="Shape 113"/>
          <p:cNvSpPr txBox="1"/>
          <p:nvPr/>
        </p:nvSpPr>
        <p:spPr>
          <a:xfrm>
            <a:off x="5076975" y="2147675"/>
            <a:ext cx="3797100" cy="23133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2000">
                <a:solidFill>
                  <a:schemeClr val="lt2"/>
                </a:solidFill>
                <a:latin typeface="Roboto"/>
                <a:ea typeface="Roboto"/>
                <a:cs typeface="Roboto"/>
                <a:sym typeface="Roboto"/>
              </a:rPr>
              <a:t>“Conjoint analysis is marketers' favorite methodology for finding out how buyers make trade-offs among competing products and suppliers.” </a:t>
            </a:r>
            <a:r>
              <a:rPr baseline="30000" lang="en" sz="2000">
                <a:solidFill>
                  <a:schemeClr val="lt2"/>
                </a:solidFill>
                <a:latin typeface="Roboto"/>
                <a:ea typeface="Roboto"/>
                <a:cs typeface="Roboto"/>
                <a:sym typeface="Roboto"/>
              </a:rPr>
              <a:t>1</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Non-Functional Requirements</a:t>
            </a:r>
          </a:p>
        </p:txBody>
      </p:sp>
      <p:sp>
        <p:nvSpPr>
          <p:cNvPr id="119" name="Shape 119"/>
          <p:cNvSpPr txBox="1"/>
          <p:nvPr>
            <p:ph idx="1" type="body"/>
          </p:nvPr>
        </p:nvSpPr>
        <p:spPr>
          <a:xfrm>
            <a:off x="471900" y="1919075"/>
            <a:ext cx="8222100" cy="3043200"/>
          </a:xfrm>
          <a:prstGeom prst="rect">
            <a:avLst/>
          </a:prstGeom>
        </p:spPr>
        <p:txBody>
          <a:bodyPr anchorCtr="0" anchor="t" bIns="91425" lIns="91425" rIns="91425" tIns="91425">
            <a:noAutofit/>
          </a:bodyPr>
          <a:lstStyle/>
          <a:p>
            <a:pPr indent="-228600" lvl="0" marL="457200" rtl="0">
              <a:spcBef>
                <a:spcPts val="0"/>
              </a:spcBef>
            </a:pPr>
            <a:r>
              <a:rPr lang="en"/>
              <a:t>Performant at scale:</a:t>
            </a:r>
          </a:p>
          <a:p>
            <a:pPr indent="-228600" lvl="1" marL="914400" rtl="0">
              <a:spcBef>
                <a:spcPts val="0"/>
              </a:spcBef>
            </a:pPr>
            <a:r>
              <a:rPr lang="en"/>
              <a:t>Up to 10 simultaneous open surveys</a:t>
            </a:r>
          </a:p>
          <a:p>
            <a:pPr indent="-228600" lvl="1" marL="914400" rtl="0">
              <a:spcBef>
                <a:spcPts val="0"/>
              </a:spcBef>
            </a:pPr>
            <a:r>
              <a:rPr lang="en"/>
              <a:t>Respondents tend to respond within the first 2 hours of solicitation</a:t>
            </a:r>
          </a:p>
          <a:p>
            <a:pPr indent="-228600" lvl="1" marL="914400" rtl="0">
              <a:spcBef>
                <a:spcPts val="0"/>
              </a:spcBef>
            </a:pPr>
            <a:r>
              <a:rPr lang="en"/>
              <a:t>System must be </a:t>
            </a:r>
            <a:r>
              <a:rPr b="1" lang="en"/>
              <a:t>performant</a:t>
            </a:r>
            <a:r>
              <a:rPr lang="en"/>
              <a:t> with </a:t>
            </a:r>
            <a:r>
              <a:rPr b="1" lang="en"/>
              <a:t>10,000</a:t>
            </a:r>
            <a:r>
              <a:rPr lang="en"/>
              <a:t> simultaneous users</a:t>
            </a:r>
          </a:p>
          <a:p>
            <a:pPr indent="-228600" lvl="1" marL="914400" rtl="0">
              <a:spcBef>
                <a:spcPts val="0"/>
              </a:spcBef>
            </a:pPr>
            <a:r>
              <a:rPr b="1" lang="en"/>
              <a:t>Performant:</a:t>
            </a:r>
            <a:r>
              <a:rPr lang="en"/>
              <a:t> response times for HTTP requests </a:t>
            </a:r>
            <a:r>
              <a:rPr i="1" lang="en"/>
              <a:t>should</a:t>
            </a:r>
            <a:r>
              <a:rPr lang="en"/>
              <a:t> remain below 100 milliseconds, and </a:t>
            </a:r>
            <a:r>
              <a:rPr i="1" lang="en"/>
              <a:t>must</a:t>
            </a:r>
            <a:r>
              <a:rPr lang="en"/>
              <a:t> remain below 200 milliseconds. </a:t>
            </a:r>
          </a:p>
          <a:p>
            <a:pPr indent="-228600" lvl="0" marL="457200" rtl="0">
              <a:spcBef>
                <a:spcPts val="0"/>
              </a:spcBef>
            </a:pPr>
            <a:r>
              <a:rPr lang="en"/>
              <a:t>Secure:</a:t>
            </a:r>
          </a:p>
          <a:p>
            <a:pPr indent="-228600" lvl="1" marL="914400" rtl="0">
              <a:spcBef>
                <a:spcPts val="0"/>
              </a:spcBef>
            </a:pPr>
            <a:r>
              <a:rPr lang="en"/>
              <a:t>Purpose of project is to keep data in the custody of XYZ Corp</a:t>
            </a:r>
          </a:p>
          <a:p>
            <a:pPr indent="-228600" lvl="1" marL="914400" rtl="0">
              <a:spcBef>
                <a:spcPts val="0"/>
              </a:spcBef>
            </a:pPr>
            <a:r>
              <a:rPr lang="en"/>
              <a:t>SEI CERT’s </a:t>
            </a:r>
            <a:r>
              <a:rPr i="1" lang="en"/>
              <a:t>Top 10 Secure Coding Practices</a:t>
            </a:r>
            <a:r>
              <a:rPr lang="en"/>
              <a:t> will be taken into account during code reviews</a:t>
            </a:r>
          </a:p>
          <a:p>
            <a:pPr indent="0" lvl="0" marL="45720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spcBef>
                <a:spcPts val="0"/>
              </a:spcBef>
              <a:buNone/>
            </a:pPr>
            <a:r>
              <a:rPr lang="en"/>
              <a:t>Major Use Cases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