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41"/>
  </p:notesMasterIdLst>
  <p:handoutMasterIdLst>
    <p:handoutMasterId r:id="rId42"/>
  </p:handoutMasterIdLst>
  <p:sldIdLst>
    <p:sldId id="269" r:id="rId2"/>
    <p:sldId id="718" r:id="rId3"/>
    <p:sldId id="840" r:id="rId4"/>
    <p:sldId id="841" r:id="rId5"/>
    <p:sldId id="803" r:id="rId6"/>
    <p:sldId id="842" r:id="rId7"/>
    <p:sldId id="846" r:id="rId8"/>
    <p:sldId id="843" r:id="rId9"/>
    <p:sldId id="844" r:id="rId10"/>
    <p:sldId id="845" r:id="rId11"/>
    <p:sldId id="847" r:id="rId12"/>
    <p:sldId id="848" r:id="rId13"/>
    <p:sldId id="849" r:id="rId14"/>
    <p:sldId id="850" r:id="rId15"/>
    <p:sldId id="851" r:id="rId16"/>
    <p:sldId id="852" r:id="rId17"/>
    <p:sldId id="853" r:id="rId18"/>
    <p:sldId id="854" r:id="rId19"/>
    <p:sldId id="856" r:id="rId20"/>
    <p:sldId id="855" r:id="rId21"/>
    <p:sldId id="859" r:id="rId22"/>
    <p:sldId id="858" r:id="rId23"/>
    <p:sldId id="860" r:id="rId24"/>
    <p:sldId id="861" r:id="rId25"/>
    <p:sldId id="862" r:id="rId26"/>
    <p:sldId id="863" r:id="rId27"/>
    <p:sldId id="864" r:id="rId28"/>
    <p:sldId id="866" r:id="rId29"/>
    <p:sldId id="865" r:id="rId30"/>
    <p:sldId id="867" r:id="rId31"/>
    <p:sldId id="868" r:id="rId32"/>
    <p:sldId id="869" r:id="rId33"/>
    <p:sldId id="870" r:id="rId34"/>
    <p:sldId id="871" r:id="rId35"/>
    <p:sldId id="872" r:id="rId36"/>
    <p:sldId id="873" r:id="rId37"/>
    <p:sldId id="874" r:id="rId38"/>
    <p:sldId id="875" r:id="rId39"/>
    <p:sldId id="838" r:id="rId4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4B8"/>
    <a:srgbClr val="650767"/>
    <a:srgbClr val="00CC06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6" autoAdjust="0"/>
    <p:restoredTop sz="77487" autoAdjust="0"/>
  </p:normalViewPr>
  <p:slideViewPr>
    <p:cSldViewPr snapToGrid="0">
      <p:cViewPr varScale="1">
        <p:scale>
          <a:sx n="113" d="100"/>
          <a:sy n="11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F567952-1C07-4670-9052-CC0A48364281}" type="datetimeFigureOut">
              <a:rPr lang="en-US" smtClean="0"/>
              <a:t>10/10/16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52E97AAC-867A-455D-81E7-A7D04CDA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19FE052C-998B-4B08-8852-445E80429695}" type="datetimeFigureOut">
              <a:rPr lang="en-US" smtClean="0"/>
              <a:pPr/>
              <a:t>10/10/16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BC2CD6EC-C0D4-46F8-B0D1-9A2D7EFD5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apacitance" TargetMode="External"/><Relationship Id="rId4" Type="http://schemas.openxmlformats.org/officeDocument/2006/relationships/hyperlink" Target="http://en.wikipedia.org/wiki/Picofarad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4BA13D-80D3-1A49-ADCE-0D5F0F36792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different R13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3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DB282A6-5DEC-8747-82A8-5AF952382796}" type="slidenum">
              <a:rPr lang="en-US" sz="1300">
                <a:solidFill>
                  <a:schemeClr val="tx1"/>
                </a:solidFill>
              </a:rPr>
              <a:pPr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{^} – denotes user registers from supervisor mode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{!}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– write back (update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Rn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address when done)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 eaLnBrk="0" hangingPunct="0">
              <a:spcBef>
                <a:spcPct val="0"/>
              </a:spcBef>
              <a:buClrTx/>
              <a:buSzTx/>
              <a:buFontTx/>
              <a:buNone/>
            </a:pPr>
            <a:fld id="{1290A09D-7269-491E-990C-9D82E24BE446}" type="slidenum">
              <a:rPr lang="en-US" sz="1300">
                <a:solidFill>
                  <a:schemeClr val="tx1"/>
                </a:solidFill>
                <a:cs typeface="Arial" pitchFamily="34" charset="0"/>
              </a:rPr>
              <a:pPr algn="r" defTabSz="966788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3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0000FF"/>
              </a:buClr>
              <a:buSzPct val="75000"/>
              <a:buFontTx/>
              <a:buChar char="–"/>
            </a:pPr>
            <a:r>
              <a:rPr lang="en-US" sz="2000" dirty="0" smtClean="0">
                <a:solidFill>
                  <a:schemeClr val="bg2"/>
                </a:solidFill>
                <a:cs typeface="Arial" pitchFamily="34" charset="0"/>
              </a:rPr>
              <a:t>With 1 or 2 stop bits the line output is held at the mark level for 1 or 2 times a bit duration.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75000"/>
              <a:buFontTx/>
              <a:buChar char="–"/>
            </a:pPr>
            <a:r>
              <a:rPr lang="en-US" sz="2000" dirty="0" smtClean="0">
                <a:solidFill>
                  <a:schemeClr val="bg2"/>
                </a:solidFill>
                <a:cs typeface="Arial" pitchFamily="34" charset="0"/>
              </a:rPr>
              <a:t>With 1.5 stop bits imply that the line output is held at the mark level for 1.5 times a single bit duration, useful in detecting certain synchronization errors because if there is an immediate character to be TX/RX next it</a:t>
            </a:r>
            <a:r>
              <a:rPr lang="ja-JP" altLang="en-US" sz="2000" dirty="0" smtClean="0">
                <a:solidFill>
                  <a:schemeClr val="bg2"/>
                </a:solidFill>
                <a:cs typeface="Arial" pitchFamily="34" charset="0"/>
              </a:rPr>
              <a:t>’</a:t>
            </a:r>
            <a:r>
              <a:rPr lang="en-US" altLang="ja-JP" sz="2000" dirty="0" smtClean="0">
                <a:solidFill>
                  <a:schemeClr val="bg2"/>
                </a:solidFill>
                <a:cs typeface="Arial" pitchFamily="34" charset="0"/>
              </a:rPr>
              <a:t>s start bit would cause a change in the voltage level in the middle of a bit signifying the definite presence of a stop bit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75000"/>
              <a:buFontTx/>
              <a:buChar char="–"/>
            </a:pPr>
            <a:r>
              <a:rPr lang="en-US" altLang="ja-JP" sz="2000" dirty="0" smtClean="0">
                <a:solidFill>
                  <a:schemeClr val="bg2"/>
                </a:solidFill>
                <a:cs typeface="Arial" pitchFamily="34" charset="0"/>
              </a:rPr>
              <a:t>Width of a bit is determined by baud</a:t>
            </a:r>
            <a:r>
              <a:rPr lang="en-US" altLang="ja-JP" sz="2000" baseline="0" dirty="0" smtClean="0">
                <a:solidFill>
                  <a:schemeClr val="bg2"/>
                </a:solidFill>
                <a:cs typeface="Arial" pitchFamily="34" charset="0"/>
              </a:rPr>
              <a:t> rate.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9600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baud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=1/9600=0.104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mS.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So,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0.104ms</a:t>
            </a:r>
            <a:endParaRPr lang="en-US" altLang="ja-JP" sz="2000" dirty="0" smtClean="0">
              <a:solidFill>
                <a:schemeClr val="bg2"/>
              </a:solidFill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0000FF"/>
              </a:buClr>
              <a:buSzPct val="75000"/>
              <a:buFontTx/>
              <a:buChar char="–"/>
            </a:pPr>
            <a:endParaRPr lang="en-US" sz="2000" dirty="0" smtClean="0">
              <a:solidFill>
                <a:schemeClr val="bg2"/>
              </a:solidFill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51FBD-3876-2C40-997A-35EF57A31D7F}" type="slidenum">
              <a:rPr lang="en-US"/>
              <a:pPr/>
              <a:t>23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maximum number of nodes is obviously limited by the address space, and also by the total bus </a:t>
            </a:r>
            <a:r>
              <a:rPr lang="en-US">
                <a:hlinkClick r:id="rId3" tooltip="Capacitance"/>
              </a:rPr>
              <a:t>capacitance</a:t>
            </a:r>
            <a:r>
              <a:rPr lang="en-US"/>
              <a:t> of 400 </a:t>
            </a:r>
            <a:r>
              <a:rPr lang="en-US">
                <a:hlinkClick r:id="rId4" tooltip="Picofarad"/>
              </a:rPr>
              <a:t>pF</a:t>
            </a:r>
            <a:r>
              <a:rPr lang="en-US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DB0B2D0-906A-454D-9A14-B57E409B3500}" type="slidenum">
              <a:rPr lang="en-US" sz="1300">
                <a:solidFill>
                  <a:schemeClr val="tx1"/>
                </a:solidFill>
              </a:rPr>
              <a:pPr/>
              <a:t>25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2EDA1F-BE6E-DC44-9848-8A05CE2609A9}" type="slidenum">
              <a:rPr lang="en-US" sz="1300">
                <a:solidFill>
                  <a:schemeClr val="tx1"/>
                </a:solidFill>
              </a:rPr>
              <a:pPr/>
              <a:t>26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322488-CD7B-C044-9CA4-45CA2238E4CF}" type="slidenum">
              <a:rPr lang="en-US" sz="1300">
                <a:solidFill>
                  <a:srgbClr val="000000"/>
                </a:solidFill>
              </a:rPr>
              <a:pPr/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EECE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DED78C4-2CB3-FA4A-BD12-E65B71444B4F}" type="slidenum">
              <a:rPr lang="en-US" sz="1300">
                <a:solidFill>
                  <a:schemeClr val="tx1"/>
                </a:solidFill>
              </a:rPr>
              <a:pPr/>
              <a:t>33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6127750"/>
            <a:ext cx="5365750" cy="2752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© Rajeev Gandhi,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713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675" y="762000"/>
            <a:ext cx="4462463" cy="60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762000"/>
            <a:ext cx="4462462" cy="60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1pPr>
            <a:lvl2pPr>
              <a:buFont typeface="Wingdings" charset="2"/>
              <a:buChar char="§"/>
              <a:defRPr sz="1800">
                <a:solidFill>
                  <a:schemeClr val="accent2">
                    <a:lumMod val="50000"/>
                  </a:schemeClr>
                </a:solidFill>
                <a:latin typeface="Arial"/>
              </a:defRPr>
            </a:lvl2pPr>
            <a:lvl3pPr>
              <a:buFont typeface="Wingdings" charset="2"/>
              <a:buChar char="§"/>
              <a:defRPr sz="1800">
                <a:solidFill>
                  <a:schemeClr val="accent2">
                    <a:lumMod val="75000"/>
                  </a:schemeClr>
                </a:solidFill>
                <a:latin typeface="Arial"/>
              </a:defRPr>
            </a:lvl3pPr>
            <a:lvl4pPr>
              <a:buFont typeface="Wingdings" charset="2"/>
              <a:buChar char="§"/>
              <a:defRPr sz="16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19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3845" y="6390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377534" y="11545"/>
            <a:ext cx="207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Embedded Real-Time Systems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3" r:id="rId3"/>
    <p:sldLayoutId id="2147483667" r:id="rId4"/>
    <p:sldLayoutId id="2147483668" r:id="rId5"/>
    <p:sldLayoutId id="2147483669" r:id="rId6"/>
    <p:sldLayoutId id="2147483670" r:id="rId7"/>
    <p:sldLayoutId id="2147483672" r:id="rId8"/>
    <p:sldLayoutId id="2147483657" r:id="rId9"/>
    <p:sldLayoutId id="2147483662" r:id="rId10"/>
    <p:sldLayoutId id="2147483649" r:id="rId11"/>
    <p:sldLayoutId id="2147483660" r:id="rId12"/>
    <p:sldLayoutId id="2147483658" r:id="rId13"/>
    <p:sldLayoutId id="2147483659" r:id="rId14"/>
    <p:sldLayoutId id="2147483674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3" y="92171"/>
            <a:ext cx="7949546" cy="1199031"/>
          </a:xfrm>
        </p:spPr>
        <p:txBody>
          <a:bodyPr/>
          <a:lstStyle/>
          <a:p>
            <a:r>
              <a:rPr lang="en-US" sz="3200" b="1" dirty="0" smtClean="0"/>
              <a:t>18-349: Introduction to Embedded </a:t>
            </a:r>
            <a:br>
              <a:rPr lang="en-US" sz="3200" b="1" dirty="0" smtClean="0"/>
            </a:br>
            <a:r>
              <a:rPr lang="en-US" sz="3200" b="1" dirty="0" smtClean="0"/>
              <a:t>Real-Time Systems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84" y="2271645"/>
            <a:ext cx="4759749" cy="15497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Anthony Rowe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Electrical and Computer Engineering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Carnegie Mellon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6252" y="2416686"/>
            <a:ext cx="4397261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11887" y="1330460"/>
            <a:ext cx="661603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Lecture </a:t>
            </a:r>
            <a:r>
              <a:rPr lang="en-US" sz="3200" b="1" dirty="0" smtClean="0"/>
              <a:t>12: Mid-Term Review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"/>
    </mc:Choice>
    <mc:Fallback xmlns="">
      <p:transition spd="slow" advTm="8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3: ARM 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Why do we do it?</a:t>
            </a:r>
          </a:p>
          <a:p>
            <a:pPr lvl="1"/>
            <a:endParaRPr lang="en-US" dirty="0"/>
          </a:p>
          <a:p>
            <a:r>
              <a:rPr lang="en-US" dirty="0" smtClean="0"/>
              <a:t>ASM Instructions</a:t>
            </a:r>
          </a:p>
          <a:p>
            <a:pPr lvl="1"/>
            <a:r>
              <a:rPr lang="en-US" dirty="0" smtClean="0"/>
              <a:t>Bring the ASM cheat sheet!</a:t>
            </a:r>
          </a:p>
          <a:p>
            <a:pPr lvl="1"/>
            <a:r>
              <a:rPr lang="en-US" dirty="0" smtClean="0"/>
              <a:t>Barrel Shifter</a:t>
            </a:r>
          </a:p>
          <a:p>
            <a:pPr lvl="1"/>
            <a:r>
              <a:rPr lang="en-US" dirty="0" smtClean="0"/>
              <a:t>Conditional Instructions</a:t>
            </a:r>
          </a:p>
          <a:p>
            <a:pPr lvl="1"/>
            <a:r>
              <a:rPr lang="en-US" dirty="0" smtClean="0"/>
              <a:t>Addressing Modes</a:t>
            </a:r>
          </a:p>
          <a:p>
            <a:pPr lvl="1"/>
            <a:r>
              <a:rPr lang="en-US" dirty="0" smtClean="0"/>
              <a:t>Load/Store Multiple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ARM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ARM traditionally employed a 3-stage pipeline with the following stages</a:t>
            </a:r>
          </a:p>
          <a:p>
            <a:pPr lvl="1"/>
            <a:r>
              <a:rPr lang="en-US" dirty="0">
                <a:ea typeface="ＭＳ Ｐゴシック" charset="0"/>
              </a:rPr>
              <a:t>Fetch: instruction fetched from memory </a:t>
            </a:r>
          </a:p>
          <a:p>
            <a:pPr lvl="1"/>
            <a:r>
              <a:rPr lang="en-US" dirty="0">
                <a:ea typeface="ＭＳ Ｐゴシック" charset="0"/>
              </a:rPr>
              <a:t>Decode: instruction is decoded</a:t>
            </a:r>
          </a:p>
          <a:p>
            <a:pPr lvl="1"/>
            <a:r>
              <a:rPr lang="en-US" dirty="0">
                <a:ea typeface="ＭＳ Ｐゴシック" charset="0"/>
              </a:rPr>
              <a:t>Execute: instruction is executed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When processor is executing simple data processing instructions the pipeline enables one instruction to be completed every clock cycle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1236578" y="3107322"/>
            <a:ext cx="6426200" cy="2065338"/>
            <a:chOff x="888246" y="3076575"/>
            <a:chExt cx="6426954" cy="2064782"/>
          </a:xfrm>
        </p:grpSpPr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1443038" y="3076575"/>
              <a:ext cx="3509962" cy="357188"/>
              <a:chOff x="846" y="1746"/>
              <a:chExt cx="1871" cy="225"/>
            </a:xfrm>
          </p:grpSpPr>
          <p:sp>
            <p:nvSpPr>
              <p:cNvPr id="39" name="Text Box 5"/>
              <p:cNvSpPr txBox="1">
                <a:spLocks noChangeArrowheads="1"/>
              </p:cNvSpPr>
              <p:nvPr/>
            </p:nvSpPr>
            <p:spPr bwMode="auto">
              <a:xfrm>
                <a:off x="846" y="1746"/>
                <a:ext cx="1871" cy="213"/>
              </a:xfrm>
              <a:prstGeom prst="rect">
                <a:avLst/>
              </a:prstGeom>
              <a:noFill/>
              <a:ln w="1905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fetch            decode               execute</a:t>
                </a:r>
              </a:p>
            </p:txBody>
          </p:sp>
          <p:sp>
            <p:nvSpPr>
              <p:cNvPr id="40" name="Line 6"/>
              <p:cNvSpPr>
                <a:spLocks noChangeShapeType="1"/>
              </p:cNvSpPr>
              <p:nvPr/>
            </p:nvSpPr>
            <p:spPr bwMode="auto">
              <a:xfrm flipH="1">
                <a:off x="1491" y="1749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 flipH="1">
                <a:off x="2137" y="1746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422400" y="4833938"/>
              <a:ext cx="5283200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3406121" y="4772025"/>
              <a:ext cx="595035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99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time</a:t>
              </a: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888246" y="4127500"/>
              <a:ext cx="287258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99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896184" y="3632200"/>
              <a:ext cx="287258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99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891421" y="3098800"/>
              <a:ext cx="287258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Char char="–"/>
                <a:defRPr sz="2000">
                  <a:solidFill>
                    <a:schemeClr val="bg2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99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2624138" y="3622675"/>
              <a:ext cx="3509962" cy="357188"/>
              <a:chOff x="846" y="1746"/>
              <a:chExt cx="1871" cy="225"/>
            </a:xfrm>
          </p:grpSpPr>
          <p:sp>
            <p:nvSpPr>
              <p:cNvPr id="36" name="Text Box 5"/>
              <p:cNvSpPr txBox="1">
                <a:spLocks noChangeArrowheads="1"/>
              </p:cNvSpPr>
              <p:nvPr/>
            </p:nvSpPr>
            <p:spPr bwMode="auto">
              <a:xfrm>
                <a:off x="846" y="1746"/>
                <a:ext cx="1871" cy="213"/>
              </a:xfrm>
              <a:prstGeom prst="rect">
                <a:avLst/>
              </a:prstGeom>
              <a:noFill/>
              <a:ln w="1905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fetch            decode               execute</a:t>
                </a:r>
              </a:p>
            </p:txBody>
          </p:sp>
          <p:sp>
            <p:nvSpPr>
              <p:cNvPr id="37" name="Line 6"/>
              <p:cNvSpPr>
                <a:spLocks noChangeShapeType="1"/>
              </p:cNvSpPr>
              <p:nvPr/>
            </p:nvSpPr>
            <p:spPr bwMode="auto">
              <a:xfrm flipH="1">
                <a:off x="1491" y="1749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7"/>
              <p:cNvSpPr>
                <a:spLocks noChangeShapeType="1"/>
              </p:cNvSpPr>
              <p:nvPr/>
            </p:nvSpPr>
            <p:spPr bwMode="auto">
              <a:xfrm flipH="1">
                <a:off x="2137" y="1746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" name="Group 4"/>
            <p:cNvGrpSpPr>
              <a:grpSpLocks/>
            </p:cNvGrpSpPr>
            <p:nvPr/>
          </p:nvGrpSpPr>
          <p:grpSpPr bwMode="auto">
            <a:xfrm>
              <a:off x="3805238" y="4168775"/>
              <a:ext cx="3509962" cy="357188"/>
              <a:chOff x="846" y="1746"/>
              <a:chExt cx="1871" cy="225"/>
            </a:xfrm>
          </p:grpSpPr>
          <p:sp>
            <p:nvSpPr>
              <p:cNvPr id="33" name="Text Box 5"/>
              <p:cNvSpPr txBox="1">
                <a:spLocks noChangeArrowheads="1"/>
              </p:cNvSpPr>
              <p:nvPr/>
            </p:nvSpPr>
            <p:spPr bwMode="auto">
              <a:xfrm>
                <a:off x="846" y="1746"/>
                <a:ext cx="1871" cy="213"/>
              </a:xfrm>
              <a:prstGeom prst="rect">
                <a:avLst/>
              </a:prstGeom>
              <a:noFill/>
              <a:ln w="1905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75000"/>
                  <a:buChar char="–"/>
                  <a:defRPr sz="2000">
                    <a:solidFill>
                      <a:schemeClr val="bg2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fetch            decode               execute</a:t>
                </a:r>
              </a:p>
            </p:txBody>
          </p:sp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 flipH="1">
                <a:off x="1491" y="1749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 flipH="1">
                <a:off x="2137" y="1746"/>
                <a:ext cx="3" cy="222"/>
              </a:xfrm>
              <a:prstGeom prst="line">
                <a:avLst/>
              </a:prstGeom>
              <a:noFill/>
              <a:ln w="1905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387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ARM Barrel Shifter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4783221" cy="5046663"/>
          </a:xfrm>
        </p:spPr>
        <p:txBody>
          <a:bodyPr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Data processing instructions are processed within the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ALU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ARM can shift the 32-bit binary pattern in one of the source registers left or right by a specific number of positions before the value enters the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ALU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Can achieve fast multiplies or division by a power of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2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Data-processing instructions that do not use the barrel shifter</a:t>
            </a:r>
          </a:p>
          <a:p>
            <a:pPr lvl="1"/>
            <a:r>
              <a:rPr lang="en-US" dirty="0">
                <a:ea typeface="ＭＳ Ｐゴシック" charset="0"/>
              </a:rPr>
              <a:t>MUL (multiply)</a:t>
            </a:r>
          </a:p>
          <a:p>
            <a:pPr lvl="1"/>
            <a:r>
              <a:rPr lang="en-US" dirty="0">
                <a:ea typeface="ＭＳ Ｐゴシック" charset="0"/>
              </a:rPr>
              <a:t>CLZ (count leading zeros)</a:t>
            </a:r>
          </a:p>
          <a:p>
            <a:pPr lvl="1"/>
            <a:r>
              <a:rPr lang="en-US" dirty="0">
                <a:ea typeface="ＭＳ Ｐゴシック" charset="0"/>
              </a:rPr>
              <a:t>QADD (signed saturated 32-bit add)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989762" y="2060575"/>
            <a:ext cx="1919288" cy="15001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161087" y="1662113"/>
            <a:ext cx="0" cy="2401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68962" y="4135438"/>
            <a:ext cx="3192463" cy="7175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983537" y="1670050"/>
            <a:ext cx="0" cy="722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970837" y="3381375"/>
            <a:ext cx="0" cy="722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239000" y="4941888"/>
            <a:ext cx="0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938837" y="1189038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Rn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40650" y="11922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Rm</a:t>
            </a:r>
            <a:endParaRPr lang="en-US" sz="24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964362" y="5721350"/>
            <a:ext cx="554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Rd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950200" y="3611563"/>
            <a:ext cx="119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/>
              <a:t>Result </a:t>
            </a:r>
            <a:r>
              <a:rPr lang="en-US" sz="1800">
                <a:latin typeface="Courier New" charset="0"/>
              </a:rPr>
              <a:t>N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 rot="16200000">
            <a:off x="6229349" y="2476501"/>
            <a:ext cx="1973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rgbClr val="0000FF"/>
                </a:solidFill>
                <a:latin typeface="Palatino Linotype" charset="0"/>
              </a:rPr>
              <a:t>Pre-processing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 rot="16200000">
            <a:off x="4614069" y="2532856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rgbClr val="0000FF"/>
                </a:solidFill>
                <a:latin typeface="Palatino Linotype" charset="0"/>
              </a:rPr>
              <a:t>No pre-processing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809720" y="4217988"/>
            <a:ext cx="275642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Arithmetic and Logic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Unit (ALU)</a:t>
            </a:r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2" y="2425700"/>
            <a:ext cx="1036638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8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This improves code density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performance by reducing the number of forward branch instructions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7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sz="1700" dirty="0">
                <a:latin typeface="Courier New" charset="0"/>
                <a:ea typeface="ＭＳ Ｐゴシック" charset="0"/>
              </a:rPr>
              <a:t>if (x != 0)</a:t>
            </a:r>
            <a:r>
              <a:rPr lang="en-US" sz="1700" b="1" dirty="0">
                <a:latin typeface="Courier New" charset="0"/>
                <a:ea typeface="ＭＳ Ｐゴシック" charset="0"/>
              </a:rPr>
              <a:t> 		</a:t>
            </a:r>
            <a:r>
              <a:rPr lang="en-US" sz="1700" b="1" dirty="0" smtClean="0">
                <a:latin typeface="Courier New" charset="0"/>
                <a:ea typeface="ＭＳ Ｐゴシック" charset="0"/>
              </a:rPr>
              <a:t>	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CMP   </a:t>
            </a:r>
            <a:r>
              <a:rPr lang="en-US" sz="1700" dirty="0">
                <a:latin typeface="Courier New" charset="0"/>
                <a:ea typeface="ＭＳ Ｐゴシック" charset="0"/>
              </a:rPr>
              <a:t>r3,#0          </a:t>
            </a:r>
            <a:br>
              <a:rPr lang="en-US" sz="1700" dirty="0">
                <a:latin typeface="Courier New" charset="0"/>
                <a:ea typeface="ＭＳ Ｐゴシック" charset="0"/>
              </a:rPr>
            </a:br>
            <a:r>
              <a:rPr lang="en-US" sz="1700" dirty="0">
                <a:latin typeface="Courier New" charset="0"/>
                <a:ea typeface="ＭＳ Ｐゴシック" charset="0"/>
              </a:rPr>
              <a:t>    a = </a:t>
            </a:r>
            <a:r>
              <a:rPr lang="en-US" sz="1700" dirty="0" err="1">
                <a:latin typeface="Courier New" charset="0"/>
                <a:ea typeface="ＭＳ Ｐゴシック" charset="0"/>
              </a:rPr>
              <a:t>b+c</a:t>
            </a:r>
            <a:r>
              <a:rPr lang="en-US" sz="1700" dirty="0">
                <a:latin typeface="Courier New" charset="0"/>
                <a:ea typeface="ＭＳ Ｐゴシック" charset="0"/>
              </a:rPr>
              <a:t>;		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	BEQ   </a:t>
            </a:r>
            <a:r>
              <a:rPr lang="en-US" sz="1700" dirty="0">
                <a:latin typeface="Courier New" charset="0"/>
                <a:ea typeface="ＭＳ Ｐゴシック" charset="0"/>
              </a:rPr>
              <a:t>skip           </a:t>
            </a:r>
            <a:br>
              <a:rPr lang="en-US" sz="1700" dirty="0">
                <a:latin typeface="Courier New" charset="0"/>
                <a:ea typeface="ＭＳ Ｐゴシック" charset="0"/>
              </a:rPr>
            </a:br>
            <a:r>
              <a:rPr lang="en-US" sz="1700" dirty="0">
                <a:latin typeface="Courier New" charset="0"/>
                <a:ea typeface="ＭＳ Ｐゴシック" charset="0"/>
              </a:rPr>
              <a:t>  else 			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		ADD   </a:t>
            </a:r>
            <a:r>
              <a:rPr lang="en-US" sz="1700" dirty="0">
                <a:latin typeface="Courier New" charset="0"/>
                <a:ea typeface="ＭＳ Ｐゴシック" charset="0"/>
              </a:rPr>
              <a:t>r0,r1,r2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700" dirty="0">
                <a:latin typeface="Courier New" charset="0"/>
                <a:ea typeface="ＭＳ Ｐゴシック" charset="0"/>
              </a:rPr>
              <a:t>		 a = b–c;		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		B </a:t>
            </a:r>
            <a:r>
              <a:rPr lang="en-US" sz="1700" dirty="0" err="1">
                <a:latin typeface="Courier New" charset="0"/>
                <a:ea typeface="ＭＳ Ｐゴシック" charset="0"/>
              </a:rPr>
              <a:t>afterskip</a:t>
            </a:r>
            <a:r>
              <a:rPr lang="en-US" sz="1700" dirty="0">
                <a:latin typeface="Courier New" charset="0"/>
                <a:ea typeface="ＭＳ Ｐゴシック" charset="0"/>
              </a:rPr>
              <a:t>	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700" dirty="0">
                <a:latin typeface="Courier New" charset="0"/>
                <a:ea typeface="ＭＳ Ｐゴシック" charset="0"/>
              </a:rPr>
              <a:t> 	       		     </a:t>
            </a:r>
            <a:r>
              <a:rPr lang="en-US" sz="1700" dirty="0" smtClean="0">
                <a:latin typeface="Courier New" charset="0"/>
                <a:ea typeface="ＭＳ Ｐゴシック" charset="0"/>
              </a:rPr>
              <a:t>	skip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</a:rPr>
              <a:t>					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			</a:t>
            </a:r>
            <a:r>
              <a:rPr lang="en-US" sz="1600" dirty="0" smtClean="0">
                <a:latin typeface="Courier New" charset="0"/>
                <a:ea typeface="ＭＳ Ｐゴシック" charset="0"/>
              </a:rPr>
              <a:t>SUB   </a:t>
            </a:r>
            <a:r>
              <a:rPr lang="en-US" sz="1600" dirty="0">
                <a:latin typeface="Courier New" charset="0"/>
                <a:ea typeface="ＭＳ Ｐゴシック" charset="0"/>
              </a:rPr>
              <a:t>r0, r1, r2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</a:rPr>
              <a:t>				     </a:t>
            </a:r>
            <a:r>
              <a:rPr lang="en-US" sz="1600" dirty="0" smtClean="0">
                <a:latin typeface="Courier New" charset="0"/>
                <a:ea typeface="ＭＳ Ｐゴシック" charset="0"/>
              </a:rPr>
              <a:t>		</a:t>
            </a:r>
            <a:r>
              <a:rPr lang="en-US" sz="1600" dirty="0" err="1" smtClean="0">
                <a:latin typeface="Courier New" charset="0"/>
                <a:ea typeface="ＭＳ Ｐゴシック" charset="0"/>
              </a:rPr>
              <a:t>afterskip</a:t>
            </a:r>
            <a:r>
              <a:rPr lang="en-US" dirty="0">
                <a:latin typeface="Times New Roman" charset="0"/>
                <a:ea typeface="ＭＳ Ｐゴシック" charset="0"/>
              </a:rPr>
              <a:t>			          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47645" y="3197726"/>
            <a:ext cx="2317750" cy="10668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CMP   r3,#0</a:t>
            </a:r>
            <a:br>
              <a:rPr lang="en-US" dirty="0">
                <a:solidFill>
                  <a:srgbClr val="000022"/>
                </a:solidFill>
                <a:latin typeface="Courier New" charset="0"/>
              </a:rPr>
            </a:br>
            <a:r>
              <a:rPr lang="en-US" dirty="0">
                <a:solidFill>
                  <a:srgbClr val="000022"/>
                </a:solidFill>
                <a:latin typeface="Courier New" charset="0"/>
              </a:rPr>
              <a:t>ADDNE r0,r1,r2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22"/>
                </a:solidFill>
                <a:latin typeface="Courier New" charset="0"/>
              </a:rPr>
              <a:t>SUBEQ r0,r1,r2</a:t>
            </a:r>
          </a:p>
        </p:txBody>
      </p:sp>
    </p:spTree>
    <p:extLst>
      <p:ext uri="{BB962C8B-B14F-4D97-AF65-F5344CB8AC3E}">
        <p14:creationId xmlns:p14="http://schemas.microsoft.com/office/powerpoint/2010/main" val="32299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Preindex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Same as </a:t>
            </a:r>
            <a:r>
              <a:rPr lang="en-US" dirty="0" err="1">
                <a:ea typeface="ＭＳ Ｐゴシック" charset="0"/>
              </a:rPr>
              <a:t>preindex</a:t>
            </a:r>
            <a:r>
              <a:rPr lang="en-US" dirty="0">
                <a:ea typeface="ＭＳ Ｐゴシック" charset="0"/>
              </a:rPr>
              <a:t> with </a:t>
            </a:r>
            <a:r>
              <a:rPr lang="en-US" dirty="0" err="1">
                <a:ea typeface="ＭＳ Ｐゴシック" charset="0"/>
              </a:rPr>
              <a:t>writeback</a:t>
            </a:r>
            <a:r>
              <a:rPr lang="en-US" dirty="0">
                <a:ea typeface="ＭＳ Ｐゴシック" charset="0"/>
              </a:rPr>
              <a:t>, but does not update the base register</a:t>
            </a:r>
          </a:p>
          <a:p>
            <a:pPr lvl="1"/>
            <a:r>
              <a:rPr lang="en-US" dirty="0">
                <a:ea typeface="ＭＳ Ｐゴシック" charset="0"/>
              </a:rPr>
              <a:t>Example</a:t>
            </a:r>
            <a:r>
              <a:rPr lang="en-US" dirty="0">
                <a:latin typeface="Times New Roman" charset="0"/>
                <a:ea typeface="ＭＳ Ｐゴシック" charset="0"/>
              </a:rPr>
              <a:t>: </a:t>
            </a:r>
            <a:r>
              <a:rPr lang="en-US" dirty="0">
                <a:latin typeface="Courier New" charset="0"/>
                <a:ea typeface="ＭＳ Ｐゴシック" charset="0"/>
              </a:rPr>
              <a:t>LDR r0, [r1, #4</a:t>
            </a:r>
            <a:r>
              <a:rPr lang="en-US" dirty="0" smtClean="0">
                <a:latin typeface="Courier New" charset="0"/>
                <a:ea typeface="ＭＳ Ｐゴシック" charset="0"/>
              </a:rPr>
              <a:t>]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ea typeface="ＭＳ Ｐゴシック" charset="0"/>
                <a:cs typeface="ＭＳ Ｐゴシック" charset="0"/>
              </a:rPr>
              <a:t>Preindex</a:t>
            </a:r>
            <a:r>
              <a:rPr lang="en-US" dirty="0">
                <a:ea typeface="ＭＳ Ｐゴシック" charset="0"/>
                <a:cs typeface="ＭＳ Ｐゴシック" charset="0"/>
              </a:rPr>
              <a:t> with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writeback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Calculates address from a base register </a:t>
            </a:r>
            <a:r>
              <a:rPr lang="en-US" i="1" dirty="0">
                <a:ea typeface="ＭＳ Ｐゴシック" charset="0"/>
              </a:rPr>
              <a:t>plus</a:t>
            </a:r>
            <a:r>
              <a:rPr lang="en-US" dirty="0">
                <a:ea typeface="ＭＳ Ｐゴシック" charset="0"/>
              </a:rPr>
              <a:t> address offset</a:t>
            </a:r>
          </a:p>
          <a:p>
            <a:pPr lvl="1"/>
            <a:r>
              <a:rPr lang="en-US" dirty="0">
                <a:ea typeface="ＭＳ Ｐゴシック" charset="0"/>
              </a:rPr>
              <a:t>Updates the address in the base register with the new address</a:t>
            </a:r>
          </a:p>
          <a:p>
            <a:pPr lvl="1"/>
            <a:r>
              <a:rPr lang="en-US" dirty="0">
                <a:ea typeface="ＭＳ Ｐゴシック" charset="0"/>
              </a:rPr>
              <a:t>The </a:t>
            </a:r>
            <a:r>
              <a:rPr lang="en-US" i="1" dirty="0">
                <a:ea typeface="ＭＳ Ｐゴシック" charset="0"/>
              </a:rPr>
              <a:t>updated base register value </a:t>
            </a:r>
            <a:r>
              <a:rPr lang="en-US" dirty="0">
                <a:ea typeface="ＭＳ Ｐゴシック" charset="0"/>
              </a:rPr>
              <a:t>is the address used to access memory</a:t>
            </a:r>
          </a:p>
          <a:p>
            <a:pPr lvl="1"/>
            <a:r>
              <a:rPr lang="en-US" dirty="0">
                <a:ea typeface="ＭＳ Ｐゴシック" charset="0"/>
              </a:rPr>
              <a:t>Example</a:t>
            </a:r>
            <a:r>
              <a:rPr lang="en-US" dirty="0">
                <a:latin typeface="Times New Roman" charset="0"/>
                <a:ea typeface="ＭＳ Ｐゴシック" charset="0"/>
              </a:rPr>
              <a:t>: </a:t>
            </a:r>
            <a:r>
              <a:rPr lang="en-US" dirty="0">
                <a:latin typeface="Courier New" charset="0"/>
                <a:ea typeface="ＭＳ Ｐゴシック" charset="0"/>
              </a:rPr>
              <a:t>LDR r0, [r1, #4]</a:t>
            </a:r>
            <a:r>
              <a:rPr lang="en-US" dirty="0" smtClean="0">
                <a:latin typeface="Courier New" charset="0"/>
                <a:ea typeface="ＭＳ Ｐゴシック" charset="0"/>
              </a:rPr>
              <a:t>!</a:t>
            </a:r>
          </a:p>
          <a:p>
            <a:pPr lvl="1"/>
            <a:endParaRPr lang="en-US" dirty="0">
              <a:latin typeface="Courier New" charset="0"/>
              <a:ea typeface="ＭＳ Ｐゴシック" charset="0"/>
            </a:endParaRPr>
          </a:p>
          <a:p>
            <a:r>
              <a:rPr lang="en-US" dirty="0" err="1">
                <a:ea typeface="ＭＳ Ｐゴシック" charset="0"/>
                <a:cs typeface="ＭＳ Ｐゴシック" charset="0"/>
              </a:rPr>
              <a:t>Postindex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Only updates the base register </a:t>
            </a:r>
            <a:r>
              <a:rPr lang="en-US" i="1" dirty="0">
                <a:ea typeface="ＭＳ Ｐゴシック" charset="0"/>
              </a:rPr>
              <a:t>after</a:t>
            </a:r>
            <a:r>
              <a:rPr lang="en-US" dirty="0">
                <a:ea typeface="ＭＳ Ｐゴシック" charset="0"/>
              </a:rPr>
              <a:t> the address is used</a:t>
            </a:r>
          </a:p>
          <a:p>
            <a:pPr lvl="1"/>
            <a:r>
              <a:rPr lang="en-US" dirty="0">
                <a:ea typeface="ＭＳ Ｐゴシック" charset="0"/>
              </a:rPr>
              <a:t>Example: </a:t>
            </a:r>
            <a:r>
              <a:rPr lang="en-US" dirty="0">
                <a:latin typeface="Courier New" charset="0"/>
                <a:ea typeface="ＭＳ Ｐゴシック" charset="0"/>
              </a:rPr>
              <a:t>LDR r0, [r1],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Arial"/>
              </a:rPr>
              <a:t>Multiple-Register Transfer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Load-store-multiple instructions can transfer multiple registers between memory and the processor in a single instruction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Advantages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More efficient than single-register transfers for moving blocks of data around memory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More efficient for saving and restoring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context</a:t>
            </a:r>
            <a:r>
              <a:rPr lang="en-US" dirty="0">
                <a:latin typeface="Times New Roman" charset="0"/>
                <a:ea typeface="ＭＳ Ｐゴシック" charset="0"/>
              </a:rPr>
              <a:t> and </a:t>
            </a:r>
            <a:r>
              <a:rPr lang="en-US" b="1" dirty="0">
                <a:latin typeface="Times New Roman" charset="0"/>
                <a:ea typeface="ＭＳ Ｐゴシック" charset="0"/>
              </a:rPr>
              <a:t>stacks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Disadvantages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ARM does not interrupt instructions when executing </a:t>
            </a:r>
            <a:r>
              <a:rPr lang="en-US" dirty="0">
                <a:latin typeface="Wingdings 3" charset="0"/>
                <a:ea typeface="ＭＳ Ｐゴシック" charset="0"/>
              </a:rPr>
              <a:t>a</a:t>
            </a:r>
            <a:r>
              <a:rPr lang="en-US" dirty="0">
                <a:latin typeface="Times New Roman" charset="0"/>
                <a:ea typeface="ＭＳ Ｐゴシック" charset="0"/>
              </a:rPr>
              <a:t> load-store multiple instructions can increase interrupt latency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Compilers can limit interrupt latency by providing a switch to control the max number of registers that can be transferred on a load-store-multiple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3"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</a:rPr>
              <a:t>LDM</a:t>
            </a:r>
            <a:r>
              <a:rPr lang="en-US" sz="2400" dirty="0">
                <a:latin typeface="Times New Roman" charset="0"/>
                <a:ea typeface="ＭＳ Ｐゴシック" charset="0"/>
              </a:rPr>
              <a:t>&lt;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cond</a:t>
            </a:r>
            <a:r>
              <a:rPr lang="en-US" sz="2400" dirty="0">
                <a:latin typeface="Times New Roman" charset="0"/>
                <a:ea typeface="ＭＳ Ｐゴシック" charset="0"/>
              </a:rPr>
              <a:t>&gt;&lt;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addrMode</a:t>
            </a:r>
            <a:r>
              <a:rPr lang="en-US" sz="2400" dirty="0">
                <a:latin typeface="Times New Roman" charset="0"/>
                <a:ea typeface="ＭＳ Ｐゴシック" charset="0"/>
              </a:rPr>
              <a:t>&gt; </a:t>
            </a:r>
            <a:r>
              <a:rPr lang="en-US" sz="2400" dirty="0" err="1">
                <a:latin typeface="Courier New" charset="0"/>
                <a:ea typeface="ＭＳ Ｐゴシック" charset="0"/>
              </a:rPr>
              <a:t>Rn</a:t>
            </a:r>
            <a:r>
              <a:rPr lang="en-US" sz="2400" dirty="0">
                <a:latin typeface="Times New Roman" charset="0"/>
                <a:ea typeface="ＭＳ Ｐゴシック" charset="0"/>
              </a:rPr>
              <a:t>{</a:t>
            </a:r>
            <a:r>
              <a:rPr lang="en-US" sz="2400" dirty="0">
                <a:latin typeface="Courier New" charset="0"/>
                <a:ea typeface="ＭＳ Ｐゴシック" charset="0"/>
              </a:rPr>
              <a:t>!</a:t>
            </a:r>
            <a:r>
              <a:rPr lang="en-US" sz="2400" dirty="0">
                <a:latin typeface="Times New Roman" charset="0"/>
                <a:ea typeface="ＭＳ Ｐゴシック" charset="0"/>
              </a:rPr>
              <a:t>}, &lt;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registerList</a:t>
            </a:r>
            <a:r>
              <a:rPr lang="en-US" sz="2400" dirty="0">
                <a:latin typeface="Times New Roman" charset="0"/>
                <a:ea typeface="ＭＳ Ｐゴシック" charset="0"/>
              </a:rPr>
              <a:t>&gt;{</a:t>
            </a:r>
            <a:r>
              <a:rPr lang="en-US" sz="2400" dirty="0">
                <a:latin typeface="Courier New" charset="0"/>
                <a:ea typeface="ＭＳ Ｐゴシック" charset="0"/>
              </a:rPr>
              <a:t>^</a:t>
            </a:r>
            <a:r>
              <a:rPr lang="en-US" sz="2400" dirty="0">
                <a:latin typeface="Times New Roman" charset="0"/>
                <a:ea typeface="ＭＳ Ｐゴシック" charset="0"/>
              </a:rPr>
              <a:t>}</a:t>
            </a:r>
          </a:p>
          <a:p>
            <a:pPr lvl="3"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</a:rPr>
              <a:t>STM</a:t>
            </a:r>
            <a:r>
              <a:rPr lang="en-US" sz="2400" dirty="0">
                <a:latin typeface="Times New Roman" charset="0"/>
                <a:ea typeface="ＭＳ Ｐゴシック" charset="0"/>
              </a:rPr>
              <a:t>&lt;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cond</a:t>
            </a:r>
            <a:r>
              <a:rPr lang="en-US" sz="2400" dirty="0">
                <a:latin typeface="Times New Roman" charset="0"/>
                <a:ea typeface="ＭＳ Ｐゴシック" charset="0"/>
              </a:rPr>
              <a:t>&gt;&lt;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addrMode</a:t>
            </a:r>
            <a:r>
              <a:rPr lang="en-US" sz="2400" dirty="0">
                <a:latin typeface="Times New Roman" charset="0"/>
                <a:ea typeface="ＭＳ Ｐゴシック" charset="0"/>
              </a:rPr>
              <a:t>&gt; </a:t>
            </a:r>
            <a:r>
              <a:rPr lang="en-US" sz="2400" dirty="0" err="1">
                <a:latin typeface="Courier New" charset="0"/>
                <a:ea typeface="ＭＳ Ｐゴシック" charset="0"/>
              </a:rPr>
              <a:t>Rn</a:t>
            </a:r>
            <a:r>
              <a:rPr lang="en-US" sz="2400" dirty="0">
                <a:latin typeface="Times New Roman" charset="0"/>
                <a:ea typeface="ＭＳ Ｐゴシック" charset="0"/>
              </a:rPr>
              <a:t>{</a:t>
            </a:r>
            <a:r>
              <a:rPr lang="en-US" sz="2400" dirty="0">
                <a:latin typeface="Courier New" charset="0"/>
                <a:ea typeface="ＭＳ Ｐゴシック" charset="0"/>
              </a:rPr>
              <a:t>!</a:t>
            </a:r>
            <a:r>
              <a:rPr lang="en-US" sz="2400" dirty="0">
                <a:latin typeface="Times New Roman" charset="0"/>
                <a:ea typeface="ＭＳ Ｐゴシック" charset="0"/>
              </a:rPr>
              <a:t>}, &lt;</a:t>
            </a:r>
            <a:r>
              <a:rPr lang="en-US" sz="2400" dirty="0" err="1">
                <a:latin typeface="Times New Roman" charset="0"/>
                <a:ea typeface="ＭＳ Ｐゴシック" charset="0"/>
              </a:rPr>
              <a:t>registerList</a:t>
            </a:r>
            <a:r>
              <a:rPr lang="en-US" sz="2400" dirty="0">
                <a:latin typeface="Times New Roman" charset="0"/>
                <a:ea typeface="ＭＳ Ｐゴシック" charset="0"/>
              </a:rPr>
              <a:t>&gt;{</a:t>
            </a:r>
            <a:r>
              <a:rPr lang="en-US" sz="2400" dirty="0">
                <a:latin typeface="Courier New" charset="0"/>
                <a:ea typeface="ＭＳ Ｐゴシック" charset="0"/>
              </a:rPr>
              <a:t>^</a:t>
            </a:r>
            <a:r>
              <a:rPr lang="en-US" sz="2400" dirty="0">
                <a:latin typeface="Times New Roman" charset="0"/>
                <a:ea typeface="ＭＳ Ｐゴシック" charset="0"/>
              </a:rPr>
              <a:t>}</a:t>
            </a:r>
          </a:p>
          <a:p>
            <a:endParaRPr lang="en-US" sz="34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1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4: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Mapped I/O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How is it used?</a:t>
            </a:r>
          </a:p>
          <a:p>
            <a:endParaRPr lang="en-US" dirty="0"/>
          </a:p>
          <a:p>
            <a:r>
              <a:rPr lang="en-US" dirty="0" smtClean="0"/>
              <a:t>Volatile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When should it be used?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Thoughts on </a:t>
            </a:r>
            <a:r>
              <a:rPr lang="en-US" dirty="0">
                <a:latin typeface="Arial" charset="0"/>
                <a:cs typeface="Arial" charset="0"/>
              </a:rPr>
              <a:t>volatile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What does the keyword volatile accomplish?</a:t>
            </a:r>
          </a:p>
          <a:p>
            <a:pPr lvl="1"/>
            <a:r>
              <a:rPr lang="en-US" dirty="0">
                <a:cs typeface="Arial"/>
              </a:rPr>
              <a:t>Tells the compiler not to perform certain optimizations</a:t>
            </a:r>
          </a:p>
          <a:p>
            <a:pPr lvl="1"/>
            <a:r>
              <a:rPr lang="en-US" dirty="0">
                <a:cs typeface="Arial"/>
              </a:rPr>
              <a:t>Tells the compiler not to use the cached version of the variable</a:t>
            </a:r>
          </a:p>
          <a:p>
            <a:pPr lvl="1"/>
            <a:r>
              <a:rPr lang="en-US" dirty="0">
                <a:cs typeface="Arial"/>
              </a:rPr>
              <a:t>Indicates that that variable can change </a:t>
            </a:r>
            <a:r>
              <a:rPr lang="en-US" dirty="0" smtClean="0">
                <a:cs typeface="Arial"/>
              </a:rPr>
              <a:t>asynchronously</a:t>
            </a:r>
          </a:p>
          <a:p>
            <a:pPr lvl="1"/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Some compilers allow you to declare everything as volatile</a:t>
            </a:r>
          </a:p>
          <a:p>
            <a:pPr lvl="1"/>
            <a:r>
              <a:rPr lang="en-US" dirty="0">
                <a:cs typeface="Arial"/>
              </a:rPr>
              <a:t>Don’t! It’s a substitute for good thinking</a:t>
            </a:r>
          </a:p>
          <a:p>
            <a:pPr lvl="1"/>
            <a:r>
              <a:rPr lang="en-US" dirty="0">
                <a:cs typeface="Arial"/>
              </a:rPr>
              <a:t>Can lead to less efficient </a:t>
            </a:r>
            <a:r>
              <a:rPr lang="en-US" dirty="0" smtClean="0">
                <a:cs typeface="Arial"/>
              </a:rPr>
              <a:t>code</a:t>
            </a:r>
          </a:p>
          <a:p>
            <a:pPr lvl="1"/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Don</a:t>
            </a:r>
            <a:r>
              <a:rPr lang="fr-FR" dirty="0">
                <a:cs typeface="Arial"/>
              </a:rPr>
              <a:t>’</a:t>
            </a:r>
            <a:r>
              <a:rPr lang="en-US" altLang="ja-JP" dirty="0">
                <a:cs typeface="Arial"/>
              </a:rPr>
              <a:t>t blame the optimizer and don</a:t>
            </a:r>
            <a:r>
              <a:rPr lang="en-US" dirty="0">
                <a:cs typeface="Arial"/>
              </a:rPr>
              <a:t>’</a:t>
            </a:r>
            <a:r>
              <a:rPr lang="en-US" altLang="ja-JP" dirty="0">
                <a:cs typeface="Arial"/>
              </a:rPr>
              <a:t>t turn it </a:t>
            </a:r>
            <a:r>
              <a:rPr lang="en-US" altLang="ja-JP" dirty="0" smtClean="0">
                <a:cs typeface="Arial"/>
              </a:rPr>
              <a:t>off</a:t>
            </a:r>
          </a:p>
          <a:p>
            <a:endParaRPr lang="en-US" altLang="ja-JP" dirty="0">
              <a:cs typeface="Arial"/>
            </a:endParaRPr>
          </a:p>
          <a:p>
            <a:r>
              <a:rPr lang="en-US" dirty="0">
                <a:cs typeface="Arial"/>
              </a:rPr>
              <a:t>If you are given a piece of code whose behavior is unpredictable</a:t>
            </a:r>
          </a:p>
          <a:p>
            <a:pPr lvl="1"/>
            <a:r>
              <a:rPr lang="en-US" dirty="0">
                <a:cs typeface="Arial"/>
              </a:rPr>
              <a:t>Look for declarations of volatile variables</a:t>
            </a:r>
          </a:p>
          <a:p>
            <a:pPr lvl="1"/>
            <a:r>
              <a:rPr lang="en-US" dirty="0">
                <a:cs typeface="Arial"/>
              </a:rPr>
              <a:t>Look for where you should declare a variable as volatile</a:t>
            </a:r>
          </a:p>
        </p:txBody>
      </p:sp>
    </p:spTree>
    <p:extLst>
      <p:ext uri="{BB962C8B-B14F-4D97-AF65-F5344CB8AC3E}">
        <p14:creationId xmlns:p14="http://schemas.microsoft.com/office/powerpoint/2010/main" val="354612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5: Serial Buses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Why choose one over the other?</a:t>
            </a:r>
          </a:p>
          <a:p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 err="1" smtClean="0"/>
              <a:t>vs</a:t>
            </a:r>
            <a:r>
              <a:rPr lang="en-US" dirty="0" smtClean="0"/>
              <a:t> Synchronous Communication</a:t>
            </a:r>
          </a:p>
          <a:p>
            <a:endParaRPr lang="en-US" dirty="0"/>
          </a:p>
          <a:p>
            <a:r>
              <a:rPr lang="en-US" dirty="0" smtClean="0"/>
              <a:t>Know your buses!</a:t>
            </a:r>
          </a:p>
          <a:p>
            <a:pPr lvl="1"/>
            <a:r>
              <a:rPr lang="en-US" dirty="0" smtClean="0"/>
              <a:t>UART, SPI, I2C</a:t>
            </a:r>
          </a:p>
          <a:p>
            <a:pPr lvl="1"/>
            <a:r>
              <a:rPr lang="en-US" dirty="0" smtClean="0"/>
              <a:t>What are the trade-offs?</a:t>
            </a:r>
          </a:p>
          <a:p>
            <a:pPr lvl="1"/>
            <a:endParaRPr lang="en-US" dirty="0"/>
          </a:p>
          <a:p>
            <a:r>
              <a:rPr lang="en-US" dirty="0" smtClean="0"/>
              <a:t>Serial Bus Concepts</a:t>
            </a:r>
          </a:p>
          <a:p>
            <a:pPr lvl="1"/>
            <a:r>
              <a:rPr lang="en-US" dirty="0" smtClean="0"/>
              <a:t>Framing (start/stop bits)</a:t>
            </a:r>
          </a:p>
          <a:p>
            <a:pPr lvl="1"/>
            <a:r>
              <a:rPr lang="en-US" dirty="0" err="1" smtClean="0"/>
              <a:t>Baudrate</a:t>
            </a:r>
            <a:endParaRPr lang="en-US" dirty="0" smtClean="0"/>
          </a:p>
          <a:p>
            <a:pPr lvl="1"/>
            <a:r>
              <a:rPr lang="en-US" dirty="0" smtClean="0"/>
              <a:t>Error checking (parity)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vs.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306675" y="6390488"/>
            <a:ext cx="2133600" cy="365125"/>
          </a:xfrm>
        </p:spPr>
        <p:txBody>
          <a:bodyPr/>
          <a:lstStyle/>
          <a:p>
            <a:fld id="{2674F618-CACE-4FD6-AC09-05B693CE557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0876" y="1573853"/>
            <a:ext cx="1339067" cy="1256321"/>
          </a:xfrm>
          <a:prstGeom prst="rect">
            <a:avLst/>
          </a:prstGeom>
          <a:noFill/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MCU 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3711" y="1560586"/>
            <a:ext cx="1339067" cy="1255784"/>
          </a:xfrm>
          <a:prstGeom prst="rect">
            <a:avLst/>
          </a:prstGeom>
          <a:noFill/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MCU 2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89943" y="2070860"/>
            <a:ext cx="1726153" cy="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7550" y="2388390"/>
            <a:ext cx="17256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38973" y="1753866"/>
            <a:ext cx="122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TX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53323" y="2071938"/>
            <a:ext cx="122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RX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037618" y="3355329"/>
            <a:ext cx="1339067" cy="2663971"/>
          </a:xfrm>
          <a:prstGeom prst="rect">
            <a:avLst/>
          </a:prstGeom>
          <a:noFill/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MCU 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30453" y="3342063"/>
            <a:ext cx="1339067" cy="2663432"/>
          </a:xfrm>
          <a:prstGeom prst="rect">
            <a:avLst/>
          </a:prstGeom>
          <a:noFill/>
          <a:ln w="1905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MCU 2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404292" y="3700463"/>
            <a:ext cx="17256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0065" y="3384011"/>
            <a:ext cx="122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signal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363423" y="4267039"/>
            <a:ext cx="172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363970" y="4474662"/>
            <a:ext cx="172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78320" y="4709898"/>
            <a:ext cx="172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78865" y="4931328"/>
            <a:ext cx="172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77774" y="5151144"/>
            <a:ext cx="172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78321" y="5358767"/>
            <a:ext cx="172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92671" y="5580197"/>
            <a:ext cx="172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93216" y="5801627"/>
            <a:ext cx="172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67675" y="3922444"/>
            <a:ext cx="122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Data[0:7]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966342" y="1849969"/>
            <a:ext cx="164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Serial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97865" y="4252703"/>
            <a:ext cx="1642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Parallel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5778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Lab 2 checkpoint Today</a:t>
            </a:r>
          </a:p>
          <a:p>
            <a:pPr lvl="1"/>
            <a:r>
              <a:rPr lang="en-US" sz="1400" dirty="0" smtClean="0"/>
              <a:t>Lab 2 due </a:t>
            </a:r>
            <a:r>
              <a:rPr lang="en-US" sz="1400" dirty="0" smtClean="0"/>
              <a:t>next Monday (Oct. 17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pPr lvl="1"/>
            <a:endParaRPr lang="en-US" sz="1400" baseline="30000" dirty="0" smtClean="0"/>
          </a:p>
          <a:p>
            <a:r>
              <a:rPr lang="en-US" sz="1600" dirty="0" smtClean="0"/>
              <a:t>Mid-Term Exam on Wednesday</a:t>
            </a:r>
          </a:p>
          <a:p>
            <a:pPr lvl="1"/>
            <a:r>
              <a:rPr lang="en-US" sz="1400" dirty="0" smtClean="0"/>
              <a:t>Open book / note</a:t>
            </a:r>
          </a:p>
          <a:p>
            <a:pPr lvl="1"/>
            <a:r>
              <a:rPr lang="en-US" sz="1400" dirty="0" smtClean="0"/>
              <a:t>Will cover everything from lecture up to this point</a:t>
            </a:r>
          </a:p>
          <a:p>
            <a:pPr lvl="1"/>
            <a:r>
              <a:rPr lang="en-US" sz="1400" dirty="0" smtClean="0"/>
              <a:t>We will hit some highlights today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vs.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communications 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equires common clock (SPI)</a:t>
            </a:r>
          </a:p>
          <a:p>
            <a:pPr lvl="1"/>
            <a:r>
              <a:rPr lang="en-US" dirty="0" smtClean="0"/>
              <a:t>Whoever </a:t>
            </a:r>
            <a:r>
              <a:rPr lang="en-US" dirty="0"/>
              <a:t>controls the clock controls communication </a:t>
            </a:r>
            <a:r>
              <a:rPr lang="en-US" dirty="0" smtClean="0"/>
              <a:t>speed</a:t>
            </a:r>
          </a:p>
          <a:p>
            <a:pPr lvl="1"/>
            <a:endParaRPr lang="en-US" dirty="0"/>
          </a:p>
          <a:p>
            <a:r>
              <a:rPr lang="en-US" dirty="0" smtClean="0"/>
              <a:t>Asynchronous communications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no </a:t>
            </a:r>
            <a:r>
              <a:rPr lang="en-US" dirty="0" smtClean="0"/>
              <a:t>clock (UART)</a:t>
            </a:r>
            <a:endParaRPr lang="en-US" dirty="0"/>
          </a:p>
          <a:p>
            <a:pPr lvl="1"/>
            <a:r>
              <a:rPr lang="en-US" dirty="0" smtClean="0"/>
              <a:t>Speed </a:t>
            </a:r>
            <a:r>
              <a:rPr lang="en-US" dirty="0"/>
              <a:t>must be agreed upon beforehand </a:t>
            </a:r>
            <a:r>
              <a:rPr lang="en-US" dirty="0" smtClean="0"/>
              <a:t>(the baud-rate configuration accomplishes that)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6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UART</a:t>
            </a:r>
          </a:p>
        </p:txBody>
      </p:sp>
      <p:pic>
        <p:nvPicPr>
          <p:cNvPr id="10035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4449" t="34588" r="31359" b="26995"/>
          <a:stretch>
            <a:fillRect/>
          </a:stretch>
        </p:blipFill>
        <p:spPr>
          <a:xfrm>
            <a:off x="858662" y="1305290"/>
            <a:ext cx="7174766" cy="4677821"/>
          </a:xfrm>
        </p:spPr>
      </p:pic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52400" y="6248400"/>
            <a:ext cx="21145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i="1"/>
              <a:t>Source: Dallas Semiconductors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i="1"/>
              <a:t>            Application note 83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98933" y="1172856"/>
            <a:ext cx="696155" cy="365125"/>
          </a:xfrm>
          <a:prstGeom prst="rect">
            <a:avLst/>
          </a:prstGeom>
        </p:spPr>
        <p:txBody>
          <a:bodyPr/>
          <a:lstStyle/>
          <a:p>
            <a:fld id="{57AF16DE-A0D5-4438-950F-5B1E159C2C2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95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59" y="1069043"/>
            <a:ext cx="5850556" cy="49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First byte of transfer contains the slave address and the data direction</a:t>
            </a:r>
          </a:p>
          <a:p>
            <a:pPr lvl="1"/>
            <a:r>
              <a:rPr lang="en-US" sz="1600" dirty="0"/>
              <a:t>Address is 7 bits long, followed by the direction bit</a:t>
            </a:r>
          </a:p>
          <a:p>
            <a:pPr lvl="1"/>
            <a:r>
              <a:rPr lang="en-US" sz="1600" dirty="0"/>
              <a:t>Like all data bytes, address is transferred with the most significant bit first </a:t>
            </a:r>
          </a:p>
          <a:p>
            <a:r>
              <a:rPr lang="en-US" sz="1800" dirty="0"/>
              <a:t>7-bit address space allows for 128 unique I2C device addresses</a:t>
            </a:r>
          </a:p>
          <a:p>
            <a:pPr lvl="1"/>
            <a:r>
              <a:rPr lang="en-US" sz="1600" dirty="0"/>
              <a:t>16 addresses are reserved for special purposes</a:t>
            </a:r>
          </a:p>
          <a:p>
            <a:pPr lvl="1"/>
            <a:r>
              <a:rPr lang="en-US" sz="1600" dirty="0"/>
              <a:t>Leaves only 112 addresses with this 7-bit address scheme</a:t>
            </a:r>
          </a:p>
          <a:p>
            <a:r>
              <a:rPr lang="en-US" sz="1800" dirty="0"/>
              <a:t>New 10-bit address scheme has been introduced </a:t>
            </a:r>
          </a:p>
          <a:p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General call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broadcast – to address every device on the bus</a:t>
            </a:r>
          </a:p>
          <a:p>
            <a:r>
              <a:rPr lang="en-US" sz="1800" dirty="0"/>
              <a:t>What is the maximum number of devices in I2C limited by?</a:t>
            </a:r>
          </a:p>
          <a:p>
            <a:pPr lvl="1"/>
            <a:endParaRPr lang="en-US" sz="1600" dirty="0"/>
          </a:p>
        </p:txBody>
      </p:sp>
      <p:pic>
        <p:nvPicPr>
          <p:cNvPr id="1360903" name="Picture 7" descr="I2C Communication Proto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85" y="4244315"/>
            <a:ext cx="7381875" cy="12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0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6: Timers and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timer?</a:t>
            </a:r>
          </a:p>
          <a:p>
            <a:endParaRPr lang="en-US" dirty="0"/>
          </a:p>
          <a:p>
            <a:r>
              <a:rPr lang="en-US" dirty="0" smtClean="0"/>
              <a:t>Polling vs. Interrupt Driven</a:t>
            </a:r>
          </a:p>
          <a:p>
            <a:pPr lvl="1"/>
            <a:r>
              <a:rPr lang="en-US" dirty="0" smtClean="0"/>
              <a:t>What is the difference?</a:t>
            </a:r>
          </a:p>
          <a:p>
            <a:pPr lvl="1"/>
            <a:r>
              <a:rPr lang="en-US" dirty="0" smtClean="0"/>
              <a:t>When using Polling?</a:t>
            </a:r>
          </a:p>
          <a:p>
            <a:pPr lvl="1"/>
            <a:r>
              <a:rPr lang="en-US" dirty="0" smtClean="0"/>
              <a:t>When use Interrupts?</a:t>
            </a:r>
          </a:p>
          <a:p>
            <a:pPr lvl="1"/>
            <a:endParaRPr lang="en-US" dirty="0"/>
          </a:p>
          <a:p>
            <a:r>
              <a:rPr lang="en-US" dirty="0" smtClean="0"/>
              <a:t>Implications around Interrupts</a:t>
            </a:r>
          </a:p>
          <a:p>
            <a:pPr lvl="1"/>
            <a:r>
              <a:rPr lang="en-US" dirty="0" smtClean="0"/>
              <a:t>FIQ vs. IRQ</a:t>
            </a:r>
          </a:p>
          <a:p>
            <a:pPr lvl="1"/>
            <a:r>
              <a:rPr lang="en-US" dirty="0" smtClean="0"/>
              <a:t>Nest vs. non-nested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86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Line 2"/>
          <p:cNvSpPr>
            <a:spLocks noChangeShapeType="1"/>
          </p:cNvSpPr>
          <p:nvPr/>
        </p:nvSpPr>
        <p:spPr bwMode="auto">
          <a:xfrm>
            <a:off x="7086600" y="46482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What is a Timer?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A device that uses a </a:t>
            </a:r>
            <a:r>
              <a:rPr lang="en-US" dirty="0" err="1">
                <a:cs typeface="Arial" charset="0"/>
              </a:rPr>
              <a:t>high­speed</a:t>
            </a:r>
            <a:r>
              <a:rPr lang="en-US" dirty="0">
                <a:cs typeface="Arial" charset="0"/>
              </a:rPr>
              <a:t> clock input to provide a series of time or count-related events </a:t>
            </a:r>
          </a:p>
          <a:p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990600" y="3962400"/>
            <a:ext cx="2260600" cy="5651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÷</a:t>
            </a:r>
          </a:p>
        </p:txBody>
      </p:sp>
      <p:grpSp>
        <p:nvGrpSpPr>
          <p:cNvPr id="30725" name="Group 6"/>
          <p:cNvGrpSpPr>
            <a:grpSpLocks/>
          </p:cNvGrpSpPr>
          <p:nvPr/>
        </p:nvGrpSpPr>
        <p:grpSpPr bwMode="auto">
          <a:xfrm>
            <a:off x="3505200" y="3810000"/>
            <a:ext cx="2141538" cy="381000"/>
            <a:chOff x="2592" y="2112"/>
            <a:chExt cx="1349" cy="240"/>
          </a:xfrm>
        </p:grpSpPr>
        <p:sp>
          <p:nvSpPr>
            <p:cNvPr id="30776" name="Line 7"/>
            <p:cNvSpPr>
              <a:spLocks noChangeShapeType="1"/>
            </p:cNvSpPr>
            <p:nvPr/>
          </p:nvSpPr>
          <p:spPr bwMode="auto">
            <a:xfrm>
              <a:off x="2592" y="235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Line 8"/>
            <p:cNvSpPr>
              <a:spLocks noChangeShapeType="1"/>
            </p:cNvSpPr>
            <p:nvPr/>
          </p:nvSpPr>
          <p:spPr bwMode="auto">
            <a:xfrm flipV="1">
              <a:off x="2715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8" name="Line 9"/>
            <p:cNvSpPr>
              <a:spLocks noChangeShapeType="1"/>
            </p:cNvSpPr>
            <p:nvPr/>
          </p:nvSpPr>
          <p:spPr bwMode="auto">
            <a:xfrm>
              <a:off x="2715" y="2112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9" name="Line 10"/>
            <p:cNvSpPr>
              <a:spLocks noChangeShapeType="1"/>
            </p:cNvSpPr>
            <p:nvPr/>
          </p:nvSpPr>
          <p:spPr bwMode="auto">
            <a:xfrm flipV="1">
              <a:off x="2837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0" name="Line 11"/>
            <p:cNvSpPr>
              <a:spLocks noChangeShapeType="1"/>
            </p:cNvSpPr>
            <p:nvPr/>
          </p:nvSpPr>
          <p:spPr bwMode="auto">
            <a:xfrm>
              <a:off x="2837" y="235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Line 12"/>
            <p:cNvSpPr>
              <a:spLocks noChangeShapeType="1"/>
            </p:cNvSpPr>
            <p:nvPr/>
          </p:nvSpPr>
          <p:spPr bwMode="auto">
            <a:xfrm flipV="1">
              <a:off x="2960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2" name="Line 13"/>
            <p:cNvSpPr>
              <a:spLocks noChangeShapeType="1"/>
            </p:cNvSpPr>
            <p:nvPr/>
          </p:nvSpPr>
          <p:spPr bwMode="auto">
            <a:xfrm>
              <a:off x="2960" y="211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3" name="Line 14"/>
            <p:cNvSpPr>
              <a:spLocks noChangeShapeType="1"/>
            </p:cNvSpPr>
            <p:nvPr/>
          </p:nvSpPr>
          <p:spPr bwMode="auto">
            <a:xfrm flipV="1">
              <a:off x="3083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4" name="Line 15"/>
            <p:cNvSpPr>
              <a:spLocks noChangeShapeType="1"/>
            </p:cNvSpPr>
            <p:nvPr/>
          </p:nvSpPr>
          <p:spPr bwMode="auto">
            <a:xfrm>
              <a:off x="3083" y="2352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5" name="Line 16"/>
            <p:cNvSpPr>
              <a:spLocks noChangeShapeType="1"/>
            </p:cNvSpPr>
            <p:nvPr/>
          </p:nvSpPr>
          <p:spPr bwMode="auto">
            <a:xfrm flipV="1">
              <a:off x="3205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6" name="Line 17"/>
            <p:cNvSpPr>
              <a:spLocks noChangeShapeType="1"/>
            </p:cNvSpPr>
            <p:nvPr/>
          </p:nvSpPr>
          <p:spPr bwMode="auto">
            <a:xfrm>
              <a:off x="3205" y="211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7" name="Line 18"/>
            <p:cNvSpPr>
              <a:spLocks noChangeShapeType="1"/>
            </p:cNvSpPr>
            <p:nvPr/>
          </p:nvSpPr>
          <p:spPr bwMode="auto">
            <a:xfrm flipV="1">
              <a:off x="3328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Line 19"/>
            <p:cNvSpPr>
              <a:spLocks noChangeShapeType="1"/>
            </p:cNvSpPr>
            <p:nvPr/>
          </p:nvSpPr>
          <p:spPr bwMode="auto">
            <a:xfrm>
              <a:off x="3328" y="235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9" name="Line 20"/>
            <p:cNvSpPr>
              <a:spLocks noChangeShapeType="1"/>
            </p:cNvSpPr>
            <p:nvPr/>
          </p:nvSpPr>
          <p:spPr bwMode="auto">
            <a:xfrm flipV="1">
              <a:off x="3451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0" name="Line 21"/>
            <p:cNvSpPr>
              <a:spLocks noChangeShapeType="1"/>
            </p:cNvSpPr>
            <p:nvPr/>
          </p:nvSpPr>
          <p:spPr bwMode="auto">
            <a:xfrm>
              <a:off x="3451" y="2112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1" name="Line 22"/>
            <p:cNvSpPr>
              <a:spLocks noChangeShapeType="1"/>
            </p:cNvSpPr>
            <p:nvPr/>
          </p:nvSpPr>
          <p:spPr bwMode="auto">
            <a:xfrm flipV="1">
              <a:off x="3573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2" name="Line 23"/>
            <p:cNvSpPr>
              <a:spLocks noChangeShapeType="1"/>
            </p:cNvSpPr>
            <p:nvPr/>
          </p:nvSpPr>
          <p:spPr bwMode="auto">
            <a:xfrm>
              <a:off x="3573" y="235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3" name="Line 24"/>
            <p:cNvSpPr>
              <a:spLocks noChangeShapeType="1"/>
            </p:cNvSpPr>
            <p:nvPr/>
          </p:nvSpPr>
          <p:spPr bwMode="auto">
            <a:xfrm flipV="1">
              <a:off x="3696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4" name="Line 25"/>
            <p:cNvSpPr>
              <a:spLocks noChangeShapeType="1"/>
            </p:cNvSpPr>
            <p:nvPr/>
          </p:nvSpPr>
          <p:spPr bwMode="auto">
            <a:xfrm>
              <a:off x="3696" y="2112"/>
              <a:ext cx="1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5" name="Line 26"/>
            <p:cNvSpPr>
              <a:spLocks noChangeShapeType="1"/>
            </p:cNvSpPr>
            <p:nvPr/>
          </p:nvSpPr>
          <p:spPr bwMode="auto">
            <a:xfrm flipV="1">
              <a:off x="3819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6" name="Line 27"/>
            <p:cNvSpPr>
              <a:spLocks noChangeShapeType="1"/>
            </p:cNvSpPr>
            <p:nvPr/>
          </p:nvSpPr>
          <p:spPr bwMode="auto">
            <a:xfrm>
              <a:off x="3819" y="2352"/>
              <a:ext cx="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28"/>
          <p:cNvGrpSpPr>
            <a:grpSpLocks/>
          </p:cNvGrpSpPr>
          <p:nvPr/>
        </p:nvGrpSpPr>
        <p:grpSpPr bwMode="auto">
          <a:xfrm>
            <a:off x="762000" y="3276600"/>
            <a:ext cx="2438400" cy="381000"/>
            <a:chOff x="2016" y="3312"/>
            <a:chExt cx="1728" cy="480"/>
          </a:xfrm>
        </p:grpSpPr>
        <p:sp>
          <p:nvSpPr>
            <p:cNvPr id="30740" name="Line 29"/>
            <p:cNvSpPr>
              <a:spLocks noChangeShapeType="1"/>
            </p:cNvSpPr>
            <p:nvPr/>
          </p:nvSpPr>
          <p:spPr bwMode="auto">
            <a:xfrm>
              <a:off x="2016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30"/>
            <p:cNvSpPr>
              <a:spLocks noChangeShapeType="1"/>
            </p:cNvSpPr>
            <p:nvPr/>
          </p:nvSpPr>
          <p:spPr bwMode="auto">
            <a:xfrm flipV="1">
              <a:off x="2112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31"/>
            <p:cNvSpPr>
              <a:spLocks noChangeShapeType="1"/>
            </p:cNvSpPr>
            <p:nvPr/>
          </p:nvSpPr>
          <p:spPr bwMode="auto">
            <a:xfrm>
              <a:off x="2112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32"/>
            <p:cNvSpPr>
              <a:spLocks noChangeShapeType="1"/>
            </p:cNvSpPr>
            <p:nvPr/>
          </p:nvSpPr>
          <p:spPr bwMode="auto">
            <a:xfrm flipV="1">
              <a:off x="2208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33"/>
            <p:cNvSpPr>
              <a:spLocks noChangeShapeType="1"/>
            </p:cNvSpPr>
            <p:nvPr/>
          </p:nvSpPr>
          <p:spPr bwMode="auto">
            <a:xfrm>
              <a:off x="2208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34"/>
            <p:cNvSpPr>
              <a:spLocks noChangeShapeType="1"/>
            </p:cNvSpPr>
            <p:nvPr/>
          </p:nvSpPr>
          <p:spPr bwMode="auto">
            <a:xfrm flipV="1">
              <a:off x="2304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35"/>
            <p:cNvSpPr>
              <a:spLocks noChangeShapeType="1"/>
            </p:cNvSpPr>
            <p:nvPr/>
          </p:nvSpPr>
          <p:spPr bwMode="auto">
            <a:xfrm>
              <a:off x="2304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36"/>
            <p:cNvSpPr>
              <a:spLocks noChangeShapeType="1"/>
            </p:cNvSpPr>
            <p:nvPr/>
          </p:nvSpPr>
          <p:spPr bwMode="auto">
            <a:xfrm flipV="1">
              <a:off x="2400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37"/>
            <p:cNvSpPr>
              <a:spLocks noChangeShapeType="1"/>
            </p:cNvSpPr>
            <p:nvPr/>
          </p:nvSpPr>
          <p:spPr bwMode="auto">
            <a:xfrm>
              <a:off x="2400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38"/>
            <p:cNvSpPr>
              <a:spLocks noChangeShapeType="1"/>
            </p:cNvSpPr>
            <p:nvPr/>
          </p:nvSpPr>
          <p:spPr bwMode="auto">
            <a:xfrm flipV="1">
              <a:off x="2496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39"/>
            <p:cNvSpPr>
              <a:spLocks noChangeShapeType="1"/>
            </p:cNvSpPr>
            <p:nvPr/>
          </p:nvSpPr>
          <p:spPr bwMode="auto">
            <a:xfrm>
              <a:off x="2496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40"/>
            <p:cNvSpPr>
              <a:spLocks noChangeShapeType="1"/>
            </p:cNvSpPr>
            <p:nvPr/>
          </p:nvSpPr>
          <p:spPr bwMode="auto">
            <a:xfrm flipV="1">
              <a:off x="2592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Line 41"/>
            <p:cNvSpPr>
              <a:spLocks noChangeShapeType="1"/>
            </p:cNvSpPr>
            <p:nvPr/>
          </p:nvSpPr>
          <p:spPr bwMode="auto">
            <a:xfrm>
              <a:off x="2592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42"/>
            <p:cNvSpPr>
              <a:spLocks noChangeShapeType="1"/>
            </p:cNvSpPr>
            <p:nvPr/>
          </p:nvSpPr>
          <p:spPr bwMode="auto">
            <a:xfrm flipV="1">
              <a:off x="2688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Line 43"/>
            <p:cNvSpPr>
              <a:spLocks noChangeShapeType="1"/>
            </p:cNvSpPr>
            <p:nvPr/>
          </p:nvSpPr>
          <p:spPr bwMode="auto">
            <a:xfrm>
              <a:off x="2688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Line 44"/>
            <p:cNvSpPr>
              <a:spLocks noChangeShapeType="1"/>
            </p:cNvSpPr>
            <p:nvPr/>
          </p:nvSpPr>
          <p:spPr bwMode="auto">
            <a:xfrm flipV="1">
              <a:off x="2784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45"/>
            <p:cNvSpPr>
              <a:spLocks noChangeShapeType="1"/>
            </p:cNvSpPr>
            <p:nvPr/>
          </p:nvSpPr>
          <p:spPr bwMode="auto">
            <a:xfrm>
              <a:off x="2784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Line 46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47"/>
            <p:cNvSpPr>
              <a:spLocks noChangeShapeType="1"/>
            </p:cNvSpPr>
            <p:nvPr/>
          </p:nvSpPr>
          <p:spPr bwMode="auto">
            <a:xfrm>
              <a:off x="2880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Line 48"/>
            <p:cNvSpPr>
              <a:spLocks noChangeShapeType="1"/>
            </p:cNvSpPr>
            <p:nvPr/>
          </p:nvSpPr>
          <p:spPr bwMode="auto">
            <a:xfrm flipV="1">
              <a:off x="2976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49"/>
            <p:cNvSpPr>
              <a:spLocks noChangeShapeType="1"/>
            </p:cNvSpPr>
            <p:nvPr/>
          </p:nvSpPr>
          <p:spPr bwMode="auto">
            <a:xfrm>
              <a:off x="2976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 flipV="1">
              <a:off x="3072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>
              <a:off x="3072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Line 52"/>
            <p:cNvSpPr>
              <a:spLocks noChangeShapeType="1"/>
            </p:cNvSpPr>
            <p:nvPr/>
          </p:nvSpPr>
          <p:spPr bwMode="auto">
            <a:xfrm flipV="1">
              <a:off x="3168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Line 53"/>
            <p:cNvSpPr>
              <a:spLocks noChangeShapeType="1"/>
            </p:cNvSpPr>
            <p:nvPr/>
          </p:nvSpPr>
          <p:spPr bwMode="auto">
            <a:xfrm>
              <a:off x="3168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Line 54"/>
            <p:cNvSpPr>
              <a:spLocks noChangeShapeType="1"/>
            </p:cNvSpPr>
            <p:nvPr/>
          </p:nvSpPr>
          <p:spPr bwMode="auto">
            <a:xfrm flipV="1">
              <a:off x="3264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Line 55"/>
            <p:cNvSpPr>
              <a:spLocks noChangeShapeType="1"/>
            </p:cNvSpPr>
            <p:nvPr/>
          </p:nvSpPr>
          <p:spPr bwMode="auto">
            <a:xfrm>
              <a:off x="3264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Line 56"/>
            <p:cNvSpPr>
              <a:spLocks noChangeShapeType="1"/>
            </p:cNvSpPr>
            <p:nvPr/>
          </p:nvSpPr>
          <p:spPr bwMode="auto">
            <a:xfrm flipV="1">
              <a:off x="3360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57"/>
            <p:cNvSpPr>
              <a:spLocks noChangeShapeType="1"/>
            </p:cNvSpPr>
            <p:nvPr/>
          </p:nvSpPr>
          <p:spPr bwMode="auto">
            <a:xfrm>
              <a:off x="3360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58"/>
            <p:cNvSpPr>
              <a:spLocks noChangeShapeType="1"/>
            </p:cNvSpPr>
            <p:nvPr/>
          </p:nvSpPr>
          <p:spPr bwMode="auto">
            <a:xfrm flipV="1">
              <a:off x="3456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59"/>
            <p:cNvSpPr>
              <a:spLocks noChangeShapeType="1"/>
            </p:cNvSpPr>
            <p:nvPr/>
          </p:nvSpPr>
          <p:spPr bwMode="auto">
            <a:xfrm>
              <a:off x="3456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60"/>
            <p:cNvSpPr>
              <a:spLocks noChangeShapeType="1"/>
            </p:cNvSpPr>
            <p:nvPr/>
          </p:nvSpPr>
          <p:spPr bwMode="auto">
            <a:xfrm flipV="1">
              <a:off x="3552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61"/>
            <p:cNvSpPr>
              <a:spLocks noChangeShapeType="1"/>
            </p:cNvSpPr>
            <p:nvPr/>
          </p:nvSpPr>
          <p:spPr bwMode="auto">
            <a:xfrm>
              <a:off x="3552" y="379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62"/>
            <p:cNvSpPr>
              <a:spLocks noChangeShapeType="1"/>
            </p:cNvSpPr>
            <p:nvPr/>
          </p:nvSpPr>
          <p:spPr bwMode="auto">
            <a:xfrm flipV="1">
              <a:off x="3648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63"/>
            <p:cNvSpPr>
              <a:spLocks noChangeShapeType="1"/>
            </p:cNvSpPr>
            <p:nvPr/>
          </p:nvSpPr>
          <p:spPr bwMode="auto">
            <a:xfrm>
              <a:off x="3648" y="3312"/>
              <a:ext cx="96" cy="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Line 64"/>
            <p:cNvSpPr>
              <a:spLocks noChangeShapeType="1"/>
            </p:cNvSpPr>
            <p:nvPr/>
          </p:nvSpPr>
          <p:spPr bwMode="auto">
            <a:xfrm flipV="1">
              <a:off x="3744" y="3312"/>
              <a:ext cx="0" cy="480"/>
            </a:xfrm>
            <a:prstGeom prst="line">
              <a:avLst/>
            </a:prstGeom>
            <a:noFill/>
            <a:ln w="9525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7" name="Rectangle 65"/>
          <p:cNvSpPr>
            <a:spLocks noChangeArrowheads="1"/>
          </p:cNvSpPr>
          <p:nvPr/>
        </p:nvSpPr>
        <p:spPr bwMode="auto">
          <a:xfrm>
            <a:off x="5943600" y="4114800"/>
            <a:ext cx="2260600" cy="5651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000000</a:t>
            </a:r>
          </a:p>
        </p:txBody>
      </p:sp>
      <p:sp>
        <p:nvSpPr>
          <p:cNvPr id="30728" name="Rectangle 66"/>
          <p:cNvSpPr>
            <a:spLocks noChangeArrowheads="1"/>
          </p:cNvSpPr>
          <p:nvPr/>
        </p:nvSpPr>
        <p:spPr bwMode="auto">
          <a:xfrm>
            <a:off x="5943600" y="2743200"/>
            <a:ext cx="2260600" cy="5651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0x1206</a:t>
            </a:r>
          </a:p>
        </p:txBody>
      </p:sp>
      <p:sp>
        <p:nvSpPr>
          <p:cNvPr id="30729" name="Rectangle 67"/>
          <p:cNvSpPr>
            <a:spLocks noChangeArrowheads="1"/>
          </p:cNvSpPr>
          <p:nvPr/>
        </p:nvSpPr>
        <p:spPr bwMode="auto">
          <a:xfrm>
            <a:off x="5943600" y="5486400"/>
            <a:ext cx="2260600" cy="56515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I/O Control</a:t>
            </a:r>
          </a:p>
        </p:txBody>
      </p:sp>
      <p:sp>
        <p:nvSpPr>
          <p:cNvPr id="30730" name="Line 68"/>
          <p:cNvSpPr>
            <a:spLocks noChangeShapeType="1"/>
          </p:cNvSpPr>
          <p:nvPr/>
        </p:nvSpPr>
        <p:spPr bwMode="auto">
          <a:xfrm>
            <a:off x="7086600" y="32766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69"/>
          <p:cNvSpPr>
            <a:spLocks noChangeShapeType="1"/>
          </p:cNvSpPr>
          <p:nvPr/>
        </p:nvSpPr>
        <p:spPr bwMode="auto">
          <a:xfrm>
            <a:off x="3276600" y="4343400"/>
            <a:ext cx="266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70"/>
          <p:cNvSpPr>
            <a:spLocks noChangeShapeType="1"/>
          </p:cNvSpPr>
          <p:nvPr/>
        </p:nvSpPr>
        <p:spPr bwMode="auto">
          <a:xfrm flipH="1">
            <a:off x="4114800" y="5791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71"/>
          <p:cNvSpPr txBox="1">
            <a:spLocks noChangeArrowheads="1"/>
          </p:cNvSpPr>
          <p:nvPr/>
        </p:nvSpPr>
        <p:spPr bwMode="auto">
          <a:xfrm>
            <a:off x="1066800" y="4622800"/>
            <a:ext cx="1700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Clock Divider</a:t>
            </a:r>
          </a:p>
        </p:txBody>
      </p:sp>
      <p:sp>
        <p:nvSpPr>
          <p:cNvPr id="30734" name="Text Box 72"/>
          <p:cNvSpPr txBox="1">
            <a:spLocks noChangeArrowheads="1"/>
          </p:cNvSpPr>
          <p:nvPr/>
        </p:nvSpPr>
        <p:spPr bwMode="auto">
          <a:xfrm>
            <a:off x="5815013" y="2336800"/>
            <a:ext cx="2052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Counter Register</a:t>
            </a:r>
          </a:p>
        </p:txBody>
      </p:sp>
      <p:sp>
        <p:nvSpPr>
          <p:cNvPr id="30735" name="Text Box 73"/>
          <p:cNvSpPr txBox="1">
            <a:spLocks noChangeArrowheads="1"/>
          </p:cNvSpPr>
          <p:nvPr/>
        </p:nvSpPr>
        <p:spPr bwMode="auto">
          <a:xfrm>
            <a:off x="7239000" y="3276600"/>
            <a:ext cx="121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Reload on Zero</a:t>
            </a:r>
          </a:p>
        </p:txBody>
      </p:sp>
      <p:sp>
        <p:nvSpPr>
          <p:cNvPr id="30736" name="Text Box 74"/>
          <p:cNvSpPr txBox="1">
            <a:spLocks noChangeArrowheads="1"/>
          </p:cNvSpPr>
          <p:nvPr/>
        </p:nvSpPr>
        <p:spPr bwMode="auto">
          <a:xfrm>
            <a:off x="4114800" y="4699000"/>
            <a:ext cx="242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Countdown Register</a:t>
            </a:r>
          </a:p>
        </p:txBody>
      </p:sp>
      <p:sp>
        <p:nvSpPr>
          <p:cNvPr id="30737" name="Text Box 75"/>
          <p:cNvSpPr txBox="1">
            <a:spLocks noChangeArrowheads="1"/>
          </p:cNvSpPr>
          <p:nvPr/>
        </p:nvSpPr>
        <p:spPr bwMode="auto">
          <a:xfrm>
            <a:off x="4230210" y="5386862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rgbClr val="CC0000"/>
                </a:solidFill>
              </a:rPr>
              <a:t>Interrupt to Processor</a:t>
            </a:r>
          </a:p>
        </p:txBody>
      </p:sp>
      <p:sp>
        <p:nvSpPr>
          <p:cNvPr id="30738" name="Line 76"/>
          <p:cNvSpPr>
            <a:spLocks noChangeShapeType="1"/>
          </p:cNvSpPr>
          <p:nvPr/>
        </p:nvSpPr>
        <p:spPr bwMode="auto">
          <a:xfrm>
            <a:off x="2057400" y="37338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77"/>
          <p:cNvSpPr txBox="1">
            <a:spLocks noChangeArrowheads="1"/>
          </p:cNvSpPr>
          <p:nvPr/>
        </p:nvSpPr>
        <p:spPr bwMode="auto">
          <a:xfrm>
            <a:off x="1066800" y="2794000"/>
            <a:ext cx="165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CC0000"/>
                </a:solidFill>
              </a:rPr>
              <a:t>System Clock</a:t>
            </a:r>
          </a:p>
        </p:txBody>
      </p:sp>
    </p:spTree>
    <p:extLst>
      <p:ext uri="{BB962C8B-B14F-4D97-AF65-F5344CB8AC3E}">
        <p14:creationId xmlns:p14="http://schemas.microsoft.com/office/powerpoint/2010/main" val="7007975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Polling vs. </a:t>
            </a:r>
            <a:r>
              <a:rPr lang="en-US" dirty="0" err="1">
                <a:cs typeface="Arial"/>
              </a:rPr>
              <a:t>Interrupt­Driven</a:t>
            </a:r>
            <a:r>
              <a:rPr lang="en-US" dirty="0">
                <a:cs typeface="Arial"/>
              </a:rPr>
              <a:t> I/O 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Polling requires code to loop until device is ready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Consumes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lots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of CPU cycles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Can provide quick response (guaranteed delay) </a:t>
            </a: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lvl="1"/>
            <a:endParaRPr lang="en-US" dirty="0">
              <a:solidFill>
                <a:srgbClr val="000000"/>
              </a:solidFill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Interrupts don't require code to loop until the device is ready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Device interrupts processor when it needs attention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Code can go off and do other things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Interrupts can happen at any time </a:t>
            </a:r>
          </a:p>
          <a:p>
            <a:pPr lvl="2"/>
            <a:r>
              <a:rPr lang="en-US" dirty="0">
                <a:solidFill>
                  <a:srgbClr val="000000"/>
                </a:solidFill>
                <a:cs typeface="Arial" charset="0"/>
              </a:rPr>
              <a:t>Requires careful coding to make sure other programs (or your own) don't get messed up </a:t>
            </a: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pPr lvl="2"/>
            <a:endParaRPr lang="en-US" dirty="0">
              <a:solidFill>
                <a:srgbClr val="000000"/>
              </a:solidFill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What do you think real-time embedded systems use? </a:t>
            </a:r>
          </a:p>
        </p:txBody>
      </p:sp>
    </p:spTree>
    <p:extLst>
      <p:ext uri="{BB962C8B-B14F-4D97-AF65-F5344CB8AC3E}">
        <p14:creationId xmlns:p14="http://schemas.microsoft.com/office/powerpoint/2010/main" val="1525734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7: Software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</a:p>
          <a:p>
            <a:pPr lvl="1"/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Why are they useful?</a:t>
            </a:r>
          </a:p>
          <a:p>
            <a:pPr lvl="1"/>
            <a:r>
              <a:rPr lang="en-US" dirty="0" smtClean="0"/>
              <a:t>How are the implemented?</a:t>
            </a:r>
          </a:p>
          <a:p>
            <a:pPr lvl="1"/>
            <a:endParaRPr lang="en-US" dirty="0"/>
          </a:p>
          <a:p>
            <a:r>
              <a:rPr lang="en-US" dirty="0" smtClean="0"/>
              <a:t>SWI overview for 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2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691063" y="1054343"/>
            <a:ext cx="2178050" cy="769937"/>
          </a:xfrm>
          <a:prstGeom prst="rect">
            <a:avLst/>
          </a:prstGeom>
          <a:gradFill rotWithShape="1">
            <a:gsLst>
              <a:gs pos="0">
                <a:srgbClr val="EB8F00">
                  <a:shade val="70000"/>
                  <a:satMod val="120000"/>
                </a:srgbClr>
              </a:gs>
              <a:gs pos="35000">
                <a:srgbClr val="EB8F00">
                  <a:shade val="100000"/>
                  <a:satMod val="150000"/>
                </a:srgbClr>
              </a:gs>
              <a:gs pos="70000">
                <a:srgbClr val="EB8F00">
                  <a:tint val="100000"/>
                  <a:shade val="100000"/>
                  <a:satMod val="200000"/>
                  <a:greenMod val="100000"/>
                </a:srgbClr>
              </a:gs>
              <a:gs pos="100000">
                <a:srgbClr val="EB8F00">
                  <a:tint val="100000"/>
                  <a:shade val="100000"/>
                  <a:satMod val="250000"/>
                  <a:greenMod val="100000"/>
                </a:srgbClr>
              </a:gs>
            </a:gsLst>
            <a:lin ang="16200000" scaled="1"/>
          </a:gradFill>
          <a:ln>
            <a:noFill/>
            <a:headEnd/>
            <a:tailEnd/>
          </a:ln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rgbClr val="EB8F00">
                <a:tint val="60000"/>
              </a:srgbClr>
            </a:contourClr>
          </a:sp3d>
        </p:spPr>
        <p:txBody>
          <a:bodyPr wrap="none" anchor="ctr"/>
          <a:lstStyle/>
          <a:p>
            <a:pPr marL="742950" marR="0" lvl="0" indent="-28575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E6682E"/>
              </a:solidFill>
              <a:effectLst/>
              <a:uLnTx/>
              <a:uFillTx/>
              <a:latin typeface="Century Gothic"/>
              <a:ea typeface="+mn-ea"/>
              <a:cs typeface="Arial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686300" y="1881430"/>
            <a:ext cx="2205038" cy="349250"/>
          </a:xfrm>
          <a:prstGeom prst="rect">
            <a:avLst/>
          </a:prstGeom>
          <a:gradFill rotWithShape="1">
            <a:gsLst>
              <a:gs pos="0">
                <a:srgbClr val="EB8F00">
                  <a:shade val="70000"/>
                  <a:satMod val="120000"/>
                </a:srgbClr>
              </a:gs>
              <a:gs pos="35000">
                <a:srgbClr val="EB8F00">
                  <a:shade val="100000"/>
                  <a:satMod val="150000"/>
                </a:srgbClr>
              </a:gs>
              <a:gs pos="70000">
                <a:srgbClr val="EB8F00">
                  <a:tint val="100000"/>
                  <a:shade val="100000"/>
                  <a:satMod val="200000"/>
                  <a:greenMod val="100000"/>
                </a:srgbClr>
              </a:gs>
              <a:gs pos="100000">
                <a:srgbClr val="EB8F00">
                  <a:tint val="100000"/>
                  <a:shade val="100000"/>
                  <a:satMod val="250000"/>
                  <a:greenMod val="100000"/>
                </a:srgbClr>
              </a:gs>
            </a:gsLst>
            <a:lin ang="16200000" scaled="1"/>
          </a:gradFill>
          <a:ln>
            <a:noFill/>
            <a:headEnd/>
            <a:tailEnd/>
          </a:ln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rgbClr val="EB8F00">
                <a:tint val="60000"/>
              </a:srgbClr>
            </a:contourClr>
          </a:sp3d>
        </p:spPr>
        <p:txBody>
          <a:bodyPr wrap="none" anchor="ctr"/>
          <a:lstStyle/>
          <a:p>
            <a:pPr marL="742950" marR="0" lvl="0" indent="-28575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E6682E"/>
              </a:solidFill>
              <a:effectLst/>
              <a:uLnTx/>
              <a:uFillTx/>
              <a:latin typeface="Century Gothic"/>
              <a:ea typeface="+mn-ea"/>
              <a:cs typeface="Arial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2290763" y="2676768"/>
            <a:ext cx="4789487" cy="1465262"/>
          </a:xfrm>
          <a:prstGeom prst="rect">
            <a:avLst/>
          </a:prstGeom>
          <a:gradFill rotWithShape="1">
            <a:gsLst>
              <a:gs pos="0">
                <a:srgbClr val="EB8F00">
                  <a:shade val="70000"/>
                  <a:satMod val="120000"/>
                </a:srgbClr>
              </a:gs>
              <a:gs pos="35000">
                <a:srgbClr val="EB8F00">
                  <a:shade val="100000"/>
                  <a:satMod val="150000"/>
                </a:srgbClr>
              </a:gs>
              <a:gs pos="70000">
                <a:srgbClr val="EB8F00">
                  <a:tint val="100000"/>
                  <a:shade val="100000"/>
                  <a:satMod val="200000"/>
                  <a:greenMod val="100000"/>
                </a:srgbClr>
              </a:gs>
              <a:gs pos="100000">
                <a:srgbClr val="EB8F00">
                  <a:tint val="100000"/>
                  <a:shade val="100000"/>
                  <a:satMod val="250000"/>
                  <a:greenMod val="100000"/>
                </a:srgbClr>
              </a:gs>
            </a:gsLst>
            <a:lin ang="16200000" scaled="1"/>
          </a:gradFill>
          <a:ln>
            <a:noFill/>
            <a:headEnd/>
            <a:tailEnd/>
          </a:ln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rgbClr val="EB8F00">
                <a:tint val="60000"/>
              </a:srgbClr>
            </a:contourClr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765550" y="5062780"/>
            <a:ext cx="1724025" cy="84772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entury Gothic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1422400" y="4948480"/>
            <a:ext cx="1076325" cy="1143000"/>
          </a:xfrm>
          <a:prstGeom prst="flowChartMagneticDisk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Tx/>
              <a:buChar char="–"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entury Gothic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870450" y="1314693"/>
            <a:ext cx="19895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sz="1400">
                <a:solidFill>
                  <a:srgbClr val="3333FF"/>
                </a:solidFill>
                <a:latin typeface="Century Gothic"/>
              </a:rPr>
              <a:t>Application Program</a:t>
            </a: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883150" y="1905243"/>
            <a:ext cx="1813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sz="1400">
                <a:solidFill>
                  <a:srgbClr val="3333FF"/>
                </a:solidFill>
                <a:latin typeface="Century Gothic"/>
              </a:rPr>
              <a:t>Standard C Library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3197225" y="3248268"/>
            <a:ext cx="17345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sz="1400">
                <a:solidFill>
                  <a:srgbClr val="3333FF"/>
                </a:solidFill>
                <a:latin typeface="Century Gothic"/>
              </a:rPr>
              <a:t>Operating System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3857625" y="5178668"/>
            <a:ext cx="1715985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sz="1400">
                <a:solidFill>
                  <a:srgbClr val="3333FF"/>
                </a:solidFill>
                <a:latin typeface="Century Gothic"/>
              </a:rPr>
              <a:t>Hardware Device</a:t>
            </a:r>
          </a:p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sz="1400">
                <a:solidFill>
                  <a:srgbClr val="3333FF"/>
                </a:solidFill>
                <a:latin typeface="Century Gothic"/>
              </a:rPr>
              <a:t>          Driver</a:t>
            </a: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467659" y="5334243"/>
            <a:ext cx="104772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sz="1400">
                <a:solidFill>
                  <a:srgbClr val="3333FF"/>
                </a:solidFill>
                <a:latin typeface="Century Gothic"/>
              </a:rPr>
              <a:t>Hardware </a:t>
            </a:r>
          </a:p>
          <a:p>
            <a:pPr algn="ctr"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sz="1400">
                <a:solidFill>
                  <a:srgbClr val="3333FF"/>
                </a:solidFill>
                <a:latin typeface="Century Gothic"/>
              </a:rPr>
              <a:t>Device</a:t>
            </a:r>
          </a:p>
        </p:txBody>
      </p: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565400" y="5310430"/>
            <a:ext cx="1152525" cy="276225"/>
            <a:chOff x="1224" y="3204"/>
            <a:chExt cx="726" cy="174"/>
          </a:xfrm>
        </p:grpSpPr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1236" y="3204"/>
              <a:ext cx="714" cy="0"/>
            </a:xfrm>
            <a:prstGeom prst="line">
              <a:avLst/>
            </a:prstGeom>
            <a:noFill/>
            <a:ln w="635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entury Gothic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H="1">
              <a:off x="1224" y="3378"/>
              <a:ext cx="714" cy="0"/>
            </a:xfrm>
            <a:prstGeom prst="line">
              <a:avLst/>
            </a:prstGeom>
            <a:noFill/>
            <a:ln w="635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entury Gothic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" name="Group 16"/>
          <p:cNvGrpSpPr>
            <a:grpSpLocks/>
          </p:cNvGrpSpPr>
          <p:nvPr/>
        </p:nvGrpSpPr>
        <p:grpSpPr bwMode="auto">
          <a:xfrm rot="-5400000">
            <a:off x="4179888" y="4476992"/>
            <a:ext cx="838200" cy="276225"/>
            <a:chOff x="1224" y="3204"/>
            <a:chExt cx="726" cy="174"/>
          </a:xfrm>
        </p:grpSpPr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1236" y="3204"/>
              <a:ext cx="714" cy="0"/>
            </a:xfrm>
            <a:prstGeom prst="line">
              <a:avLst/>
            </a:prstGeom>
            <a:noFill/>
            <a:ln w="635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entury Gothic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H="1">
              <a:off x="1224" y="3378"/>
              <a:ext cx="714" cy="0"/>
            </a:xfrm>
            <a:prstGeom prst="line">
              <a:avLst/>
            </a:prstGeom>
            <a:noFill/>
            <a:ln w="6350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75000"/>
                <a:buFontTx/>
                <a:buChar char="–"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entury Gothic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2" name="Line 19"/>
          <p:cNvSpPr>
            <a:spLocks noChangeShapeType="1"/>
          </p:cNvSpPr>
          <p:nvPr/>
        </p:nvSpPr>
        <p:spPr bwMode="auto">
          <a:xfrm rot="16200000" flipH="1">
            <a:off x="5520531" y="2433087"/>
            <a:ext cx="395287" cy="0"/>
          </a:xfrm>
          <a:prstGeom prst="line">
            <a:avLst/>
          </a:prstGeom>
          <a:noFill/>
          <a:ln w="635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entury Gothic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749925" y="2292593"/>
            <a:ext cx="4502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sz="1400" b="1" dirty="0" err="1">
                <a:solidFill>
                  <a:srgbClr val="3333FF"/>
                </a:solidFill>
                <a:latin typeface="Century Gothic"/>
              </a:rPr>
              <a:t>swi</a:t>
            </a:r>
            <a:endParaRPr lang="en-US" sz="1400" b="1" dirty="0">
              <a:solidFill>
                <a:srgbClr val="3333FF"/>
              </a:solidFill>
              <a:latin typeface="Century Gothic"/>
            </a:endParaRPr>
          </a:p>
        </p:txBody>
      </p:sp>
      <p:sp>
        <p:nvSpPr>
          <p:cNvPr id="44" name="Freeform 21"/>
          <p:cNvSpPr>
            <a:spLocks/>
          </p:cNvSpPr>
          <p:nvPr/>
        </p:nvSpPr>
        <p:spPr bwMode="auto">
          <a:xfrm>
            <a:off x="6889750" y="1319455"/>
            <a:ext cx="550863" cy="676275"/>
          </a:xfrm>
          <a:custGeom>
            <a:avLst/>
            <a:gdLst>
              <a:gd name="T0" fmla="*/ 0 w 347"/>
              <a:gd name="T1" fmla="*/ 0 h 426"/>
              <a:gd name="T2" fmla="*/ 2147483647 w 347"/>
              <a:gd name="T3" fmla="*/ 2147483647 h 426"/>
              <a:gd name="T4" fmla="*/ 2147483647 w 347"/>
              <a:gd name="T5" fmla="*/ 2147483647 h 426"/>
              <a:gd name="T6" fmla="*/ 0 60000 65536"/>
              <a:gd name="T7" fmla="*/ 0 60000 65536"/>
              <a:gd name="T8" fmla="*/ 0 60000 65536"/>
              <a:gd name="T9" fmla="*/ 0 w 347"/>
              <a:gd name="T10" fmla="*/ 0 h 426"/>
              <a:gd name="T11" fmla="*/ 347 w 347"/>
              <a:gd name="T12" fmla="*/ 426 h 4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" h="426">
                <a:moveTo>
                  <a:pt x="0" y="0"/>
                </a:moveTo>
                <a:cubicBezTo>
                  <a:pt x="168" y="72"/>
                  <a:pt x="337" y="145"/>
                  <a:pt x="342" y="216"/>
                </a:cubicBezTo>
                <a:cubicBezTo>
                  <a:pt x="347" y="287"/>
                  <a:pt x="84" y="390"/>
                  <a:pt x="30" y="426"/>
                </a:cubicBezTo>
              </a:path>
            </a:pathLst>
          </a:cu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entury Gothic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7454900" y="1511543"/>
            <a:ext cx="7891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sz="1400">
                <a:solidFill>
                  <a:srgbClr val="3333FF"/>
                </a:solidFill>
                <a:latin typeface="Century Gothic"/>
              </a:rPr>
              <a:t>fread()</a:t>
            </a:r>
          </a:p>
        </p:txBody>
      </p:sp>
      <p:pic>
        <p:nvPicPr>
          <p:cNvPr id="46" name="Picture 1" descr="BU0052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2943468"/>
            <a:ext cx="1217613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4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Vectoring to an SWI</a:t>
            </a:r>
            <a:endParaRPr lang="en-US" dirty="0">
              <a:cs typeface="Arial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778250" y="2230750"/>
            <a:ext cx="1852613" cy="1476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LDR pc,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[pc</a:t>
            </a: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0x100] 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LDR pc,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[pc</a:t>
            </a: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0x100] 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LDR pc,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[pc</a:t>
            </a: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0x100] 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LDR pc,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[pc</a:t>
            </a: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0x100]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LDR pc,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[pc</a:t>
            </a: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0x100] 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LDR pc,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[pc</a:t>
            </a: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0x100] 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LDR pc,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[pc</a:t>
            </a: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0x100] 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LDR pc,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[pc</a:t>
            </a: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, 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0x100]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573565" y="1726868"/>
            <a:ext cx="2128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Vector Table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starting at 0x00 in memory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3252788" y="2205350"/>
            <a:ext cx="5524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0x08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0x0c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0x10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0x14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0x18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0x1c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967538" y="2586350"/>
            <a:ext cx="1509712" cy="15382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solidFill>
                <a:srgbClr val="808080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970713" y="2005325"/>
            <a:ext cx="14208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SWI Handler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S_Handler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2736850" y="2678425"/>
            <a:ext cx="544513" cy="9525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5630863" y="2667312"/>
            <a:ext cx="1260475" cy="9525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11"/>
          <p:cNvSpPr>
            <a:spLocks noChangeArrowheads="1"/>
          </p:cNvSpPr>
          <p:nvPr/>
        </p:nvSpPr>
        <p:spPr bwMode="auto">
          <a:xfrm>
            <a:off x="6559550" y="2457762"/>
            <a:ext cx="209550" cy="179388"/>
          </a:xfrm>
          <a:prstGeom prst="ellips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996633"/>
                </a:solidFill>
              </a:rPr>
              <a:t>2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4241800" y="4156387"/>
            <a:ext cx="1184275" cy="903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&amp;</a:t>
            </a:r>
            <a:r>
              <a:rPr lang="en-US" sz="1200" dirty="0" err="1" smtClean="0">
                <a:solidFill>
                  <a:srgbClr val="808080"/>
                </a:solidFill>
                <a:latin typeface="Courier New" charset="0"/>
              </a:rPr>
              <a:t>A_Handler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 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&amp;</a:t>
            </a:r>
            <a:r>
              <a:rPr lang="en-US" sz="1200" dirty="0" err="1">
                <a:solidFill>
                  <a:srgbClr val="808080"/>
                </a:solidFill>
                <a:latin typeface="Courier New" charset="0"/>
              </a:rPr>
              <a:t>U_Handler</a:t>
            </a: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&amp;</a:t>
            </a:r>
            <a:r>
              <a:rPr lang="en-US" sz="1200" dirty="0" err="1" smtClean="0">
                <a:solidFill>
                  <a:srgbClr val="808080"/>
                </a:solidFill>
                <a:latin typeface="Courier New" charset="0"/>
              </a:rPr>
              <a:t>S_Handler</a:t>
            </a:r>
            <a:r>
              <a:rPr lang="en-US" sz="1200" dirty="0" smtClean="0">
                <a:solidFill>
                  <a:srgbClr val="808080"/>
                </a:solidFill>
                <a:latin typeface="Courier New" charset="0"/>
              </a:rPr>
              <a:t> 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&amp;</a:t>
            </a:r>
            <a:r>
              <a:rPr lang="en-US" sz="1200" dirty="0" err="1">
                <a:solidFill>
                  <a:srgbClr val="808080"/>
                </a:solidFill>
                <a:latin typeface="Courier New" charset="0"/>
              </a:rPr>
              <a:t>P_Handler</a:t>
            </a:r>
            <a:endParaRPr lang="en-US" sz="1200" dirty="0">
              <a:solidFill>
                <a:srgbClr val="808080"/>
              </a:solidFill>
              <a:latin typeface="Courier New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...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4210207" y="3875807"/>
            <a:ext cx="11966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1200" dirty="0">
                <a:solidFill>
                  <a:srgbClr val="000000"/>
                </a:solidFill>
                <a:latin typeface="+mn-lt"/>
              </a:rPr>
              <a:t>Jump</a:t>
            </a:r>
            <a:r>
              <a:rPr lang="ja-JP" altLang="en-US" sz="1200" dirty="0">
                <a:solidFill>
                  <a:srgbClr val="000000"/>
                </a:solidFill>
                <a:latin typeface="+mn-lt"/>
              </a:rPr>
              <a:t>”</a:t>
            </a:r>
            <a:r>
              <a:rPr lang="en-US" altLang="ja-JP" sz="1200" dirty="0">
                <a:solidFill>
                  <a:srgbClr val="000000"/>
                </a:solidFill>
                <a:latin typeface="+mn-lt"/>
              </a:rPr>
              <a:t> Table</a:t>
            </a:r>
            <a:endParaRPr lang="en-US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3573463" y="4092887"/>
            <a:ext cx="6445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0x108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0x10c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0x110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0x114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CC3300"/>
                </a:solidFill>
                <a:latin typeface="Courier New" charset="0"/>
              </a:rPr>
              <a:t>...</a:t>
            </a: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5366601" y="2711762"/>
            <a:ext cx="1499337" cy="1543967"/>
          </a:xfrm>
          <a:prstGeom prst="line">
            <a:avLst/>
          </a:prstGeom>
          <a:noFill/>
          <a:ln w="19050" cap="rnd">
            <a:solidFill>
              <a:srgbClr val="003399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1319213" y="2407719"/>
            <a:ext cx="1423987" cy="5564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ADD  r0,r0,r1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SWI  0x10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808080"/>
                </a:solidFill>
                <a:latin typeface="Courier New" charset="0"/>
              </a:rPr>
              <a:t>SUB  r2,r2,r0</a:t>
            </a:r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417399" y="2155203"/>
            <a:ext cx="12174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200" dirty="0">
                <a:solidFill>
                  <a:srgbClr val="000000"/>
                </a:solidFill>
                <a:latin typeface="+mn-lt"/>
              </a:rPr>
              <a:t>USER Program</a:t>
            </a: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2360894" y="4798381"/>
            <a:ext cx="1522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600" dirty="0" err="1">
                <a:solidFill>
                  <a:srgbClr val="000000"/>
                </a:solidFill>
                <a:latin typeface="+mn-lt"/>
              </a:rPr>
              <a:t>softvec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7005638" y="3783325"/>
            <a:ext cx="15494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808080"/>
                </a:solidFill>
                <a:latin typeface="Courier New" charset="0"/>
              </a:rPr>
              <a:t>MOVS  pc, </a:t>
            </a:r>
            <a:r>
              <a:rPr lang="en-US" sz="1400" dirty="0" err="1">
                <a:solidFill>
                  <a:srgbClr val="808080"/>
                </a:solidFill>
                <a:latin typeface="Courier New" charset="0"/>
              </a:rPr>
              <a:t>lr</a:t>
            </a:r>
            <a:endParaRPr lang="en-US" sz="2400" dirty="0">
              <a:solidFill>
                <a:srgbClr val="808080"/>
              </a:solidFill>
            </a:endParaRPr>
          </a:p>
        </p:txBody>
      </p:sp>
      <p:sp>
        <p:nvSpPr>
          <p:cNvPr id="44" name="Oval 25"/>
          <p:cNvSpPr>
            <a:spLocks noChangeArrowheads="1"/>
          </p:cNvSpPr>
          <p:nvPr/>
        </p:nvSpPr>
        <p:spPr bwMode="auto">
          <a:xfrm>
            <a:off x="6592888" y="3823012"/>
            <a:ext cx="228600" cy="228600"/>
          </a:xfrm>
          <a:prstGeom prst="ellips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6633"/>
                </a:solidFill>
              </a:rPr>
              <a:t>3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8067676" y="4108762"/>
            <a:ext cx="11113" cy="1189037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 flipH="1">
            <a:off x="763588" y="5297800"/>
            <a:ext cx="7315200" cy="0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 flipV="1">
            <a:off x="763588" y="2854635"/>
            <a:ext cx="0" cy="2452689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763588" y="2854635"/>
            <a:ext cx="555624" cy="1"/>
          </a:xfrm>
          <a:prstGeom prst="line">
            <a:avLst/>
          </a:prstGeom>
          <a:noFill/>
          <a:ln w="1905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3611"/>
            <a:ext cx="8229600" cy="5046663"/>
          </a:xfrm>
        </p:spPr>
        <p:txBody>
          <a:bodyPr/>
          <a:lstStyle/>
          <a:p>
            <a:r>
              <a:rPr lang="en-US" dirty="0" smtClean="0"/>
              <a:t>Direct Memory Access (DMA)</a:t>
            </a:r>
          </a:p>
          <a:p>
            <a:endParaRPr lang="en-US" dirty="0" smtClean="0"/>
          </a:p>
          <a:p>
            <a:r>
              <a:rPr lang="en-US" dirty="0" smtClean="0"/>
              <a:t>Double Buffering</a:t>
            </a:r>
          </a:p>
          <a:p>
            <a:endParaRPr lang="en-US" dirty="0" smtClean="0"/>
          </a:p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Processes </a:t>
            </a:r>
            <a:r>
              <a:rPr lang="en-US" dirty="0" err="1" smtClean="0"/>
              <a:t>vs</a:t>
            </a:r>
            <a:r>
              <a:rPr lang="en-US" dirty="0" smtClean="0"/>
              <a:t> Threads</a:t>
            </a:r>
          </a:p>
          <a:p>
            <a:pPr lvl="1"/>
            <a:r>
              <a:rPr lang="en-US" dirty="0" smtClean="0"/>
              <a:t>Context Swap</a:t>
            </a:r>
          </a:p>
          <a:p>
            <a:pPr lvl="1"/>
            <a:r>
              <a:rPr lang="en-US" dirty="0" smtClean="0"/>
              <a:t>TCB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8:  ADC and DAC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converting between physical phenomena -&gt; Engineering units in a CPU</a:t>
            </a:r>
          </a:p>
          <a:p>
            <a:endParaRPr lang="en-US" dirty="0" smtClean="0"/>
          </a:p>
          <a:p>
            <a:r>
              <a:rPr lang="en-US" dirty="0" smtClean="0"/>
              <a:t>ADC and DAC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What is anti-aliasing?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52400" y="4311650"/>
            <a:ext cx="8839200" cy="1403350"/>
            <a:chOff x="96" y="2716"/>
            <a:chExt cx="5568" cy="88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4080" y="3120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rgbClr val="606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Software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008" y="3120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606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Sensor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544" y="3120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rgbClr val="60606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ADC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84" y="3264"/>
              <a:ext cx="528" cy="192"/>
            </a:xfrm>
            <a:prstGeom prst="rightArrow">
              <a:avLst>
                <a:gd name="adj1" fmla="val 50000"/>
                <a:gd name="adj2" fmla="val 68750"/>
              </a:avLst>
            </a:prstGeom>
            <a:solidFill>
              <a:srgbClr val="C0C0C0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728" y="3264"/>
              <a:ext cx="720" cy="192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rgbClr val="C0C0C0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264" y="3264"/>
              <a:ext cx="720" cy="192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rgbClr val="C0C0C0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800" y="3264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C0C0C0"/>
            </a:solidFill>
            <a:ln w="9525">
              <a:solidFill>
                <a:srgbClr val="60606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96" y="273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Phenomena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680" y="273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Voltage or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Current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16" y="2736"/>
              <a:ext cx="96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ADC Counts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704" y="2716"/>
              <a:ext cx="9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Engineering Units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5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9: Transducers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Types and properties</a:t>
            </a:r>
          </a:p>
          <a:p>
            <a:pPr lvl="1"/>
            <a:endParaRPr lang="en-US" dirty="0"/>
          </a:p>
          <a:p>
            <a:r>
              <a:rPr lang="en-US" dirty="0" smtClean="0"/>
              <a:t>Actuators</a:t>
            </a:r>
          </a:p>
          <a:p>
            <a:pPr lvl="1"/>
            <a:r>
              <a:rPr lang="en-US" dirty="0" smtClean="0"/>
              <a:t>Types and properties</a:t>
            </a:r>
          </a:p>
          <a:p>
            <a:pPr lvl="1"/>
            <a:endParaRPr lang="en-US" dirty="0"/>
          </a:p>
          <a:p>
            <a:r>
              <a:rPr lang="en-US" dirty="0" smtClean="0"/>
              <a:t>Sampling Rate and Resolution</a:t>
            </a:r>
          </a:p>
          <a:p>
            <a:pPr lvl="1"/>
            <a:r>
              <a:rPr lang="en-US" dirty="0" smtClean="0"/>
              <a:t>Not much if any digital filtering since it has not been covered in lab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1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10: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Profiling</a:t>
            </a:r>
          </a:p>
          <a:p>
            <a:pPr lvl="1"/>
            <a:r>
              <a:rPr lang="en-US" dirty="0" smtClean="0"/>
              <a:t>What can we measure and how?</a:t>
            </a:r>
          </a:p>
          <a:p>
            <a:pPr lvl="1"/>
            <a:endParaRPr lang="en-US" dirty="0"/>
          </a:p>
          <a:p>
            <a:r>
              <a:rPr lang="en-US" dirty="0" smtClean="0"/>
              <a:t>Optimization Techniques</a:t>
            </a:r>
          </a:p>
          <a:p>
            <a:pPr lvl="1"/>
            <a:r>
              <a:rPr lang="en-US" dirty="0" smtClean="0"/>
              <a:t>Understand what smart compilers do under the hood</a:t>
            </a:r>
          </a:p>
          <a:p>
            <a:pPr lvl="1"/>
            <a:r>
              <a:rPr lang="en-US" dirty="0" smtClean="0"/>
              <a:t>Trade-offs</a:t>
            </a:r>
          </a:p>
          <a:p>
            <a:pPr lvl="2"/>
            <a:r>
              <a:rPr lang="en-US" dirty="0" smtClean="0"/>
              <a:t>Performance vs. Size</a:t>
            </a:r>
          </a:p>
          <a:p>
            <a:pPr lvl="2"/>
            <a:r>
              <a:rPr lang="en-US" dirty="0" smtClean="0"/>
              <a:t>Negative Instruction-cache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5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60" y="277993"/>
            <a:ext cx="6974309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Arial"/>
              </a:rPr>
              <a:t>Optimization Overview</a:t>
            </a:r>
            <a:endParaRPr lang="en-US" dirty="0">
              <a:ea typeface="ＭＳ Ｐゴシック" charset="0"/>
              <a:cs typeface="Arial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Code Optimization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imes New Roman" charset="0"/>
                <a:ea typeface="ＭＳ Ｐゴシック" charset="0"/>
                <a:cs typeface="Arial" charset="0"/>
              </a:rPr>
              <a:t>Processor independent compiler optimizations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Common sub-expression elimination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Dead-code elimination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Induction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In-lining of functions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Loop unrolling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ARM specific optimization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Count-down loops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Register spilling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Arial" charset="0"/>
              </a:rPr>
              <a:t>Efficient use of global variables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Space Optimization</a:t>
            </a:r>
          </a:p>
          <a:p>
            <a:pPr lvl="2" eaLnBrk="1" hangingPunct="1">
              <a:lnSpc>
                <a:spcPct val="90000"/>
              </a:lnSpc>
            </a:pPr>
            <a:endParaRPr lang="en-US"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647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DMA</a:t>
            </a:r>
          </a:p>
          <a:p>
            <a:pPr lvl="1"/>
            <a:r>
              <a:rPr lang="en-US" dirty="0" smtClean="0"/>
              <a:t>Really important natural extension of MMIO</a:t>
            </a:r>
          </a:p>
          <a:p>
            <a:pPr lvl="1"/>
            <a:endParaRPr lang="en-US" dirty="0"/>
          </a:p>
          <a:p>
            <a:r>
              <a:rPr lang="en-US" dirty="0" smtClean="0"/>
              <a:t>Double Buffering</a:t>
            </a:r>
          </a:p>
          <a:p>
            <a:pPr lvl="1"/>
            <a:r>
              <a:rPr lang="en-US" dirty="0" smtClean="0"/>
              <a:t>Downplayed on exam since it hasn’t been covered in lab yet</a:t>
            </a:r>
          </a:p>
          <a:p>
            <a:pPr lvl="1"/>
            <a:endParaRPr lang="en-US" dirty="0"/>
          </a:p>
          <a:p>
            <a:r>
              <a:rPr lang="en-US" dirty="0" smtClean="0"/>
              <a:t>Process </a:t>
            </a:r>
            <a:r>
              <a:rPr lang="en-US" dirty="0" err="1" smtClean="0"/>
              <a:t>vs</a:t>
            </a:r>
            <a:r>
              <a:rPr lang="en-US" dirty="0" smtClean="0"/>
              <a:t> Thread</a:t>
            </a:r>
          </a:p>
          <a:p>
            <a:endParaRPr lang="en-US" dirty="0"/>
          </a:p>
          <a:p>
            <a:r>
              <a:rPr lang="en-US" dirty="0" smtClean="0"/>
              <a:t>Process State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9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Memory Access (DMA)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What if we make the device a little smarter?? </a:t>
            </a:r>
          </a:p>
          <a:p>
            <a:pPr lvl="1"/>
            <a:r>
              <a:rPr lang="en-US" dirty="0"/>
              <a:t>Make the device capable of moving data to/from memory itself </a:t>
            </a:r>
          </a:p>
          <a:p>
            <a:pPr lvl="1"/>
            <a:r>
              <a:rPr lang="en-US" dirty="0">
                <a:solidFill>
                  <a:srgbClr val="CC3300"/>
                </a:solidFill>
              </a:rPr>
              <a:t>Advantage</a:t>
            </a:r>
            <a:r>
              <a:rPr lang="en-US" dirty="0"/>
              <a:t>: it would no longer need the processor to move the data </a:t>
            </a:r>
          </a:p>
          <a:p>
            <a:pPr lvl="1"/>
            <a:r>
              <a:rPr lang="en-US" dirty="0">
                <a:solidFill>
                  <a:srgbClr val="CC3300"/>
                </a:solidFill>
              </a:rPr>
              <a:t>Disadvantage</a:t>
            </a:r>
            <a:r>
              <a:rPr lang="en-US" dirty="0"/>
              <a:t>: more complicated </a:t>
            </a:r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1295400" y="2362200"/>
            <a:ext cx="7086600" cy="3698875"/>
            <a:chOff x="1104" y="1680"/>
            <a:chExt cx="4464" cy="2330"/>
          </a:xfrm>
        </p:grpSpPr>
        <p:sp>
          <p:nvSpPr>
            <p:cNvPr id="139269" name="Line 5"/>
            <p:cNvSpPr>
              <a:spLocks noChangeShapeType="1"/>
            </p:cNvSpPr>
            <p:nvPr/>
          </p:nvSpPr>
          <p:spPr bwMode="auto">
            <a:xfrm>
              <a:off x="3274" y="282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0" name="AutoShape 6"/>
            <p:cNvSpPr>
              <a:spLocks noChangeArrowheads="1"/>
            </p:cNvSpPr>
            <p:nvPr/>
          </p:nvSpPr>
          <p:spPr bwMode="auto">
            <a:xfrm>
              <a:off x="1361" y="2136"/>
              <a:ext cx="1233" cy="705"/>
            </a:xfrm>
            <a:prstGeom prst="roundRect">
              <a:avLst>
                <a:gd name="adj" fmla="val 6523"/>
              </a:avLst>
            </a:prstGeom>
            <a:solidFill>
              <a:srgbClr val="CCFFFF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Processor</a:t>
              </a:r>
            </a:p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39271" name="Line 7"/>
            <p:cNvSpPr>
              <a:spLocks noChangeShapeType="1"/>
            </p:cNvSpPr>
            <p:nvPr/>
          </p:nvSpPr>
          <p:spPr bwMode="auto">
            <a:xfrm>
              <a:off x="1104" y="3072"/>
              <a:ext cx="380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2" name="Line 8"/>
            <p:cNvSpPr>
              <a:spLocks noChangeShapeType="1"/>
            </p:cNvSpPr>
            <p:nvPr/>
          </p:nvSpPr>
          <p:spPr bwMode="auto">
            <a:xfrm>
              <a:off x="1978" y="282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3" name="Line 9"/>
            <p:cNvSpPr>
              <a:spLocks noChangeShapeType="1"/>
            </p:cNvSpPr>
            <p:nvPr/>
          </p:nvSpPr>
          <p:spPr bwMode="auto">
            <a:xfrm>
              <a:off x="4083" y="284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4" name="Rectangle 10"/>
            <p:cNvSpPr>
              <a:spLocks noChangeArrowheads="1"/>
            </p:cNvSpPr>
            <p:nvPr/>
          </p:nvSpPr>
          <p:spPr bwMode="auto">
            <a:xfrm>
              <a:off x="3754" y="2633"/>
              <a:ext cx="576" cy="240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/>
                <a:t>device</a:t>
              </a:r>
            </a:p>
          </p:txBody>
        </p:sp>
        <p:sp>
          <p:nvSpPr>
            <p:cNvPr id="139275" name="Rectangle 11"/>
            <p:cNvSpPr>
              <a:spLocks noChangeArrowheads="1"/>
            </p:cNvSpPr>
            <p:nvPr/>
          </p:nvSpPr>
          <p:spPr bwMode="auto">
            <a:xfrm>
              <a:off x="1978" y="2537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/>
                <a:t>On-chip</a:t>
              </a:r>
            </a:p>
            <a:p>
              <a:pPr algn="ctr"/>
              <a:r>
                <a:rPr lang="en-US" sz="1400"/>
                <a:t>cache</a:t>
              </a:r>
              <a:endParaRPr lang="en-US"/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2842" y="2009"/>
              <a:ext cx="816" cy="8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Memory</a:t>
              </a:r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</p:txBody>
        </p:sp>
        <p:sp>
          <p:nvSpPr>
            <p:cNvPr id="139277" name="Rectangle 13" descr="Wide upward diagonal"/>
            <p:cNvSpPr>
              <a:spLocks noChangeArrowheads="1"/>
            </p:cNvSpPr>
            <p:nvPr/>
          </p:nvSpPr>
          <p:spPr bwMode="auto">
            <a:xfrm>
              <a:off x="3034" y="2319"/>
              <a:ext cx="480" cy="240"/>
            </a:xfrm>
            <a:prstGeom prst="rect">
              <a:avLst/>
            </a:prstGeom>
            <a:pattFill prst="wdUpDiag">
              <a:fgClr>
                <a:srgbClr val="FFFF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buffer</a:t>
              </a:r>
              <a:endParaRPr lang="en-US" dirty="0"/>
            </a:p>
          </p:txBody>
        </p:sp>
        <p:sp>
          <p:nvSpPr>
            <p:cNvPr id="139278" name="Rectangle 14" descr="Wide upward diagonal"/>
            <p:cNvSpPr>
              <a:spLocks noChangeArrowheads="1"/>
            </p:cNvSpPr>
            <p:nvPr/>
          </p:nvSpPr>
          <p:spPr bwMode="auto">
            <a:xfrm>
              <a:off x="3034" y="2606"/>
              <a:ext cx="480" cy="240"/>
            </a:xfrm>
            <a:prstGeom prst="rect">
              <a:avLst/>
            </a:prstGeom>
            <a:pattFill prst="wdUpDiag">
              <a:fgClr>
                <a:srgbClr val="FFFF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/>
                <a:t>program</a:t>
              </a:r>
              <a:endParaRPr lang="en-US"/>
            </a:p>
          </p:txBody>
        </p:sp>
        <p:sp>
          <p:nvSpPr>
            <p:cNvPr id="139279" name="Line 15"/>
            <p:cNvSpPr>
              <a:spLocks noChangeShapeType="1"/>
            </p:cNvSpPr>
            <p:nvPr/>
          </p:nvSpPr>
          <p:spPr bwMode="auto">
            <a:xfrm>
              <a:off x="2458" y="2633"/>
              <a:ext cx="566" cy="5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0" name="Text Box 16"/>
            <p:cNvSpPr txBox="1">
              <a:spLocks noChangeArrowheads="1"/>
            </p:cNvSpPr>
            <p:nvPr/>
          </p:nvSpPr>
          <p:spPr bwMode="auto">
            <a:xfrm>
              <a:off x="4155" y="3065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Bus</a:t>
              </a:r>
            </a:p>
          </p:txBody>
        </p:sp>
        <p:sp>
          <p:nvSpPr>
            <p:cNvPr id="139281" name="Line 17"/>
            <p:cNvSpPr>
              <a:spLocks noChangeShapeType="1"/>
            </p:cNvSpPr>
            <p:nvPr/>
          </p:nvSpPr>
          <p:spPr bwMode="auto">
            <a:xfrm>
              <a:off x="3504" y="2400"/>
              <a:ext cx="240" cy="3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2" name="Rectangle 18"/>
            <p:cNvSpPr>
              <a:spLocks noChangeArrowheads="1"/>
            </p:cNvSpPr>
            <p:nvPr/>
          </p:nvSpPr>
          <p:spPr bwMode="auto">
            <a:xfrm>
              <a:off x="1392" y="3600"/>
              <a:ext cx="297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CC3300"/>
                  </a:solidFill>
                  <a:latin typeface="Arial" charset="0"/>
                </a:rPr>
                <a:t>... while the processor executes instructions for another process</a:t>
              </a:r>
            </a:p>
          </p:txBody>
        </p:sp>
        <p:sp>
          <p:nvSpPr>
            <p:cNvPr id="139283" name="Line 19"/>
            <p:cNvSpPr>
              <a:spLocks noChangeShapeType="1"/>
            </p:cNvSpPr>
            <p:nvPr/>
          </p:nvSpPr>
          <p:spPr bwMode="auto">
            <a:xfrm flipH="1" flipV="1">
              <a:off x="2736" y="2688"/>
              <a:ext cx="4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4" name="Rectangle 20"/>
            <p:cNvSpPr>
              <a:spLocks noChangeArrowheads="1"/>
            </p:cNvSpPr>
            <p:nvPr/>
          </p:nvSpPr>
          <p:spPr bwMode="auto">
            <a:xfrm>
              <a:off x="3648" y="1680"/>
              <a:ext cx="192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CC3300"/>
                  </a:solidFill>
                  <a:latin typeface="Arial" charset="0"/>
                </a:rPr>
                <a:t>DMA reads/writes memory</a:t>
              </a:r>
            </a:p>
          </p:txBody>
        </p:sp>
        <p:sp>
          <p:nvSpPr>
            <p:cNvPr id="139285" name="Line 21"/>
            <p:cNvSpPr>
              <a:spLocks noChangeShapeType="1"/>
            </p:cNvSpPr>
            <p:nvPr/>
          </p:nvSpPr>
          <p:spPr bwMode="auto">
            <a:xfrm flipH="1">
              <a:off x="3648" y="1920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27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vs.</a:t>
            </a:r>
            <a:r>
              <a:rPr lang="en-US" dirty="0"/>
              <a:t> Task </a:t>
            </a:r>
            <a:r>
              <a:rPr lang="en-US" i="1" dirty="0"/>
              <a:t>vs.</a:t>
            </a:r>
            <a:r>
              <a:rPr lang="en-US" dirty="0"/>
              <a:t> Thread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5166"/>
            <a:ext cx="8229600" cy="5562600"/>
          </a:xfrm>
        </p:spPr>
        <p:txBody>
          <a:bodyPr/>
          <a:lstStyle/>
          <a:p>
            <a:r>
              <a:rPr lang="en-US" sz="1800" dirty="0"/>
              <a:t>The terms, </a:t>
            </a:r>
            <a:r>
              <a:rPr lang="en-US" sz="1800" b="1" dirty="0">
                <a:solidFill>
                  <a:srgbClr val="990000"/>
                </a:solidFill>
              </a:rPr>
              <a:t>process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990000"/>
                </a:solidFill>
              </a:rPr>
              <a:t>task</a:t>
            </a:r>
            <a:r>
              <a:rPr lang="en-US" sz="1800" dirty="0"/>
              <a:t>, are often used interchangeably </a:t>
            </a:r>
          </a:p>
          <a:p>
            <a:pPr>
              <a:buFontTx/>
              <a:buNone/>
            </a:pPr>
            <a:endParaRPr lang="en-US" sz="1800" dirty="0"/>
          </a:p>
          <a:p>
            <a:r>
              <a:rPr lang="en-US" sz="1800" b="1" dirty="0">
                <a:solidFill>
                  <a:srgbClr val="990000"/>
                </a:solidFill>
              </a:rPr>
              <a:t>Threads</a:t>
            </a:r>
            <a:r>
              <a:rPr lang="en-US" sz="1800" dirty="0"/>
              <a:t>, sometimes called </a:t>
            </a:r>
            <a:r>
              <a:rPr lang="en-US" sz="1800" b="1" dirty="0">
                <a:solidFill>
                  <a:srgbClr val="990000"/>
                </a:solidFill>
              </a:rPr>
              <a:t>lightweight processes</a:t>
            </a:r>
            <a:r>
              <a:rPr lang="en-US" sz="1800" dirty="0"/>
              <a:t>, consist of </a:t>
            </a:r>
          </a:p>
          <a:p>
            <a:pPr lvl="1"/>
            <a:r>
              <a:rPr lang="en-US" sz="1400" dirty="0"/>
              <a:t>Program counter</a:t>
            </a:r>
          </a:p>
          <a:p>
            <a:pPr lvl="1"/>
            <a:r>
              <a:rPr lang="en-US" sz="1400" dirty="0"/>
              <a:t>Register set </a:t>
            </a:r>
          </a:p>
          <a:p>
            <a:pPr lvl="1"/>
            <a:r>
              <a:rPr lang="en-US" sz="1400" dirty="0"/>
              <a:t>Stack space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sz="1800" dirty="0"/>
              <a:t>A single process (task) can have multiple </a:t>
            </a:r>
            <a:r>
              <a:rPr lang="en-US" sz="1800" dirty="0" smtClean="0"/>
              <a:t>threads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/>
              <a:t>These multiple threads share the text and data segments (physical memory), file descriptors and process priority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Each thread has its own private register set (including PC) and stack </a:t>
            </a:r>
          </a:p>
        </p:txBody>
      </p:sp>
    </p:spTree>
    <p:extLst>
      <p:ext uri="{BB962C8B-B14F-4D97-AF65-F5344CB8AC3E}">
        <p14:creationId xmlns:p14="http://schemas.microsoft.com/office/powerpoint/2010/main" val="226355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00600" y="1276170"/>
            <a:ext cx="1219200" cy="762000"/>
          </a:xfrm>
          <a:prstGeom prst="ellipse">
            <a:avLst/>
          </a:prstGeom>
          <a:solidFill>
            <a:srgbClr val="FFCC66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Waiting</a:t>
            </a:r>
          </a:p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for</a:t>
            </a:r>
          </a:p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Event</a:t>
            </a:r>
            <a:endParaRPr lang="en-US" sz="2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447800" y="4095570"/>
            <a:ext cx="1219200" cy="762000"/>
          </a:xfrm>
          <a:prstGeom prst="ellipse">
            <a:avLst/>
          </a:prstGeom>
          <a:solidFill>
            <a:srgbClr val="CCFF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Dormant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657600" y="4019370"/>
            <a:ext cx="1219200" cy="762000"/>
          </a:xfrm>
          <a:prstGeom prst="ellipse">
            <a:avLst/>
          </a:prstGeom>
          <a:solidFill>
            <a:srgbClr val="CC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Ready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791200" y="3943170"/>
            <a:ext cx="1219200" cy="762000"/>
          </a:xfrm>
          <a:prstGeom prst="ellipse">
            <a:avLst/>
          </a:prstGeom>
          <a:solidFill>
            <a:srgbClr val="CC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Running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38800" y="5390970"/>
            <a:ext cx="1219200" cy="762000"/>
          </a:xfrm>
          <a:prstGeom prst="ellipse">
            <a:avLst/>
          </a:prstGeom>
          <a:solidFill>
            <a:srgbClr val="FFFF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Interrupted</a:t>
            </a:r>
          </a:p>
        </p:txBody>
      </p:sp>
      <p:sp>
        <p:nvSpPr>
          <p:cNvPr id="10" name="Arc 9"/>
          <p:cNvSpPr>
            <a:spLocks/>
          </p:cNvSpPr>
          <p:nvPr/>
        </p:nvSpPr>
        <p:spPr bwMode="auto">
          <a:xfrm rot="10800000" flipH="1">
            <a:off x="4343400" y="4781370"/>
            <a:ext cx="19812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1" name="Arc 10"/>
          <p:cNvSpPr>
            <a:spLocks/>
          </p:cNvSpPr>
          <p:nvPr/>
        </p:nvSpPr>
        <p:spPr bwMode="auto">
          <a:xfrm rot="10800000">
            <a:off x="2209800" y="4857570"/>
            <a:ext cx="2209800" cy="685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876800" y="440037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743200" y="455277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400800" y="470517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" name="Arc 14"/>
          <p:cNvSpPr>
            <a:spLocks/>
          </p:cNvSpPr>
          <p:nvPr/>
        </p:nvSpPr>
        <p:spPr bwMode="auto">
          <a:xfrm flipH="1">
            <a:off x="2133600" y="1655583"/>
            <a:ext cx="2667000" cy="2384425"/>
          </a:xfrm>
          <a:custGeom>
            <a:avLst/>
            <a:gdLst>
              <a:gd name="T0" fmla="*/ 0 w 21600"/>
              <a:gd name="T1" fmla="*/ 0 h 23301"/>
              <a:gd name="T2" fmla="*/ 2147483647 w 21600"/>
              <a:gd name="T3" fmla="*/ 2147483647 h 23301"/>
              <a:gd name="T4" fmla="*/ 0 w 21600"/>
              <a:gd name="T5" fmla="*/ 2147483647 h 23301"/>
              <a:gd name="T6" fmla="*/ 0 60000 65536"/>
              <a:gd name="T7" fmla="*/ 0 60000 65536"/>
              <a:gd name="T8" fmla="*/ 0 60000 65536"/>
              <a:gd name="T9" fmla="*/ 0 w 21600"/>
              <a:gd name="T10" fmla="*/ 0 h 23301"/>
              <a:gd name="T11" fmla="*/ 21600 w 21600"/>
              <a:gd name="T12" fmla="*/ 23301 h 233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30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167"/>
                  <a:pt x="21577" y="22735"/>
                  <a:pt x="21532" y="23300"/>
                </a:cubicBezTo>
              </a:path>
              <a:path w="21600" h="2330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167"/>
                  <a:pt x="21577" y="22735"/>
                  <a:pt x="21532" y="233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787237" y="2266770"/>
            <a:ext cx="85782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task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deleted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362511" y="4857570"/>
            <a:ext cx="11656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interrupted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599927" y="4476570"/>
            <a:ext cx="11882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task create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657600" y="5511620"/>
            <a:ext cx="1219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task deleted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4648200" y="4444820"/>
            <a:ext cx="14478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cs typeface="Arial"/>
              </a:rPr>
              <a:t>context switch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352800" y="1961970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event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occurred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477000" y="2495370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wait for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event</a:t>
            </a:r>
          </a:p>
        </p:txBody>
      </p:sp>
      <p:sp>
        <p:nvSpPr>
          <p:cNvPr id="23" name="Arc 22"/>
          <p:cNvSpPr>
            <a:spLocks/>
          </p:cNvSpPr>
          <p:nvPr/>
        </p:nvSpPr>
        <p:spPr bwMode="auto">
          <a:xfrm flipH="1">
            <a:off x="4102100" y="1809570"/>
            <a:ext cx="774700" cy="2209800"/>
          </a:xfrm>
          <a:custGeom>
            <a:avLst/>
            <a:gdLst>
              <a:gd name="T0" fmla="*/ 0 w 21595"/>
              <a:gd name="T1" fmla="*/ 0 h 21600"/>
              <a:gd name="T2" fmla="*/ 2147483647 w 21595"/>
              <a:gd name="T3" fmla="*/ 2147483647 h 21600"/>
              <a:gd name="T4" fmla="*/ 0 w 21595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5"/>
              <a:gd name="T10" fmla="*/ 0 h 21600"/>
              <a:gd name="T11" fmla="*/ 21595 w 2159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5" h="21600" fill="none" extrusionOk="0">
                <a:moveTo>
                  <a:pt x="-1" y="0"/>
                </a:moveTo>
                <a:cubicBezTo>
                  <a:pt x="11750" y="0"/>
                  <a:pt x="21344" y="9392"/>
                  <a:pt x="21595" y="21139"/>
                </a:cubicBezTo>
              </a:path>
              <a:path w="21595" h="21600" stroke="0" extrusionOk="0">
                <a:moveTo>
                  <a:pt x="-1" y="0"/>
                </a:moveTo>
                <a:cubicBezTo>
                  <a:pt x="11750" y="0"/>
                  <a:pt x="21344" y="9392"/>
                  <a:pt x="21595" y="2113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4" name="Arc 23"/>
          <p:cNvSpPr>
            <a:spLocks/>
          </p:cNvSpPr>
          <p:nvPr/>
        </p:nvSpPr>
        <p:spPr bwMode="auto">
          <a:xfrm rot="16200000" flipV="1">
            <a:off x="4448175" y="1549220"/>
            <a:ext cx="2298700" cy="2209800"/>
          </a:xfrm>
          <a:custGeom>
            <a:avLst/>
            <a:gdLst>
              <a:gd name="T0" fmla="*/ 0 w 15765"/>
              <a:gd name="T1" fmla="*/ 0 h 21600"/>
              <a:gd name="T2" fmla="*/ 2147483647 w 15765"/>
              <a:gd name="T3" fmla="*/ 2147483647 h 21600"/>
              <a:gd name="T4" fmla="*/ 0 w 15765"/>
              <a:gd name="T5" fmla="*/ 2147483647 h 21600"/>
              <a:gd name="T6" fmla="*/ 0 60000 65536"/>
              <a:gd name="T7" fmla="*/ 0 60000 65536"/>
              <a:gd name="T8" fmla="*/ 0 60000 65536"/>
              <a:gd name="T9" fmla="*/ 0 w 15765"/>
              <a:gd name="T10" fmla="*/ 0 h 21600"/>
              <a:gd name="T11" fmla="*/ 15765 w 157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65" h="21600" fill="none" extrusionOk="0">
                <a:moveTo>
                  <a:pt x="-1" y="0"/>
                </a:moveTo>
                <a:cubicBezTo>
                  <a:pt x="5973" y="0"/>
                  <a:pt x="11681" y="2474"/>
                  <a:pt x="15764" y="6834"/>
                </a:cubicBezTo>
              </a:path>
              <a:path w="15765" h="21600" stroke="0" extrusionOk="0">
                <a:moveTo>
                  <a:pt x="-1" y="0"/>
                </a:moveTo>
                <a:cubicBezTo>
                  <a:pt x="5973" y="0"/>
                  <a:pt x="11681" y="2474"/>
                  <a:pt x="15764" y="68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2725738" y="436862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603951" y="4063820"/>
            <a:ext cx="1177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990000"/>
                </a:solidFill>
                <a:latin typeface="Arial"/>
                <a:cs typeface="Arial"/>
              </a:rPr>
              <a:t>task delete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953000" y="424797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48200" y="3645678"/>
            <a:ext cx="14478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solidFill>
                  <a:srgbClr val="0000FF"/>
                </a:solidFill>
                <a:latin typeface="Arial"/>
                <a:cs typeface="Arial"/>
              </a:rPr>
              <a:t>context switch</a:t>
            </a:r>
          </a:p>
        </p:txBody>
      </p:sp>
    </p:spTree>
    <p:extLst>
      <p:ext uri="{BB962C8B-B14F-4D97-AF65-F5344CB8AC3E}">
        <p14:creationId xmlns:p14="http://schemas.microsoft.com/office/powerpoint/2010/main" val="3419086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old practice exams</a:t>
            </a:r>
          </a:p>
          <a:p>
            <a:pPr lvl="1"/>
            <a:r>
              <a:rPr lang="en-US" dirty="0" smtClean="0"/>
              <a:t>Head to the review session for a walkthrough and solutions</a:t>
            </a:r>
          </a:p>
          <a:p>
            <a:endParaRPr lang="en-US" dirty="0"/>
          </a:p>
          <a:p>
            <a:r>
              <a:rPr lang="en-US" dirty="0" smtClean="0"/>
              <a:t>Organize and Read through slides</a:t>
            </a:r>
          </a:p>
          <a:p>
            <a:endParaRPr lang="en-US" dirty="0"/>
          </a:p>
          <a:p>
            <a:r>
              <a:rPr lang="en-US" dirty="0" smtClean="0"/>
              <a:t>Ask lots of questions!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5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89" y="3012194"/>
            <a:ext cx="8229600" cy="534327"/>
          </a:xfrm>
        </p:spPr>
        <p:txBody>
          <a:bodyPr/>
          <a:lstStyle/>
          <a:p>
            <a:pPr algn="ctr"/>
            <a:r>
              <a:rPr lang="en-US" dirty="0" smtClean="0"/>
              <a:t>Good Luck!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Mid-Term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place during normal lecture</a:t>
            </a:r>
          </a:p>
          <a:p>
            <a:r>
              <a:rPr lang="en-US" dirty="0" smtClean="0"/>
              <a:t>Open book / open note</a:t>
            </a:r>
          </a:p>
          <a:p>
            <a:r>
              <a:rPr lang="en-US" dirty="0" smtClean="0"/>
              <a:t>Bring a </a:t>
            </a:r>
            <a:r>
              <a:rPr lang="en-US" b="1" dirty="0" smtClean="0"/>
              <a:t>calculator</a:t>
            </a:r>
            <a:r>
              <a:rPr lang="en-US" dirty="0" smtClean="0"/>
              <a:t>!</a:t>
            </a:r>
          </a:p>
          <a:p>
            <a:r>
              <a:rPr lang="en-US" dirty="0" smtClean="0"/>
              <a:t>No electronic communication (laptop and cellphone are not allowed)</a:t>
            </a:r>
          </a:p>
          <a:p>
            <a:endParaRPr lang="en-US" dirty="0"/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Approximately 6 questions</a:t>
            </a:r>
          </a:p>
          <a:p>
            <a:pPr lvl="1"/>
            <a:r>
              <a:rPr lang="en-US" dirty="0" smtClean="0"/>
              <a:t>Mix of multiple choice and short answers</a:t>
            </a:r>
          </a:p>
          <a:p>
            <a:endParaRPr lang="en-US" dirty="0"/>
          </a:p>
          <a:p>
            <a:r>
              <a:rPr lang="en-US" dirty="0" smtClean="0"/>
              <a:t>Comprehensive, but with a focus on what is not tested by the labs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8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	– What is embedded?</a:t>
            </a:r>
          </a:p>
          <a:p>
            <a:r>
              <a:rPr lang="en-US" dirty="0" smtClean="0"/>
              <a:t>L2 	– ARM Architecture</a:t>
            </a:r>
          </a:p>
          <a:p>
            <a:r>
              <a:rPr lang="en-US" dirty="0" smtClean="0"/>
              <a:t>L3 	– ARM ASM</a:t>
            </a:r>
          </a:p>
          <a:p>
            <a:r>
              <a:rPr lang="en-US" dirty="0" smtClean="0"/>
              <a:t>L4 	– Memory Mapped I/O</a:t>
            </a:r>
          </a:p>
          <a:p>
            <a:r>
              <a:rPr lang="en-US" dirty="0" smtClean="0"/>
              <a:t>L5 	– Serial Buses</a:t>
            </a:r>
          </a:p>
          <a:p>
            <a:r>
              <a:rPr lang="en-US" dirty="0" smtClean="0"/>
              <a:t>L6 	– Timers and Interrupts</a:t>
            </a:r>
          </a:p>
          <a:p>
            <a:r>
              <a:rPr lang="en-US" dirty="0" smtClean="0"/>
              <a:t>L7	– SWI</a:t>
            </a:r>
          </a:p>
          <a:p>
            <a:r>
              <a:rPr lang="en-US" dirty="0" smtClean="0"/>
              <a:t>L8 	– ADC and DAC</a:t>
            </a:r>
          </a:p>
          <a:p>
            <a:r>
              <a:rPr lang="en-US" dirty="0" smtClean="0"/>
              <a:t>L9 	– Transducers</a:t>
            </a:r>
          </a:p>
          <a:p>
            <a:r>
              <a:rPr lang="en-US" dirty="0" smtClean="0"/>
              <a:t>L10	</a:t>
            </a:r>
            <a:r>
              <a:rPr lang="en-US" dirty="0"/>
              <a:t>–</a:t>
            </a:r>
            <a:r>
              <a:rPr lang="en-US" dirty="0" smtClean="0"/>
              <a:t> ARM Optimization and Profiling</a:t>
            </a:r>
          </a:p>
          <a:p>
            <a:r>
              <a:rPr lang="en-US" dirty="0" smtClean="0"/>
              <a:t>L11	</a:t>
            </a:r>
            <a:r>
              <a:rPr lang="en-US" dirty="0"/>
              <a:t>–</a:t>
            </a:r>
            <a:r>
              <a:rPr lang="en-US" dirty="0" smtClean="0"/>
              <a:t> DMA and Processes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1: Intro to Embedded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embedded systems?</a:t>
            </a:r>
          </a:p>
          <a:p>
            <a:endParaRPr lang="en-US" dirty="0" smtClean="0"/>
          </a:p>
          <a:p>
            <a:r>
              <a:rPr lang="en-US" dirty="0" smtClean="0"/>
              <a:t>How is embedded different?</a:t>
            </a:r>
          </a:p>
          <a:p>
            <a:pPr lvl="1"/>
            <a:r>
              <a:rPr lang="en-US" dirty="0" smtClean="0"/>
              <a:t>Size, Power, Harsh Environments, Safety-Critical, Cost, Interfaces with Physical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1336616" y="2562578"/>
            <a:ext cx="6241052" cy="3680480"/>
            <a:chOff x="179504" y="1828800"/>
            <a:chExt cx="8333505" cy="4914444"/>
          </a:xfrm>
        </p:grpSpPr>
        <p:grpSp>
          <p:nvGrpSpPr>
            <p:cNvPr id="5" name="Group 4"/>
            <p:cNvGrpSpPr/>
            <p:nvPr/>
          </p:nvGrpSpPr>
          <p:grpSpPr>
            <a:xfrm>
              <a:off x="179504" y="4307306"/>
              <a:ext cx="3505200" cy="2309653"/>
              <a:chOff x="990600" y="1974850"/>
              <a:chExt cx="6832600" cy="4502150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2438400" y="2584450"/>
                <a:ext cx="3962400" cy="167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 rot="10800000" flipV="1">
                <a:off x="4419600" y="23558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733800" y="3498850"/>
                <a:ext cx="1317625" cy="60642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  <a:latin typeface="Arial Narrow" pitchFamily="34" charset="0"/>
                  </a:rPr>
                  <a:t>CPU</a:t>
                </a: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3824288" y="2722563"/>
                <a:ext cx="1173162" cy="387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Cache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886200" y="1974850"/>
                <a:ext cx="1173163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Memory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V="1">
                <a:off x="4433888" y="3103563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4876800" y="41084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419600" y="4489450"/>
                <a:ext cx="1173163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I/O</a:t>
                </a: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rot="10800000" flipV="1">
                <a:off x="4038600" y="41084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3124200" y="4489450"/>
                <a:ext cx="1173163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MMI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rot="5400000" flipV="1">
                <a:off x="52197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5410200" y="3575050"/>
                <a:ext cx="762000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D/A</a:t>
                </a: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rot="5400000" flipV="1">
                <a:off x="35433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2590800" y="3575050"/>
                <a:ext cx="762000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A/D</a:t>
                </a: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rot="5400000" flipV="1">
                <a:off x="63627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rot="5400000" flipV="1">
                <a:off x="24003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2438402" y="3055939"/>
                <a:ext cx="2316471" cy="560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</a:rPr>
                  <a:t>Microcontroller</a:t>
                </a: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1066800" y="3575050"/>
                <a:ext cx="1173163" cy="387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Sensors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6553200" y="3651250"/>
                <a:ext cx="1173163" cy="387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Actuator</a:t>
                </a: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5715000" y="4413250"/>
                <a:ext cx="1524000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Auxiliary Systems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(power, cooling)</a:t>
                </a: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1676400" y="4413250"/>
                <a:ext cx="1325563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Diagnostic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tools</a:t>
                </a: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rot="10800000" flipV="1">
                <a:off x="2971800" y="4108450"/>
                <a:ext cx="762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rot="10800000" flipH="1" flipV="1">
                <a:off x="5029200" y="4108450"/>
                <a:ext cx="762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953000" y="4032250"/>
                <a:ext cx="2870200" cy="2286000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 flipH="1">
                <a:off x="990600" y="3956050"/>
                <a:ext cx="2565400" cy="2286000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000066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3505200" y="6013450"/>
                <a:ext cx="1401763" cy="4635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99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000000"/>
                    </a:solidFill>
                    <a:latin typeface="Arial Narrow" pitchFamily="34" charset="0"/>
                  </a:rPr>
                  <a:t>External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000000"/>
                    </a:solidFill>
                    <a:latin typeface="Arial Narrow" pitchFamily="34" charset="0"/>
                  </a:rPr>
                  <a:t>Environment</a:t>
                </a: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4953000" y="4008438"/>
                <a:ext cx="2667000" cy="1547812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 flipH="1">
                <a:off x="1219200" y="3956050"/>
                <a:ext cx="2057400" cy="1524000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3276600" y="5251450"/>
                <a:ext cx="1828800" cy="539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Electro-mechanical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backup and safety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953000" y="4433591"/>
              <a:ext cx="3505200" cy="2309653"/>
              <a:chOff x="990600" y="1974850"/>
              <a:chExt cx="6832600" cy="4502150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2438400" y="2584450"/>
                <a:ext cx="3962400" cy="167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7" name="Line 5"/>
              <p:cNvSpPr>
                <a:spLocks noChangeShapeType="1"/>
              </p:cNvSpPr>
              <p:nvPr/>
            </p:nvSpPr>
            <p:spPr bwMode="auto">
              <a:xfrm rot="10800000" flipV="1">
                <a:off x="4419600" y="23558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3733800" y="3498850"/>
                <a:ext cx="1317625" cy="60642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  <a:latin typeface="Arial Narrow" pitchFamily="34" charset="0"/>
                  </a:rPr>
                  <a:t>CPU</a:t>
                </a:r>
              </a:p>
            </p:txBody>
          </p:sp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3824288" y="2722563"/>
                <a:ext cx="1173162" cy="387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Cache</a:t>
                </a:r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3886200" y="1974850"/>
                <a:ext cx="1173163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Memory</a:t>
                </a:r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V="1">
                <a:off x="4433888" y="3103563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4876800" y="41084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3" name="Rectangle 11"/>
              <p:cNvSpPr>
                <a:spLocks noChangeArrowheads="1"/>
              </p:cNvSpPr>
              <p:nvPr/>
            </p:nvSpPr>
            <p:spPr bwMode="auto">
              <a:xfrm>
                <a:off x="4419600" y="4489450"/>
                <a:ext cx="1173163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I/O</a:t>
                </a:r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 rot="10800000" flipV="1">
                <a:off x="4038600" y="41084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5" name="Rectangle 13"/>
              <p:cNvSpPr>
                <a:spLocks noChangeArrowheads="1"/>
              </p:cNvSpPr>
              <p:nvPr/>
            </p:nvSpPr>
            <p:spPr bwMode="auto">
              <a:xfrm>
                <a:off x="3124200" y="4489450"/>
                <a:ext cx="1173163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MMI</a:t>
                </a:r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 rot="5400000" flipV="1">
                <a:off x="52197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5410200" y="3575050"/>
                <a:ext cx="762000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D/A</a:t>
                </a:r>
              </a:p>
            </p:txBody>
          </p:sp>
          <p:sp>
            <p:nvSpPr>
              <p:cNvPr id="48" name="Line 16"/>
              <p:cNvSpPr>
                <a:spLocks noChangeShapeType="1"/>
              </p:cNvSpPr>
              <p:nvPr/>
            </p:nvSpPr>
            <p:spPr bwMode="auto">
              <a:xfrm rot="5400000" flipV="1">
                <a:off x="35433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2590800" y="3575050"/>
                <a:ext cx="762000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A/D</a:t>
                </a:r>
              </a:p>
            </p:txBody>
          </p:sp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 rot="5400000" flipV="1">
                <a:off x="63627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 rot="5400000" flipV="1">
                <a:off x="24003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2438402" y="3055939"/>
                <a:ext cx="2316471" cy="560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</a:rPr>
                  <a:t>Microcontroller</a:t>
                </a:r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1066800" y="3575050"/>
                <a:ext cx="1173163" cy="387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Sensors</a:t>
                </a:r>
              </a:p>
            </p:txBody>
          </p:sp>
          <p:sp>
            <p:nvSpPr>
              <p:cNvPr id="54" name="Rectangle 22"/>
              <p:cNvSpPr>
                <a:spLocks noChangeArrowheads="1"/>
              </p:cNvSpPr>
              <p:nvPr/>
            </p:nvSpPr>
            <p:spPr bwMode="auto">
              <a:xfrm>
                <a:off x="6553200" y="3651250"/>
                <a:ext cx="1173163" cy="387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Actuator</a:t>
                </a:r>
              </a:p>
            </p:txBody>
          </p:sp>
          <p:sp>
            <p:nvSpPr>
              <p:cNvPr id="55" name="Rectangle 23"/>
              <p:cNvSpPr>
                <a:spLocks noChangeArrowheads="1"/>
              </p:cNvSpPr>
              <p:nvPr/>
            </p:nvSpPr>
            <p:spPr bwMode="auto">
              <a:xfrm>
                <a:off x="5715000" y="4413250"/>
                <a:ext cx="1524000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Auxiliary Systems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(power, cooling)</a:t>
                </a:r>
              </a:p>
            </p:txBody>
          </p:sp>
          <p:sp>
            <p:nvSpPr>
              <p:cNvPr id="56" name="Rectangle 24"/>
              <p:cNvSpPr>
                <a:spLocks noChangeArrowheads="1"/>
              </p:cNvSpPr>
              <p:nvPr/>
            </p:nvSpPr>
            <p:spPr bwMode="auto">
              <a:xfrm>
                <a:off x="1676400" y="4413250"/>
                <a:ext cx="1325563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Diagnostic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tools</a:t>
                </a:r>
              </a:p>
            </p:txBody>
          </p:sp>
          <p:sp>
            <p:nvSpPr>
              <p:cNvPr id="57" name="Line 25"/>
              <p:cNvSpPr>
                <a:spLocks noChangeShapeType="1"/>
              </p:cNvSpPr>
              <p:nvPr/>
            </p:nvSpPr>
            <p:spPr bwMode="auto">
              <a:xfrm rot="10800000" flipV="1">
                <a:off x="2971800" y="4108450"/>
                <a:ext cx="762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8" name="Line 26"/>
              <p:cNvSpPr>
                <a:spLocks noChangeShapeType="1"/>
              </p:cNvSpPr>
              <p:nvPr/>
            </p:nvSpPr>
            <p:spPr bwMode="auto">
              <a:xfrm rot="10800000" flipH="1" flipV="1">
                <a:off x="5029200" y="4108450"/>
                <a:ext cx="762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59" name="Freeform 27"/>
              <p:cNvSpPr>
                <a:spLocks/>
              </p:cNvSpPr>
              <p:nvPr/>
            </p:nvSpPr>
            <p:spPr bwMode="auto">
              <a:xfrm>
                <a:off x="4953000" y="4032250"/>
                <a:ext cx="2870200" cy="2286000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0" name="Freeform 28"/>
              <p:cNvSpPr>
                <a:spLocks/>
              </p:cNvSpPr>
              <p:nvPr/>
            </p:nvSpPr>
            <p:spPr bwMode="auto">
              <a:xfrm flipH="1">
                <a:off x="990600" y="3956050"/>
                <a:ext cx="2565400" cy="2286000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000066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1" name="Rectangle 29"/>
              <p:cNvSpPr>
                <a:spLocks noChangeArrowheads="1"/>
              </p:cNvSpPr>
              <p:nvPr/>
            </p:nvSpPr>
            <p:spPr bwMode="auto">
              <a:xfrm>
                <a:off x="3505200" y="6013450"/>
                <a:ext cx="1401763" cy="4635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99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000000"/>
                    </a:solidFill>
                    <a:latin typeface="Arial Narrow" pitchFamily="34" charset="0"/>
                  </a:rPr>
                  <a:t>External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000000"/>
                    </a:solidFill>
                    <a:latin typeface="Arial Narrow" pitchFamily="34" charset="0"/>
                  </a:rPr>
                  <a:t>Environment</a:t>
                </a:r>
              </a:p>
            </p:txBody>
          </p:sp>
          <p:sp>
            <p:nvSpPr>
              <p:cNvPr id="62" name="Freeform 30"/>
              <p:cNvSpPr>
                <a:spLocks/>
              </p:cNvSpPr>
              <p:nvPr/>
            </p:nvSpPr>
            <p:spPr bwMode="auto">
              <a:xfrm>
                <a:off x="4953000" y="4008438"/>
                <a:ext cx="2667000" cy="1547812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3" name="Freeform 31"/>
              <p:cNvSpPr>
                <a:spLocks/>
              </p:cNvSpPr>
              <p:nvPr/>
            </p:nvSpPr>
            <p:spPr bwMode="auto">
              <a:xfrm flipH="1">
                <a:off x="1219200" y="3956050"/>
                <a:ext cx="2057400" cy="1524000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4" name="Rectangle 32"/>
              <p:cNvSpPr>
                <a:spLocks noChangeArrowheads="1"/>
              </p:cNvSpPr>
              <p:nvPr/>
            </p:nvSpPr>
            <p:spPr bwMode="auto">
              <a:xfrm>
                <a:off x="3276600" y="5251450"/>
                <a:ext cx="1828800" cy="539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Electro-mechanical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backup and safety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007809" y="1828800"/>
              <a:ext cx="3505200" cy="2309653"/>
              <a:chOff x="990600" y="1974850"/>
              <a:chExt cx="6832600" cy="4502150"/>
            </a:xfrm>
          </p:grpSpPr>
          <p:sp>
            <p:nvSpPr>
              <p:cNvPr id="66" name="Rectangle 4"/>
              <p:cNvSpPr>
                <a:spLocks noChangeArrowheads="1"/>
              </p:cNvSpPr>
              <p:nvPr/>
            </p:nvSpPr>
            <p:spPr bwMode="auto">
              <a:xfrm>
                <a:off x="2438400" y="2584450"/>
                <a:ext cx="3962400" cy="16764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 rot="10800000" flipV="1">
                <a:off x="4419600" y="23558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3733800" y="3498850"/>
                <a:ext cx="1317625" cy="606425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FFFFFF"/>
                    </a:solidFill>
                    <a:latin typeface="Arial Narrow" pitchFamily="34" charset="0"/>
                  </a:rPr>
                  <a:t>CPU</a:t>
                </a:r>
              </a:p>
            </p:txBody>
          </p:sp>
          <p:sp>
            <p:nvSpPr>
              <p:cNvPr id="69" name="Rectangle 7"/>
              <p:cNvSpPr>
                <a:spLocks noChangeArrowheads="1"/>
              </p:cNvSpPr>
              <p:nvPr/>
            </p:nvSpPr>
            <p:spPr bwMode="auto">
              <a:xfrm>
                <a:off x="3824288" y="2722563"/>
                <a:ext cx="1173162" cy="387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Cache</a:t>
                </a:r>
              </a:p>
            </p:txBody>
          </p:sp>
          <p:sp>
            <p:nvSpPr>
              <p:cNvPr id="70" name="Rectangle 8"/>
              <p:cNvSpPr>
                <a:spLocks noChangeArrowheads="1"/>
              </p:cNvSpPr>
              <p:nvPr/>
            </p:nvSpPr>
            <p:spPr bwMode="auto">
              <a:xfrm>
                <a:off x="3886200" y="1974850"/>
                <a:ext cx="1173163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Memory</a:t>
                </a:r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 flipV="1">
                <a:off x="4433888" y="3103563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 rot="10800000" flipV="1">
                <a:off x="4876800" y="41084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4419600" y="4489450"/>
                <a:ext cx="1173163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I/O</a:t>
                </a:r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auto">
              <a:xfrm rot="10800000" flipV="1">
                <a:off x="4038600" y="41084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5" name="Rectangle 13"/>
              <p:cNvSpPr>
                <a:spLocks noChangeArrowheads="1"/>
              </p:cNvSpPr>
              <p:nvPr/>
            </p:nvSpPr>
            <p:spPr bwMode="auto">
              <a:xfrm>
                <a:off x="3124200" y="4489450"/>
                <a:ext cx="1173163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MMI</a:t>
                </a:r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rot="5400000" flipV="1">
                <a:off x="52197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5410200" y="3575050"/>
                <a:ext cx="762000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D/A</a:t>
                </a:r>
              </a:p>
            </p:txBody>
          </p:sp>
          <p:sp>
            <p:nvSpPr>
              <p:cNvPr id="78" name="Line 16"/>
              <p:cNvSpPr>
                <a:spLocks noChangeShapeType="1"/>
              </p:cNvSpPr>
              <p:nvPr/>
            </p:nvSpPr>
            <p:spPr bwMode="auto">
              <a:xfrm rot="5400000" flipV="1">
                <a:off x="35433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79" name="Rectangle 17"/>
              <p:cNvSpPr>
                <a:spLocks noChangeArrowheads="1"/>
              </p:cNvSpPr>
              <p:nvPr/>
            </p:nvSpPr>
            <p:spPr bwMode="auto">
              <a:xfrm>
                <a:off x="2590800" y="3575050"/>
                <a:ext cx="762000" cy="3873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A/D</a:t>
                </a:r>
              </a:p>
            </p:txBody>
          </p:sp>
          <p:sp>
            <p:nvSpPr>
              <p:cNvPr id="80" name="Line 18"/>
              <p:cNvSpPr>
                <a:spLocks noChangeShapeType="1"/>
              </p:cNvSpPr>
              <p:nvPr/>
            </p:nvSpPr>
            <p:spPr bwMode="auto">
              <a:xfrm rot="5400000" flipV="1">
                <a:off x="63627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1" name="Line 19"/>
              <p:cNvSpPr>
                <a:spLocks noChangeShapeType="1"/>
              </p:cNvSpPr>
              <p:nvPr/>
            </p:nvSpPr>
            <p:spPr bwMode="auto">
              <a:xfrm rot="5400000" flipV="1">
                <a:off x="2400300" y="361315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2" name="Text Box 20"/>
              <p:cNvSpPr txBox="1">
                <a:spLocks noChangeArrowheads="1"/>
              </p:cNvSpPr>
              <p:nvPr/>
            </p:nvSpPr>
            <p:spPr bwMode="auto">
              <a:xfrm>
                <a:off x="2438402" y="3055939"/>
                <a:ext cx="2316471" cy="560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</a:rPr>
                  <a:t>Microcontroller</a:t>
                </a:r>
              </a:p>
            </p:txBody>
          </p:sp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1066800" y="3575050"/>
                <a:ext cx="1173163" cy="387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Sensors</a:t>
                </a:r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6553200" y="3651250"/>
                <a:ext cx="1173163" cy="3873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Actuator</a:t>
                </a:r>
              </a:p>
            </p:txBody>
          </p:sp>
          <p:sp>
            <p:nvSpPr>
              <p:cNvPr id="85" name="Rectangle 23"/>
              <p:cNvSpPr>
                <a:spLocks noChangeArrowheads="1"/>
              </p:cNvSpPr>
              <p:nvPr/>
            </p:nvSpPr>
            <p:spPr bwMode="auto">
              <a:xfrm>
                <a:off x="5715000" y="4413250"/>
                <a:ext cx="1524000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Auxiliary Systems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(power, cooling)</a:t>
                </a:r>
              </a:p>
            </p:txBody>
          </p:sp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676400" y="4413250"/>
                <a:ext cx="1325563" cy="533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Diagnostic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tools</a:t>
                </a:r>
              </a:p>
            </p:txBody>
          </p:sp>
          <p:sp>
            <p:nvSpPr>
              <p:cNvPr id="87" name="Line 25"/>
              <p:cNvSpPr>
                <a:spLocks noChangeShapeType="1"/>
              </p:cNvSpPr>
              <p:nvPr/>
            </p:nvSpPr>
            <p:spPr bwMode="auto">
              <a:xfrm rot="10800000" flipV="1">
                <a:off x="2971800" y="4108450"/>
                <a:ext cx="762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8" name="Line 26"/>
              <p:cNvSpPr>
                <a:spLocks noChangeShapeType="1"/>
              </p:cNvSpPr>
              <p:nvPr/>
            </p:nvSpPr>
            <p:spPr bwMode="auto">
              <a:xfrm rot="10800000" flipH="1" flipV="1">
                <a:off x="5029200" y="4108450"/>
                <a:ext cx="762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9" name="Freeform 27"/>
              <p:cNvSpPr>
                <a:spLocks/>
              </p:cNvSpPr>
              <p:nvPr/>
            </p:nvSpPr>
            <p:spPr bwMode="auto">
              <a:xfrm>
                <a:off x="4953000" y="4032250"/>
                <a:ext cx="2870200" cy="2286000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0" name="Freeform 28"/>
              <p:cNvSpPr>
                <a:spLocks/>
              </p:cNvSpPr>
              <p:nvPr/>
            </p:nvSpPr>
            <p:spPr bwMode="auto">
              <a:xfrm flipH="1">
                <a:off x="990600" y="3956050"/>
                <a:ext cx="2565400" cy="2286000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000066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1" name="Rectangle 29"/>
              <p:cNvSpPr>
                <a:spLocks noChangeArrowheads="1"/>
              </p:cNvSpPr>
              <p:nvPr/>
            </p:nvSpPr>
            <p:spPr bwMode="auto">
              <a:xfrm>
                <a:off x="3505200" y="6013450"/>
                <a:ext cx="1401763" cy="4635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99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000000"/>
                    </a:solidFill>
                    <a:latin typeface="Arial Narrow" pitchFamily="34" charset="0"/>
                  </a:rPr>
                  <a:t>External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rgbClr val="000000"/>
                    </a:solidFill>
                    <a:latin typeface="Arial Narrow" pitchFamily="34" charset="0"/>
                  </a:rPr>
                  <a:t>Environment</a:t>
                </a:r>
              </a:p>
            </p:txBody>
          </p:sp>
          <p:sp>
            <p:nvSpPr>
              <p:cNvPr id="92" name="Freeform 30"/>
              <p:cNvSpPr>
                <a:spLocks/>
              </p:cNvSpPr>
              <p:nvPr/>
            </p:nvSpPr>
            <p:spPr bwMode="auto">
              <a:xfrm>
                <a:off x="4953000" y="4008438"/>
                <a:ext cx="2667000" cy="1547812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3" name="Freeform 31"/>
              <p:cNvSpPr>
                <a:spLocks/>
              </p:cNvSpPr>
              <p:nvPr/>
            </p:nvSpPr>
            <p:spPr bwMode="auto">
              <a:xfrm flipH="1">
                <a:off x="1219200" y="3956050"/>
                <a:ext cx="2057400" cy="1524000"/>
              </a:xfrm>
              <a:custGeom>
                <a:avLst/>
                <a:gdLst>
                  <a:gd name="T0" fmla="*/ 2147483647 w 1808"/>
                  <a:gd name="T1" fmla="*/ 0 h 1440"/>
                  <a:gd name="T2" fmla="*/ 2147483647 w 1808"/>
                  <a:gd name="T3" fmla="*/ 2147483647 h 1440"/>
                  <a:gd name="T4" fmla="*/ 0 w 1808"/>
                  <a:gd name="T5" fmla="*/ 2147483647 h 1440"/>
                  <a:gd name="T6" fmla="*/ 0 60000 65536"/>
                  <a:gd name="T7" fmla="*/ 0 60000 65536"/>
                  <a:gd name="T8" fmla="*/ 0 60000 65536"/>
                  <a:gd name="T9" fmla="*/ 0 w 1808"/>
                  <a:gd name="T10" fmla="*/ 0 h 1440"/>
                  <a:gd name="T11" fmla="*/ 1808 w 1808"/>
                  <a:gd name="T12" fmla="*/ 1440 h 14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8" h="1440">
                    <a:moveTo>
                      <a:pt x="1632" y="0"/>
                    </a:moveTo>
                    <a:cubicBezTo>
                      <a:pt x="1720" y="432"/>
                      <a:pt x="1808" y="864"/>
                      <a:pt x="1536" y="1104"/>
                    </a:cubicBezTo>
                    <a:cubicBezTo>
                      <a:pt x="1264" y="1344"/>
                      <a:pt x="256" y="1384"/>
                      <a:pt x="0" y="1440"/>
                    </a:cubicBezTo>
                  </a:path>
                </a:pathLst>
              </a:cu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4" name="Rectangle 32"/>
              <p:cNvSpPr>
                <a:spLocks noChangeArrowheads="1"/>
              </p:cNvSpPr>
              <p:nvPr/>
            </p:nvSpPr>
            <p:spPr bwMode="auto">
              <a:xfrm>
                <a:off x="3276600" y="5251450"/>
                <a:ext cx="1828800" cy="539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Electro-mechanical</a:t>
                </a:r>
              </a:p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>
                    <a:solidFill>
                      <a:srgbClr val="000000"/>
                    </a:solidFill>
                    <a:latin typeface="Arial Narrow" pitchFamily="34" charset="0"/>
                  </a:rPr>
                  <a:t>backup and safety</a:t>
                </a:r>
              </a:p>
            </p:txBody>
          </p:sp>
        </p:grpSp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5010284" y="2219714"/>
              <a:ext cx="601846" cy="1987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rgbClr val="000000"/>
                  </a:solidFill>
                  <a:latin typeface="Arial Narrow" pitchFamily="34" charset="0"/>
                </a:rPr>
                <a:t>Network</a:t>
              </a:r>
              <a:endParaRPr lang="en-US" sz="8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96" name="Rectangle 21"/>
            <p:cNvSpPr>
              <a:spLocks noChangeArrowheads="1"/>
            </p:cNvSpPr>
            <p:nvPr/>
          </p:nvSpPr>
          <p:spPr bwMode="auto">
            <a:xfrm>
              <a:off x="4992091" y="4811081"/>
              <a:ext cx="601846" cy="1987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rgbClr val="000000"/>
                  </a:solidFill>
                  <a:latin typeface="Arial Narrow" pitchFamily="34" charset="0"/>
                </a:rPr>
                <a:t>Network</a:t>
              </a:r>
              <a:endParaRPr lang="en-US" sz="8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97" name="Rectangle 21"/>
            <p:cNvSpPr>
              <a:spLocks noChangeArrowheads="1"/>
            </p:cNvSpPr>
            <p:nvPr/>
          </p:nvSpPr>
          <p:spPr bwMode="auto">
            <a:xfrm>
              <a:off x="179504" y="4618461"/>
              <a:ext cx="601846" cy="1987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rgbClr val="000000"/>
                  </a:solidFill>
                  <a:latin typeface="Arial Narrow" pitchFamily="34" charset="0"/>
                </a:rPr>
                <a:t>Network</a:t>
              </a:r>
              <a:endParaRPr lang="en-US" sz="8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cxnSp>
          <p:nvCxnSpPr>
            <p:cNvPr id="98" name="Curved Connector 97"/>
            <p:cNvCxnSpPr>
              <a:stCxn id="97" idx="0"/>
              <a:endCxn id="96" idx="0"/>
            </p:cNvCxnSpPr>
            <p:nvPr/>
          </p:nvCxnSpPr>
          <p:spPr bwMode="auto">
            <a:xfrm rot="16200000" flipH="1">
              <a:off x="2790410" y="2308478"/>
              <a:ext cx="192620" cy="4812587"/>
            </a:xfrm>
            <a:prstGeom prst="curvedConnector3">
              <a:avLst>
                <a:gd name="adj1" fmla="val -465680"/>
              </a:avLst>
            </a:prstGeom>
            <a:noFill/>
            <a:ln w="1270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99" name="Curved Connector 98"/>
            <p:cNvCxnSpPr>
              <a:stCxn id="96" idx="0"/>
              <a:endCxn id="95" idx="1"/>
            </p:cNvCxnSpPr>
            <p:nvPr/>
          </p:nvCxnSpPr>
          <p:spPr bwMode="auto">
            <a:xfrm rot="16200000" flipV="1">
              <a:off x="3905645" y="3423712"/>
              <a:ext cx="2492009" cy="282730"/>
            </a:xfrm>
            <a:prstGeom prst="curvedConnector4">
              <a:avLst>
                <a:gd name="adj1" fmla="val 31466"/>
                <a:gd name="adj2" fmla="val 187289"/>
              </a:avLst>
            </a:prstGeom>
            <a:noFill/>
            <a:ln w="1270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cxnSp>
          <p:nvCxnSpPr>
            <p:cNvPr id="100" name="Curved Connector 99"/>
            <p:cNvCxnSpPr>
              <a:stCxn id="97" idx="0"/>
              <a:endCxn id="95" idx="1"/>
            </p:cNvCxnSpPr>
            <p:nvPr/>
          </p:nvCxnSpPr>
          <p:spPr bwMode="auto">
            <a:xfrm rot="5400000" flipH="1" flipV="1">
              <a:off x="1595661" y="1203839"/>
              <a:ext cx="2299389" cy="4529857"/>
            </a:xfrm>
            <a:prstGeom prst="curvedConnector2">
              <a:avLst/>
            </a:prstGeom>
            <a:noFill/>
            <a:ln w="1270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2540465" y="3001545"/>
              <a:ext cx="1810479" cy="28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rgbClr val="000000"/>
                  </a:solidFill>
                  <a:latin typeface="Calibri" pitchFamily="34" charset="0"/>
                </a:rPr>
                <a:t>Distributed!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83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889" y="267935"/>
            <a:ext cx="8001000" cy="533400"/>
          </a:xfrm>
        </p:spPr>
        <p:txBody>
          <a:bodyPr/>
          <a:lstStyle/>
          <a:p>
            <a:pPr>
              <a:defRPr/>
            </a:pPr>
            <a:r>
              <a:rPr lang="en-US" sz="3200" b="1" dirty="0" smtClean="0">
                <a:cs typeface="+mj-cs"/>
              </a:rPr>
              <a:t>Overview of Fundamentals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7675" y="1298222"/>
            <a:ext cx="3842103" cy="4487333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Instructions, machine code</a:t>
            </a:r>
          </a:p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Instruction cycle, fetch cycle</a:t>
            </a:r>
          </a:p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Basics of interrupts</a:t>
            </a:r>
          </a:p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The memory pyramid</a:t>
            </a:r>
          </a:p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Caches</a:t>
            </a:r>
          </a:p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Pipelining</a:t>
            </a:r>
          </a:p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Big endian vs. little endian</a:t>
            </a:r>
          </a:p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Memory areas of a program</a:t>
            </a:r>
          </a:p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Moore</a:t>
            </a:r>
            <a:r>
              <a:rPr lang="ja-JP" altLang="en-US" sz="1800" dirty="0" smtClean="0">
                <a:solidFill>
                  <a:schemeClr val="accent5"/>
                </a:solidFill>
                <a:latin typeface="Arial"/>
                <a:cs typeface="+mn-cs"/>
              </a:rPr>
              <a:t>’</a:t>
            </a: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s Law</a:t>
            </a:r>
          </a:p>
          <a:p>
            <a:pPr>
              <a:defRPr/>
            </a:pPr>
            <a:r>
              <a:rPr lang="en-US" sz="1800" dirty="0" smtClean="0">
                <a:solidFill>
                  <a:schemeClr val="accent5"/>
                </a:solidFill>
                <a:cs typeface="+mn-cs"/>
              </a:rPr>
              <a:t>RISC vs. CISC</a:t>
            </a:r>
          </a:p>
        </p:txBody>
      </p:sp>
      <p:pic>
        <p:nvPicPr>
          <p:cNvPr id="618500" name="Picture 4" descr="byrant-boo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2350" y="1416050"/>
            <a:ext cx="3602038" cy="4445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8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2: ARM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 </a:t>
            </a:r>
            <a:r>
              <a:rPr lang="en-US" dirty="0" err="1" smtClean="0"/>
              <a:t>vs</a:t>
            </a:r>
            <a:r>
              <a:rPr lang="en-US" dirty="0" smtClean="0"/>
              <a:t> RISC</a:t>
            </a:r>
          </a:p>
          <a:p>
            <a:endParaRPr lang="en-US" dirty="0"/>
          </a:p>
          <a:p>
            <a:r>
              <a:rPr lang="en-US" dirty="0" smtClean="0"/>
              <a:t>Register Mapping / Modes</a:t>
            </a:r>
          </a:p>
          <a:p>
            <a:pPr lvl="1"/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Register Banking</a:t>
            </a:r>
          </a:p>
          <a:p>
            <a:pPr lvl="1"/>
            <a:endParaRPr lang="en-US" dirty="0"/>
          </a:p>
          <a:p>
            <a:r>
              <a:rPr lang="en-US" dirty="0" smtClean="0"/>
              <a:t>Exception </a:t>
            </a:r>
            <a:r>
              <a:rPr lang="en-US" dirty="0" err="1" smtClean="0"/>
              <a:t>vs</a:t>
            </a:r>
            <a:r>
              <a:rPr lang="en-US" dirty="0" smtClean="0"/>
              <a:t> Interrupt</a:t>
            </a:r>
          </a:p>
          <a:p>
            <a:pPr lvl="1"/>
            <a:r>
              <a:rPr lang="en-US" dirty="0" smtClean="0"/>
              <a:t>Why do we have them?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8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406500"/>
            <a:ext cx="9319796" cy="545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51" r="1430" b="9164"/>
          <a:stretch/>
        </p:blipFill>
        <p:spPr>
          <a:xfrm>
            <a:off x="755659" y="797273"/>
            <a:ext cx="6895391" cy="600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9835" y="976161"/>
            <a:ext cx="398820" cy="14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3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4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933" y="6339306"/>
            <a:ext cx="1371600" cy="330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77867" y="2324006"/>
            <a:ext cx="463757" cy="120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6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7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8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9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1446379" y="3369589"/>
            <a:ext cx="390292" cy="176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10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11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12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/>
              <a:t>13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19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20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27317" y="3091646"/>
            <a:ext cx="390292" cy="2042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14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 smtClean="0"/>
              <a:t>15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16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 smtClean="0"/>
              <a:t>17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 smtClean="0"/>
              <a:t>18</a:t>
            </a: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 smtClean="0"/>
              <a:t>21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22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3787263" y="4430127"/>
            <a:ext cx="39029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23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24</a:t>
            </a:r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4968199" y="4425084"/>
            <a:ext cx="39029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25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26</a:t>
            </a:r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6117650" y="4430538"/>
            <a:ext cx="39029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27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28</a:t>
            </a:r>
            <a:endParaRPr lang="en-US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7298587" y="4425495"/>
            <a:ext cx="390292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29</a:t>
            </a:r>
          </a:p>
          <a:p>
            <a:pPr>
              <a:lnSpc>
                <a:spcPct val="130000"/>
              </a:lnSpc>
            </a:pPr>
            <a:r>
              <a:rPr lang="en-US" sz="1400" b="1" dirty="0" smtClean="0"/>
              <a:t>30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7797331" y="4997746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31</a:t>
            </a:r>
            <a:endParaRPr lang="en-US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7844781" y="6052802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32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>
          <a:xfrm>
            <a:off x="2676081" y="6275947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33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3856991" y="6281403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34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5016935" y="6276359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35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6166360" y="6271319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36</a:t>
            </a:r>
            <a:endParaRPr lang="en-US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7326280" y="6276775"/>
            <a:ext cx="390292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 smtClean="0"/>
              <a:t>37</a:t>
            </a:r>
            <a:endParaRPr lang="en-US" sz="1400" b="1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39621" y="5258633"/>
            <a:ext cx="6979352" cy="0"/>
          </a:xfrm>
          <a:prstGeom prst="line">
            <a:avLst/>
          </a:prstGeom>
          <a:ln w="12700" cmpd="sng">
            <a:solidFill>
              <a:srgbClr val="99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97564" y="6313712"/>
            <a:ext cx="6979352" cy="0"/>
          </a:xfrm>
          <a:prstGeom prst="line">
            <a:avLst/>
          </a:prstGeom>
          <a:ln w="12700" cmpd="sng">
            <a:solidFill>
              <a:srgbClr val="99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36056</TotalTime>
  <Words>2129</Words>
  <Application>Microsoft Macintosh PowerPoint</Application>
  <PresentationFormat>On-screen Show (4:3)</PresentationFormat>
  <Paragraphs>581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18-349: Introduction to Embedded  Real-Time Systems </vt:lpstr>
      <vt:lpstr>Administrivia</vt:lpstr>
      <vt:lpstr>Previous Lecture</vt:lpstr>
      <vt:lpstr>Mid-Term Logistics</vt:lpstr>
      <vt:lpstr>Overview</vt:lpstr>
      <vt:lpstr>Lecture 1: Intro to Embedded</vt:lpstr>
      <vt:lpstr>Overview of Fundamentals</vt:lpstr>
      <vt:lpstr>Lecture 2: ARM Architecture</vt:lpstr>
      <vt:lpstr>Register Set</vt:lpstr>
      <vt:lpstr>Lecture 3: ARM ASM</vt:lpstr>
      <vt:lpstr>Traditional ARM Pipeline</vt:lpstr>
      <vt:lpstr>The ARM Barrel Shifter</vt:lpstr>
      <vt:lpstr>Value of Conditional</vt:lpstr>
      <vt:lpstr>Addressing Modes</vt:lpstr>
      <vt:lpstr>Multiple-Register Transfer</vt:lpstr>
      <vt:lpstr>Lecture 4: </vt:lpstr>
      <vt:lpstr>Thoughts on volatile</vt:lpstr>
      <vt:lpstr>Lecture 5: Serial Buses</vt:lpstr>
      <vt:lpstr>Serial vs. Parallel</vt:lpstr>
      <vt:lpstr>Sync vs. Async</vt:lpstr>
      <vt:lpstr>UART</vt:lpstr>
      <vt:lpstr>SPI Communication</vt:lpstr>
      <vt:lpstr>I2C</vt:lpstr>
      <vt:lpstr>Lecture 6: Timers and Interrupts</vt:lpstr>
      <vt:lpstr>What is a Timer?</vt:lpstr>
      <vt:lpstr>Polling vs. Interrupt­Driven I/O </vt:lpstr>
      <vt:lpstr>Lecture 7: Software Interrupts</vt:lpstr>
      <vt:lpstr>System Calls</vt:lpstr>
      <vt:lpstr>Vectoring to an SWI</vt:lpstr>
      <vt:lpstr>Lecture 8:  ADC and DAC</vt:lpstr>
      <vt:lpstr>Lecture 9: Transducers</vt:lpstr>
      <vt:lpstr>Lecture 10: Optimization</vt:lpstr>
      <vt:lpstr>Optimization Overview</vt:lpstr>
      <vt:lpstr>Lecture 11: </vt:lpstr>
      <vt:lpstr>Direct Memory Access (DMA) </vt:lpstr>
      <vt:lpstr>Process vs. Task vs. Thread </vt:lpstr>
      <vt:lpstr>Process State</vt:lpstr>
      <vt:lpstr>How to study</vt:lpstr>
      <vt:lpstr>Good Luck!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 Gooch</dc:creator>
  <cp:lastModifiedBy>Anthony Rowe</cp:lastModifiedBy>
  <cp:revision>968</cp:revision>
  <cp:lastPrinted>2015-10-07T16:52:11Z</cp:lastPrinted>
  <dcterms:created xsi:type="dcterms:W3CDTF">2010-12-17T20:07:52Z</dcterms:created>
  <dcterms:modified xsi:type="dcterms:W3CDTF">2016-10-10T18:25:47Z</dcterms:modified>
</cp:coreProperties>
</file>